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legacyDiagramText4.bin" ContentType="application/vnd.ms-office.legacyDiagramTex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7"/>
  </p:notesMasterIdLst>
  <p:sldIdLst>
    <p:sldId id="270" r:id="rId2"/>
    <p:sldId id="479" r:id="rId3"/>
    <p:sldId id="481" r:id="rId4"/>
    <p:sldId id="530" r:id="rId5"/>
    <p:sldId id="532" r:id="rId6"/>
    <p:sldId id="504" r:id="rId7"/>
    <p:sldId id="505" r:id="rId8"/>
    <p:sldId id="508" r:id="rId9"/>
    <p:sldId id="509" r:id="rId10"/>
    <p:sldId id="510" r:id="rId11"/>
    <p:sldId id="375" r:id="rId12"/>
    <p:sldId id="495" r:id="rId13"/>
    <p:sldId id="494" r:id="rId14"/>
    <p:sldId id="506" r:id="rId15"/>
    <p:sldId id="528" r:id="rId16"/>
    <p:sldId id="537" r:id="rId17"/>
    <p:sldId id="415" r:id="rId18"/>
    <p:sldId id="518" r:id="rId19"/>
    <p:sldId id="492" r:id="rId20"/>
    <p:sldId id="496" r:id="rId21"/>
    <p:sldId id="501" r:id="rId22"/>
    <p:sldId id="511" r:id="rId23"/>
    <p:sldId id="512" r:id="rId24"/>
    <p:sldId id="515" r:id="rId25"/>
    <p:sldId id="514" r:id="rId26"/>
    <p:sldId id="519" r:id="rId27"/>
    <p:sldId id="520" r:id="rId28"/>
    <p:sldId id="523" r:id="rId29"/>
    <p:sldId id="521" r:id="rId30"/>
    <p:sldId id="522" r:id="rId31"/>
    <p:sldId id="536" r:id="rId32"/>
    <p:sldId id="531" r:id="rId33"/>
    <p:sldId id="526" r:id="rId34"/>
    <p:sldId id="529" r:id="rId35"/>
    <p:sldId id="33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000000"/>
    <a:srgbClr val="E2551C"/>
    <a:srgbClr val="1B20E7"/>
    <a:srgbClr val="EF172C"/>
    <a:srgbClr val="00CC00"/>
    <a:srgbClr val="E9F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58" autoAdjust="0"/>
    <p:restoredTop sz="86409" autoAdjust="0"/>
  </p:normalViewPr>
  <p:slideViewPr>
    <p:cSldViewPr>
      <p:cViewPr varScale="1">
        <p:scale>
          <a:sx n="68" d="100"/>
          <a:sy n="6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meywl\Desktop\Buda\fitness%20function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meywl\Desktop\Buda\budfin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4372918978912522E-2"/>
          <c:y val="3.5889070146819045E-2"/>
          <c:w val="0.65149833518313172"/>
          <c:h val="0.85154975530179589"/>
        </c:manualLayout>
      </c:layout>
      <c:scatterChart>
        <c:scatterStyle val="lineMarker"/>
        <c:ser>
          <c:idx val="0"/>
          <c:order val="0"/>
          <c:tx>
            <c:strRef>
              <c:f>data!$J$7</c:f>
              <c:strCache>
                <c:ptCount val="1"/>
                <c:pt idx="0">
                  <c:v>Bird * Food * Fast Water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data!$I$8:$I$18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data!$J$8:$J$18</c:f>
              <c:numCache>
                <c:formatCode>General</c:formatCode>
                <c:ptCount val="11"/>
                <c:pt idx="0">
                  <c:v>0</c:v>
                </c:pt>
                <c:pt idx="1">
                  <c:v>0.16000000000000017</c:v>
                </c:pt>
                <c:pt idx="2">
                  <c:v>0.43200000000000038</c:v>
                </c:pt>
                <c:pt idx="3">
                  <c:v>0.76800000000000135</c:v>
                </c:pt>
                <c:pt idx="4">
                  <c:v>1.1200000000000001</c:v>
                </c:pt>
                <c:pt idx="5">
                  <c:v>1.4400000000000002</c:v>
                </c:pt>
                <c:pt idx="6">
                  <c:v>1.6800000000000026</c:v>
                </c:pt>
                <c:pt idx="7">
                  <c:v>1.7920000000000018</c:v>
                </c:pt>
                <c:pt idx="8">
                  <c:v>1.7280000000000015</c:v>
                </c:pt>
                <c:pt idx="9">
                  <c:v>1.4400000000000006</c:v>
                </c:pt>
                <c:pt idx="10">
                  <c:v>0.88000000000000145</c:v>
                </c:pt>
              </c:numCache>
            </c:numRef>
          </c:yVal>
        </c:ser>
        <c:ser>
          <c:idx val="1"/>
          <c:order val="1"/>
          <c:tx>
            <c:strRef>
              <c:f>data!$K$7</c:f>
              <c:strCache>
                <c:ptCount val="1"/>
                <c:pt idx="0">
                  <c:v>Fish * Food * Fast Water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data!$I$8:$I$18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data!$K$8:$K$18</c:f>
              <c:numCache>
                <c:formatCode>General</c:formatCode>
                <c:ptCount val="11"/>
                <c:pt idx="0">
                  <c:v>0.88000000000000078</c:v>
                </c:pt>
                <c:pt idx="1">
                  <c:v>1.4400000000000002</c:v>
                </c:pt>
                <c:pt idx="2">
                  <c:v>1.7280000000000018</c:v>
                </c:pt>
                <c:pt idx="3">
                  <c:v>1.7919999999999978</c:v>
                </c:pt>
                <c:pt idx="4">
                  <c:v>1.6800000000000026</c:v>
                </c:pt>
                <c:pt idx="5">
                  <c:v>1.4400000000000002</c:v>
                </c:pt>
                <c:pt idx="6">
                  <c:v>1.1200000000000003</c:v>
                </c:pt>
                <c:pt idx="7">
                  <c:v>0.76800000000000168</c:v>
                </c:pt>
                <c:pt idx="8">
                  <c:v>0.43200000000000038</c:v>
                </c:pt>
                <c:pt idx="9">
                  <c:v>0.16000000000000017</c:v>
                </c:pt>
                <c:pt idx="10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data!$L$7</c:f>
              <c:strCache>
                <c:ptCount val="1"/>
                <c:pt idx="0">
                  <c:v>Bird * Food * Slow Water</c:v>
                </c:pt>
              </c:strCache>
            </c:strRef>
          </c:tx>
          <c:spPr>
            <a:ln w="25400">
              <a:solidFill>
                <a:srgbClr val="003300"/>
              </a:solidFill>
              <a:prstDash val="lgDash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data!$I$8:$I$18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data!$L$8:$L$18</c:f>
              <c:numCache>
                <c:formatCode>General</c:formatCode>
                <c:ptCount val="11"/>
                <c:pt idx="0">
                  <c:v>2</c:v>
                </c:pt>
                <c:pt idx="1">
                  <c:v>2.4</c:v>
                </c:pt>
                <c:pt idx="2">
                  <c:v>2.72</c:v>
                </c:pt>
                <c:pt idx="3">
                  <c:v>2.96</c:v>
                </c:pt>
                <c:pt idx="4">
                  <c:v>3.12</c:v>
                </c:pt>
                <c:pt idx="5">
                  <c:v>3.2</c:v>
                </c:pt>
                <c:pt idx="6">
                  <c:v>3.2</c:v>
                </c:pt>
                <c:pt idx="7">
                  <c:v>3.12</c:v>
                </c:pt>
                <c:pt idx="8">
                  <c:v>2.96</c:v>
                </c:pt>
                <c:pt idx="9">
                  <c:v>2.72</c:v>
                </c:pt>
                <c:pt idx="10">
                  <c:v>2.4000000000000004</c:v>
                </c:pt>
              </c:numCache>
            </c:numRef>
          </c:yVal>
        </c:ser>
        <c:ser>
          <c:idx val="3"/>
          <c:order val="3"/>
          <c:tx>
            <c:strRef>
              <c:f>data!$M$7</c:f>
              <c:strCache>
                <c:ptCount val="1"/>
                <c:pt idx="0">
                  <c:v>Fish * Food * Slow Water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data!$I$8:$I$18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data!$M$8:$M$18</c:f>
              <c:numCache>
                <c:formatCode>General</c:formatCode>
                <c:ptCount val="11"/>
                <c:pt idx="0">
                  <c:v>6.4</c:v>
                </c:pt>
                <c:pt idx="1">
                  <c:v>5.6</c:v>
                </c:pt>
                <c:pt idx="2">
                  <c:v>4.8800000000000008</c:v>
                </c:pt>
                <c:pt idx="3">
                  <c:v>4.24</c:v>
                </c:pt>
                <c:pt idx="4">
                  <c:v>3.68</c:v>
                </c:pt>
                <c:pt idx="5">
                  <c:v>3.2</c:v>
                </c:pt>
                <c:pt idx="6">
                  <c:v>2.8000000000000003</c:v>
                </c:pt>
                <c:pt idx="7">
                  <c:v>2.4800000000000004</c:v>
                </c:pt>
                <c:pt idx="8">
                  <c:v>2.2400000000000002</c:v>
                </c:pt>
                <c:pt idx="9">
                  <c:v>2.08</c:v>
                </c:pt>
                <c:pt idx="10">
                  <c:v>2</c:v>
                </c:pt>
              </c:numCache>
            </c:numRef>
          </c:yVal>
        </c:ser>
        <c:axId val="54723712"/>
        <c:axId val="54726016"/>
      </c:scatterChart>
      <c:valAx>
        <c:axId val="5472371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aseline="0" dirty="0"/>
                  <a:t>DTF</a:t>
                </a:r>
              </a:p>
            </c:rich>
          </c:tx>
          <c:layout>
            <c:manualLayout>
              <c:xMode val="edge"/>
              <c:yMode val="edge"/>
              <c:x val="0.36514983351831293"/>
              <c:y val="0.943447525829253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726016"/>
        <c:crosses val="autoZero"/>
        <c:crossBetween val="midCat"/>
      </c:valAx>
      <c:valAx>
        <c:axId val="547260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aseline="0" dirty="0"/>
                  <a:t>W</a:t>
                </a:r>
              </a:p>
            </c:rich>
          </c:tx>
          <c:layout>
            <c:manualLayout>
              <c:xMode val="edge"/>
              <c:yMode val="edge"/>
              <c:x val="1.1098779134295267E-3"/>
              <c:y val="0.4437194127243068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723712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179800221975674"/>
          <c:y val="1.7143968115096744E-2"/>
          <c:w val="0.382198806031599"/>
          <c:h val="0.46485102556624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386606744911607"/>
          <c:y val="2.0963541666666672E-2"/>
          <c:w val="0.83462819089900164"/>
          <c:h val="0.86460032626427641"/>
        </c:manualLayout>
      </c:layout>
      <c:barChart>
        <c:barDir val="col"/>
        <c:grouping val="clustered"/>
        <c:ser>
          <c:idx val="0"/>
          <c:order val="0"/>
          <c:tx>
            <c:strRef>
              <c:f>work!$N$5</c:f>
              <c:strCache>
                <c:ptCount val="1"/>
                <c:pt idx="0">
                  <c:v>female</c:v>
                </c:pt>
              </c:strCache>
            </c:strRef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work!$P$6:$P$7</c:f>
                <c:numCache>
                  <c:formatCode>General</c:formatCode>
                  <c:ptCount val="2"/>
                  <c:pt idx="0">
                    <c:v>1.9627175767173313</c:v>
                  </c:pt>
                  <c:pt idx="1">
                    <c:v>1.8942382167766261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work!$M$6:$M$7</c:f>
              <c:strCache>
                <c:ptCount val="2"/>
                <c:pt idx="0">
                  <c:v>Bird</c:v>
                </c:pt>
                <c:pt idx="1">
                  <c:v>Fish</c:v>
                </c:pt>
              </c:strCache>
            </c:strRef>
          </c:cat>
          <c:val>
            <c:numRef>
              <c:f>work!$N$6:$N$7</c:f>
              <c:numCache>
                <c:formatCode>#,##0.000</c:formatCode>
                <c:ptCount val="2"/>
                <c:pt idx="0">
                  <c:v>11.540651400490635</c:v>
                </c:pt>
                <c:pt idx="1">
                  <c:v>8.6524246437679526</c:v>
                </c:pt>
              </c:numCache>
            </c:numRef>
          </c:val>
        </c:ser>
        <c:ser>
          <c:idx val="1"/>
          <c:order val="1"/>
          <c:tx>
            <c:strRef>
              <c:f>work!$O$5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work!$Q$6:$Q$7</c:f>
                <c:numCache>
                  <c:formatCode>General</c:formatCode>
                  <c:ptCount val="2"/>
                  <c:pt idx="0">
                    <c:v>2.0196110758010586</c:v>
                  </c:pt>
                  <c:pt idx="1">
                    <c:v>1.883656721761283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work!$M$6:$M$7</c:f>
              <c:strCache>
                <c:ptCount val="2"/>
                <c:pt idx="0">
                  <c:v>Bird</c:v>
                </c:pt>
                <c:pt idx="1">
                  <c:v>Fish</c:v>
                </c:pt>
              </c:strCache>
            </c:strRef>
          </c:cat>
          <c:val>
            <c:numRef>
              <c:f>work!$O$6:$O$7</c:f>
              <c:numCache>
                <c:formatCode>#,##0.000</c:formatCode>
                <c:ptCount val="2"/>
                <c:pt idx="0">
                  <c:v>9.0468993445483328</c:v>
                </c:pt>
                <c:pt idx="1">
                  <c:v>12.243366995521161</c:v>
                </c:pt>
              </c:numCache>
            </c:numRef>
          </c:val>
        </c:ser>
        <c:axId val="54760960"/>
        <c:axId val="54762496"/>
      </c:barChart>
      <c:catAx>
        <c:axId val="54760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54762496"/>
        <c:crosses val="autoZero"/>
        <c:auto val="1"/>
        <c:lblAlgn val="ctr"/>
        <c:lblOffset val="100"/>
        <c:tickLblSkip val="1"/>
        <c:tickMarkSkip val="1"/>
      </c:catAx>
      <c:valAx>
        <c:axId val="547624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Times New Roman"/>
                  </a:defRPr>
                </a:pPr>
                <a:r>
                  <a:rPr lang="en-US" sz="2000" baseline="0" dirty="0">
                    <a:latin typeface="Arial" pitchFamily="34" charset="0"/>
                  </a:rPr>
                  <a:t>Distance to Front (cm)</a:t>
                </a:r>
              </a:p>
            </c:rich>
          </c:tx>
          <c:layout>
            <c:manualLayout>
              <c:xMode val="edge"/>
              <c:yMode val="edge"/>
              <c:x val="1.8497965223825403E-3"/>
              <c:y val="0.300163132137031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5476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7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EF53DD80-15FD-4683-A314-AD2DAF6CCA7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2D30D-B9A9-43B9-9883-03F9376B7D0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41291-CA9B-47EF-91B7-564A6D3E391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26522-D008-4BE5-B4FE-D06A2B711B73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204D8-6E9C-4F13-9B97-19AA1D2CDACB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922D0-1E5F-40E4-81FC-D8C67CB6D1E1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883DA-9959-4E9F-8D90-15F273C3694B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29C2B-BEF7-451D-BA9F-2019EDC33CD4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E3C07-37E3-4787-B3C6-89F1BA849410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</a:t>
            </a:r>
            <a:r>
              <a:rPr lang="en-US" baseline="0" dirty="0" smtClean="0"/>
              <a:t> very different than swimming in a pool with a line on bottom.  be as fast as possible to the end.  Don’t get hit by group members, shark attack in open water?</a:t>
            </a:r>
          </a:p>
          <a:p>
            <a:r>
              <a:rPr lang="en-US" baseline="0" dirty="0" smtClean="0"/>
              <a:t>Limits: cant see very far, where is front of group?, edge?, hard to see where your target</a:t>
            </a:r>
          </a:p>
          <a:p>
            <a:r>
              <a:rPr lang="en-US" baseline="0" dirty="0" smtClean="0"/>
              <a:t>Techniques: keep a space around you, stay behind someone to take advantage of vorticies, stay with group so don’t have to look forward.</a:t>
            </a:r>
          </a:p>
          <a:p>
            <a:r>
              <a:rPr lang="en-US" baseline="0" dirty="0" smtClean="0"/>
              <a:t>     easiest to find someone swimming about the same pace as you and just keep an eye on them, you correct each others direction and average the speed..</a:t>
            </a:r>
          </a:p>
          <a:p>
            <a:r>
              <a:rPr lang="en-US" baseline="0" dirty="0" smtClean="0"/>
              <a:t>Want to avoid zigzaging and wasting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613FD-5E04-496B-9CCD-7521EC95E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A20B5-2328-4C7F-9D27-87B073F08A2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532BC-5FC5-4ED3-A984-06CF83D305F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74C1E-1E4C-44EC-B299-17F6CC158B3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8086D-D24A-499E-9A4B-FEE760FB9B5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EF25-92D7-4791-820A-EB4E2E47E3D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F6B2F-2C22-43E2-AD85-CCE4E4259F14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C5AB-787B-421F-8759-2FB8937E033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7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8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8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882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9883" name="Picture 11" descr="Facba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79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593238-CE47-417A-9201-51EE14DB6E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FB34B-50AD-4387-9413-EF36B0181A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CE94E-29FB-4B8D-A56B-820F032FFC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D80D50-9C49-4B90-9BE9-8D2BEF1779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BB8A-61D4-4AEF-82EF-2FAB33ED82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A43E7-0C60-4754-9B21-462D38E3F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AFC0-0CCC-41E8-A149-4EB4B2F5CC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5E37A-BD53-457A-9505-9D02859567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C1C7-D346-42C4-883A-3DD965E7F4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B557C-E01E-4BEA-A742-A6C060B35B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2CAAF-89A8-469A-ABBC-DA6255EFA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FA17-0D6B-4F28-9BEB-5028193315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B20E7"/>
            </a:gs>
            <a:gs pos="100000">
              <a:srgbClr val="1B20E7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1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2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3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4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5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6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7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8858" name="Picture 10" descr="Facbann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788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88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9A9B46C8-4031-4007-BE30-EB09B2FD480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omeywl@potsdam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001000" cy="1371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folHlink"/>
                </a:solidFill>
              </a:rPr>
              <a:t>Whirligigs, Simulations, </a:t>
            </a:r>
            <a:br>
              <a:rPr lang="en-US" sz="3600" b="1" dirty="0" smtClean="0">
                <a:solidFill>
                  <a:schemeClr val="folHlink"/>
                </a:solidFill>
              </a:rPr>
            </a:br>
            <a:r>
              <a:rPr lang="en-US" sz="3600" b="1" dirty="0" smtClean="0">
                <a:solidFill>
                  <a:schemeClr val="folHlink"/>
                </a:solidFill>
              </a:rPr>
              <a:t>and </a:t>
            </a:r>
            <a:br>
              <a:rPr lang="en-US" sz="3600" b="1" dirty="0" smtClean="0">
                <a:solidFill>
                  <a:schemeClr val="folHlink"/>
                </a:solidFill>
              </a:rPr>
            </a:br>
            <a:r>
              <a:rPr lang="en-US" sz="3600" b="1" dirty="0" smtClean="0">
                <a:solidFill>
                  <a:schemeClr val="folHlink"/>
                </a:solidFill>
              </a:rPr>
              <a:t>Individual Differences</a:t>
            </a:r>
            <a:endParaRPr lang="en-US" sz="3600" b="1" dirty="0">
              <a:solidFill>
                <a:schemeClr val="folHlin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0"/>
            <a:ext cx="5029200" cy="1066800"/>
          </a:xfrm>
        </p:spPr>
        <p:txBody>
          <a:bodyPr/>
          <a:lstStyle/>
          <a:p>
            <a:r>
              <a:rPr lang="en-US" dirty="0">
                <a:solidFill>
                  <a:srgbClr val="76FC52"/>
                </a:solidFill>
              </a:rPr>
              <a:t>Dr. W.L. Romey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76FC52"/>
                </a:solidFill>
              </a:rPr>
              <a:t>State University of New York at Potsdam</a:t>
            </a:r>
          </a:p>
          <a:p>
            <a:endParaRPr lang="en-US" dirty="0">
              <a:solidFill>
                <a:srgbClr val="76FC52"/>
              </a:solidFill>
            </a:endParaRPr>
          </a:p>
        </p:txBody>
      </p:sp>
      <p:pic>
        <p:nvPicPr>
          <p:cNvPr id="10248" name="Picture 8" descr="bucket gigs lower res"/>
          <p:cNvPicPr>
            <a:picLocks noChangeAspect="1" noChangeArrowheads="1"/>
          </p:cNvPicPr>
          <p:nvPr/>
        </p:nvPicPr>
        <p:blipFill>
          <a:blip r:embed="rId3"/>
          <a:srcRect l="20313" t="22966" r="48438" b="37364"/>
          <a:stretch>
            <a:fillRect/>
          </a:stretch>
        </p:blipFill>
        <p:spPr bwMode="auto">
          <a:xfrm>
            <a:off x="5715000" y="3657600"/>
            <a:ext cx="2286000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7130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/>
              <a:t>Non Uniform Environments</a:t>
            </a:r>
            <a:endParaRPr lang="en-US" sz="40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64770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Food</a:t>
            </a:r>
            <a:endParaRPr lang="en-US" sz="2800" dirty="0"/>
          </a:p>
          <a:p>
            <a:pPr lvl="1"/>
            <a:r>
              <a:rPr lang="en-US" sz="2400" dirty="0" smtClean="0"/>
              <a:t>More at the edge? </a:t>
            </a:r>
            <a:endParaRPr lang="en-US" sz="2400" dirty="0"/>
          </a:p>
          <a:p>
            <a:r>
              <a:rPr lang="en-US" sz="2800" dirty="0"/>
              <a:t> Predation</a:t>
            </a:r>
          </a:p>
          <a:p>
            <a:pPr lvl="1"/>
            <a:r>
              <a:rPr lang="en-US" sz="2400" dirty="0" smtClean="0"/>
              <a:t>More attacks at edge, front, back?</a:t>
            </a:r>
            <a:endParaRPr lang="en-US" sz="2400" dirty="0"/>
          </a:p>
          <a:p>
            <a:r>
              <a:rPr lang="en-US" sz="2800" dirty="0"/>
              <a:t> Drafting</a:t>
            </a:r>
          </a:p>
          <a:p>
            <a:pPr lvl="1"/>
            <a:r>
              <a:rPr lang="en-US" sz="2400" dirty="0" smtClean="0"/>
              <a:t>Easier to swim at back?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600200" y="381000"/>
            <a:ext cx="6400800" cy="624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600200" y="418571"/>
          <a:ext cx="6553200" cy="6439429"/>
        </p:xfrm>
        <a:graphic>
          <a:graphicData uri="http://schemas.openxmlformats.org/presentationml/2006/ole">
            <p:oleObj spid="_x0000_s331778" r:id="rId3" imgW="3307690" imgH="3249168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Foraging Selection Curves:  Model Data    (Morrell and Romey, 2008)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43000" y="685800"/>
            <a:ext cx="5943600" cy="563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1143000" y="685800"/>
          <a:ext cx="6019800" cy="5915290"/>
        </p:xfrm>
        <a:graphic>
          <a:graphicData uri="http://schemas.openxmlformats.org/presentationml/2006/ole">
            <p:oleObj spid="_x0000_s330754" r:id="rId3" imgW="3302813" imgH="3249168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Predation Selection Curves: Model Data  (Morrell and Romey, 2008)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est bb 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96012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5791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Romey, Walston, and Watt 2008. Behavioral Ecology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04800"/>
            <a:ext cx="520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3-D predation on 2-D prey groups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Bass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6400" y="1752600"/>
            <a:ext cx="60198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219200" y="3733800"/>
            <a:ext cx="3048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0800000">
            <a:off x="2743200" y="5257800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54864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Center                 </a:t>
            </a: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      </a:t>
            </a:r>
            <a:r>
              <a:rPr lang="en-US" dirty="0" smtClean="0">
                <a:solidFill>
                  <a:schemeClr val="bg2"/>
                </a:solidFill>
              </a:rPr>
              <a:t>Edge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73832" y="37315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Fish Attacks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780778" y="3954317"/>
            <a:ext cx="3169085" cy="667787"/>
          </a:xfrm>
          <a:custGeom>
            <a:avLst/>
            <a:gdLst>
              <a:gd name="connsiteX0" fmla="*/ 0 w 3169085"/>
              <a:gd name="connsiteY0" fmla="*/ 642735 h 667787"/>
              <a:gd name="connsiteX1" fmla="*/ 1252603 w 3169085"/>
              <a:gd name="connsiteY1" fmla="*/ 655261 h 667787"/>
              <a:gd name="connsiteX2" fmla="*/ 1640910 w 3169085"/>
              <a:gd name="connsiteY2" fmla="*/ 667787 h 667787"/>
              <a:gd name="connsiteX3" fmla="*/ 2317315 w 3169085"/>
              <a:gd name="connsiteY3" fmla="*/ 655261 h 667787"/>
              <a:gd name="connsiteX4" fmla="*/ 2354893 w 3169085"/>
              <a:gd name="connsiteY4" fmla="*/ 542527 h 667787"/>
              <a:gd name="connsiteX5" fmla="*/ 2367419 w 3169085"/>
              <a:gd name="connsiteY5" fmla="*/ 504949 h 667787"/>
              <a:gd name="connsiteX6" fmla="*/ 2392471 w 3169085"/>
              <a:gd name="connsiteY6" fmla="*/ 467371 h 667787"/>
              <a:gd name="connsiteX7" fmla="*/ 2430049 w 3169085"/>
              <a:gd name="connsiteY7" fmla="*/ 354636 h 667787"/>
              <a:gd name="connsiteX8" fmla="*/ 2492680 w 3169085"/>
              <a:gd name="connsiteY8" fmla="*/ 166746 h 667787"/>
              <a:gd name="connsiteX9" fmla="*/ 2505206 w 3169085"/>
              <a:gd name="connsiteY9" fmla="*/ 129168 h 667787"/>
              <a:gd name="connsiteX10" fmla="*/ 2542784 w 3169085"/>
              <a:gd name="connsiteY10" fmla="*/ 41486 h 667787"/>
              <a:gd name="connsiteX11" fmla="*/ 2580362 w 3169085"/>
              <a:gd name="connsiteY11" fmla="*/ 16434 h 667787"/>
              <a:gd name="connsiteX12" fmla="*/ 2617940 w 3169085"/>
              <a:gd name="connsiteY12" fmla="*/ 3908 h 667787"/>
              <a:gd name="connsiteX13" fmla="*/ 3169085 w 3169085"/>
              <a:gd name="connsiteY13" fmla="*/ 3908 h 6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9085" h="667787">
                <a:moveTo>
                  <a:pt x="0" y="642735"/>
                </a:moveTo>
                <a:lnTo>
                  <a:pt x="1252603" y="655261"/>
                </a:lnTo>
                <a:cubicBezTo>
                  <a:pt x="1382091" y="657238"/>
                  <a:pt x="1511407" y="667787"/>
                  <a:pt x="1640910" y="667787"/>
                </a:cubicBezTo>
                <a:cubicBezTo>
                  <a:pt x="1866417" y="667787"/>
                  <a:pt x="2091847" y="659436"/>
                  <a:pt x="2317315" y="655261"/>
                </a:cubicBezTo>
                <a:lnTo>
                  <a:pt x="2354893" y="542527"/>
                </a:lnTo>
                <a:cubicBezTo>
                  <a:pt x="2359068" y="530001"/>
                  <a:pt x="2360095" y="515935"/>
                  <a:pt x="2367419" y="504949"/>
                </a:cubicBezTo>
                <a:cubicBezTo>
                  <a:pt x="2375770" y="492423"/>
                  <a:pt x="2386357" y="481128"/>
                  <a:pt x="2392471" y="467371"/>
                </a:cubicBezTo>
                <a:cubicBezTo>
                  <a:pt x="2392475" y="467363"/>
                  <a:pt x="2423785" y="373429"/>
                  <a:pt x="2430049" y="354636"/>
                </a:cubicBezTo>
                <a:lnTo>
                  <a:pt x="2492680" y="166746"/>
                </a:lnTo>
                <a:cubicBezTo>
                  <a:pt x="2496855" y="154220"/>
                  <a:pt x="2502004" y="141977"/>
                  <a:pt x="2505206" y="129168"/>
                </a:cubicBezTo>
                <a:cubicBezTo>
                  <a:pt x="2514789" y="90838"/>
                  <a:pt x="2513950" y="70320"/>
                  <a:pt x="2542784" y="41486"/>
                </a:cubicBezTo>
                <a:cubicBezTo>
                  <a:pt x="2553429" y="30841"/>
                  <a:pt x="2566897" y="23167"/>
                  <a:pt x="2580362" y="16434"/>
                </a:cubicBezTo>
                <a:cubicBezTo>
                  <a:pt x="2592172" y="10529"/>
                  <a:pt x="2604739" y="4189"/>
                  <a:pt x="2617940" y="3908"/>
                </a:cubicBezTo>
                <a:cubicBezTo>
                  <a:pt x="2801613" y="0"/>
                  <a:pt x="2985370" y="3908"/>
                  <a:pt x="3169085" y="3908"/>
                </a:cubicBezTo>
              </a:path>
            </a:pathLst>
          </a:cu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or temporal</a:t>
            </a:r>
          </a:p>
          <a:p>
            <a:r>
              <a:rPr lang="en-US" dirty="0" smtClean="0"/>
              <a:t>Multiplicative</a:t>
            </a:r>
          </a:p>
          <a:p>
            <a:r>
              <a:rPr lang="en-US" dirty="0" smtClean="0"/>
              <a:t>Weights vary?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362200" y="1524000"/>
            <a:ext cx="5715000" cy="4191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 rot="-5400000">
            <a:off x="799306" y="4306094"/>
            <a:ext cx="221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b="1" dirty="0">
                <a:latin typeface="Times New Roman" pitchFamily="18" charset="0"/>
              </a:rPr>
              <a:t>AverageFitness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743200" y="5791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b="1" dirty="0">
                <a:latin typeface="Times New Roman" pitchFamily="18" charset="0"/>
              </a:rPr>
              <a:t>Center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003925" y="57562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b="1" dirty="0">
                <a:latin typeface="Times New Roman" pitchFamily="18" charset="0"/>
              </a:rPr>
              <a:t>Edge</a:t>
            </a: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>
            <a:off x="3810000" y="6019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1905000" y="1981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514600" y="457200"/>
            <a:ext cx="422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3200" i="1" dirty="0">
                <a:solidFill>
                  <a:srgbClr val="FFFF00"/>
                </a:solidFill>
                <a:latin typeface="Times New Roman" pitchFamily="18" charset="0"/>
              </a:rPr>
              <a:t>Foraging</a:t>
            </a:r>
            <a:r>
              <a:rPr kumimoji="0" lang="en-US" sz="3200" i="1" dirty="0">
                <a:latin typeface="Times New Roman" pitchFamily="18" charset="0"/>
              </a:rPr>
              <a:t> * </a:t>
            </a:r>
            <a:r>
              <a:rPr kumimoji="0" lang="en-US" sz="3200" i="1" dirty="0">
                <a:solidFill>
                  <a:srgbClr val="FF3300"/>
                </a:solidFill>
                <a:latin typeface="Times New Roman" pitchFamily="18" charset="0"/>
              </a:rPr>
              <a:t>Predation = </a:t>
            </a:r>
            <a:endParaRPr kumimoji="0" lang="en-US" sz="3200" i="1" dirty="0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2743200" y="2895600"/>
            <a:ext cx="4114800" cy="2286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2895600" y="2743200"/>
            <a:ext cx="4114800" cy="22098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4724400" y="4038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362200" y="1524000"/>
            <a:ext cx="57150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2743200" y="2209800"/>
            <a:ext cx="5105400" cy="2743200"/>
          </a:xfrm>
          <a:custGeom>
            <a:avLst/>
            <a:gdLst>
              <a:gd name="T0" fmla="*/ 0 w 3216"/>
              <a:gd name="T1" fmla="*/ 0 h 1728"/>
              <a:gd name="T2" fmla="*/ 2147483647 w 3216"/>
              <a:gd name="T3" fmla="*/ 2147483647 h 1728"/>
              <a:gd name="T4" fmla="*/ 2147483647 w 3216"/>
              <a:gd name="T5" fmla="*/ 2147483647 h 1728"/>
              <a:gd name="T6" fmla="*/ 2147483647 w 3216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1728"/>
              <a:gd name="T14" fmla="*/ 3216 w 3216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1728">
                <a:moveTo>
                  <a:pt x="0" y="0"/>
                </a:moveTo>
                <a:cubicBezTo>
                  <a:pt x="36" y="372"/>
                  <a:pt x="72" y="744"/>
                  <a:pt x="432" y="1008"/>
                </a:cubicBezTo>
                <a:cubicBezTo>
                  <a:pt x="792" y="1272"/>
                  <a:pt x="1696" y="1464"/>
                  <a:pt x="2160" y="1584"/>
                </a:cubicBezTo>
                <a:cubicBezTo>
                  <a:pt x="2624" y="1704"/>
                  <a:pt x="2920" y="1716"/>
                  <a:pt x="3216" y="1728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 rot="-5400000">
            <a:off x="799306" y="4306094"/>
            <a:ext cx="221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b="1" dirty="0"/>
              <a:t>AverageFitness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743200" y="5692775"/>
            <a:ext cx="117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3200" b="1" dirty="0">
                <a:solidFill>
                  <a:srgbClr val="FF0066"/>
                </a:solidFill>
              </a:rPr>
              <a:t>Front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19800" y="5638800"/>
            <a:ext cx="1065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3200" b="1" dirty="0">
                <a:solidFill>
                  <a:srgbClr val="FF0066"/>
                </a:solidFill>
              </a:rPr>
              <a:t>Back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4038600" y="5943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1905000" y="1981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990600" y="838200"/>
            <a:ext cx="7666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sz="3200" i="1" dirty="0"/>
              <a:t>Foraging + </a:t>
            </a:r>
            <a:r>
              <a:rPr kumimoji="0" lang="en-US" sz="3200" i="1" dirty="0">
                <a:solidFill>
                  <a:srgbClr val="FF3300"/>
                </a:solidFill>
              </a:rPr>
              <a:t>Predator Avoidance ? + </a:t>
            </a:r>
            <a:r>
              <a:rPr kumimoji="0" lang="en-US" sz="3200" i="1" dirty="0">
                <a:solidFill>
                  <a:srgbClr val="00FF00"/>
                </a:solidFill>
              </a:rPr>
              <a:t>Drafting</a:t>
            </a:r>
          </a:p>
        </p:txBody>
      </p:sp>
      <p:sp>
        <p:nvSpPr>
          <p:cNvPr id="78858" name="Freeform 11"/>
          <p:cNvSpPr>
            <a:spLocks/>
          </p:cNvSpPr>
          <p:nvPr/>
        </p:nvSpPr>
        <p:spPr bwMode="auto">
          <a:xfrm>
            <a:off x="2819400" y="1905000"/>
            <a:ext cx="5105400" cy="2743200"/>
          </a:xfrm>
          <a:custGeom>
            <a:avLst/>
            <a:gdLst>
              <a:gd name="T0" fmla="*/ 0 w 3216"/>
              <a:gd name="T1" fmla="*/ 0 h 1728"/>
              <a:gd name="T2" fmla="*/ 2147483647 w 3216"/>
              <a:gd name="T3" fmla="*/ 2147483647 h 1728"/>
              <a:gd name="T4" fmla="*/ 2147483647 w 3216"/>
              <a:gd name="T5" fmla="*/ 2147483647 h 1728"/>
              <a:gd name="T6" fmla="*/ 2147483647 w 3216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3216"/>
              <a:gd name="T13" fmla="*/ 0 h 1728"/>
              <a:gd name="T14" fmla="*/ 3216 w 3216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6" h="1728">
                <a:moveTo>
                  <a:pt x="0" y="0"/>
                </a:moveTo>
                <a:cubicBezTo>
                  <a:pt x="36" y="372"/>
                  <a:pt x="72" y="744"/>
                  <a:pt x="432" y="1008"/>
                </a:cubicBezTo>
                <a:cubicBezTo>
                  <a:pt x="792" y="1272"/>
                  <a:pt x="1696" y="1464"/>
                  <a:pt x="2160" y="1584"/>
                </a:cubicBezTo>
                <a:cubicBezTo>
                  <a:pt x="2624" y="1704"/>
                  <a:pt x="2920" y="1716"/>
                  <a:pt x="3216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859" name="Freeform 12"/>
          <p:cNvSpPr>
            <a:spLocks/>
          </p:cNvSpPr>
          <p:nvPr/>
        </p:nvSpPr>
        <p:spPr bwMode="auto">
          <a:xfrm>
            <a:off x="3048000" y="2895600"/>
            <a:ext cx="4724400" cy="2197100"/>
          </a:xfrm>
          <a:custGeom>
            <a:avLst/>
            <a:gdLst>
              <a:gd name="T0" fmla="*/ 0 w 2976"/>
              <a:gd name="T1" fmla="*/ 2147483647 h 1384"/>
              <a:gd name="T2" fmla="*/ 2147483647 w 2976"/>
              <a:gd name="T3" fmla="*/ 2147483647 h 1384"/>
              <a:gd name="T4" fmla="*/ 2147483647 w 2976"/>
              <a:gd name="T5" fmla="*/ 2147483647 h 1384"/>
              <a:gd name="T6" fmla="*/ 2147483647 w 2976"/>
              <a:gd name="T7" fmla="*/ 2147483647 h 1384"/>
              <a:gd name="T8" fmla="*/ 2147483647 w 2976"/>
              <a:gd name="T9" fmla="*/ 2147483647 h 1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76"/>
              <a:gd name="T16" fmla="*/ 0 h 1384"/>
              <a:gd name="T17" fmla="*/ 2976 w 2976"/>
              <a:gd name="T18" fmla="*/ 1384 h 1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76" h="1384">
                <a:moveTo>
                  <a:pt x="0" y="1384"/>
                </a:moveTo>
                <a:cubicBezTo>
                  <a:pt x="404" y="1380"/>
                  <a:pt x="808" y="1376"/>
                  <a:pt x="1152" y="1240"/>
                </a:cubicBezTo>
                <a:cubicBezTo>
                  <a:pt x="1496" y="1104"/>
                  <a:pt x="1784" y="760"/>
                  <a:pt x="2064" y="568"/>
                </a:cubicBezTo>
                <a:cubicBezTo>
                  <a:pt x="2344" y="376"/>
                  <a:pt x="2688" y="176"/>
                  <a:pt x="2832" y="88"/>
                </a:cubicBezTo>
                <a:cubicBezTo>
                  <a:pt x="2976" y="0"/>
                  <a:pt x="2952" y="20"/>
                  <a:pt x="2928" y="40"/>
                </a:cubicBezTo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861" name="AutoShape 14"/>
          <p:cNvSpPr>
            <a:spLocks noChangeArrowheads="1"/>
          </p:cNvSpPr>
          <p:nvPr/>
        </p:nvSpPr>
        <p:spPr bwMode="auto">
          <a:xfrm rot="-1989793">
            <a:off x="1676400" y="61722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But, for a group </a:t>
            </a:r>
            <a:r>
              <a:rPr lang="en-US" sz="2800" i="1" u="sng" dirty="0" smtClean="0">
                <a:solidFill>
                  <a:srgbClr val="FFFF00"/>
                </a:solidFill>
              </a:rPr>
              <a:t>moving</a:t>
            </a:r>
            <a:r>
              <a:rPr lang="en-US" sz="2800" i="1" dirty="0" smtClean="0">
                <a:solidFill>
                  <a:srgbClr val="FFFF00"/>
                </a:solidFill>
              </a:rPr>
              <a:t> through water: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4440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006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48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sz="3000" u="sng" dirty="0">
                <a:solidFill>
                  <a:schemeClr val="tx2"/>
                </a:solidFill>
              </a:rPr>
              <a:t>Acknowledgements</a:t>
            </a:r>
            <a:r>
              <a:rPr kumimoji="0" lang="en-US" sz="3000" dirty="0">
                <a:solidFill>
                  <a:schemeClr val="tx2"/>
                </a:solidFill>
              </a:rPr>
              <a:t>    </a:t>
            </a:r>
          </a:p>
          <a:p>
            <a:pPr eaLnBrk="0" hangingPunct="0">
              <a:buFontTx/>
              <a:buChar char="•"/>
            </a:pPr>
            <a:r>
              <a:rPr kumimoji="0" lang="en-US" sz="3000" dirty="0">
                <a:solidFill>
                  <a:schemeClr val="tx2"/>
                </a:solidFill>
              </a:rPr>
              <a:t> </a:t>
            </a:r>
            <a:r>
              <a:rPr kumimoji="0" lang="en-US" sz="3000" dirty="0" smtClean="0">
                <a:solidFill>
                  <a:schemeClr val="tx2"/>
                </a:solidFill>
              </a:rPr>
              <a:t>NSF</a:t>
            </a:r>
            <a:endParaRPr kumimoji="0" lang="en-US" sz="3000" dirty="0">
              <a:solidFill>
                <a:schemeClr val="tx2"/>
              </a:solidFill>
            </a:endParaRPr>
          </a:p>
          <a:p>
            <a:pPr lvl="1" eaLnBrk="0" hangingPunct="0">
              <a:buFontTx/>
              <a:buChar char="•"/>
            </a:pPr>
            <a:r>
              <a:rPr kumimoji="0" lang="en-US" sz="2000" dirty="0">
                <a:solidFill>
                  <a:schemeClr val="tx2"/>
                </a:solidFill>
              </a:rPr>
              <a:t>Emily Galbraith,  Abi Wallace, Sarah Waybright, Will Donelan, Sandy LaBuda, Adrienne Barnard, Matan </a:t>
            </a:r>
            <a:r>
              <a:rPr kumimoji="0" lang="en-US" sz="2000" dirty="0" smtClean="0">
                <a:solidFill>
                  <a:schemeClr val="tx2"/>
                </a:solidFill>
              </a:rPr>
              <a:t>Shelomi</a:t>
            </a:r>
            <a:endParaRPr kumimoji="0" lang="en-US" sz="3000" dirty="0">
              <a:solidFill>
                <a:schemeClr val="tx2"/>
              </a:solidFill>
            </a:endParaRPr>
          </a:p>
          <a:p>
            <a:pPr eaLnBrk="0" hangingPunct="0">
              <a:buFontTx/>
              <a:buChar char="•"/>
            </a:pPr>
            <a:r>
              <a:rPr kumimoji="0" lang="en-US" sz="3000" dirty="0" smtClean="0">
                <a:solidFill>
                  <a:schemeClr val="tx2"/>
                </a:solidFill>
              </a:rPr>
              <a:t> Other Collaborators: </a:t>
            </a:r>
            <a:r>
              <a:rPr kumimoji="0" lang="en-US" sz="1800" dirty="0">
                <a:solidFill>
                  <a:schemeClr val="tx2"/>
                </a:solidFill>
              </a:rPr>
              <a:t>Lesley Morrell, Penny </a:t>
            </a:r>
            <a:r>
              <a:rPr kumimoji="0" lang="en-US" sz="1800" dirty="0" smtClean="0">
                <a:solidFill>
                  <a:schemeClr val="tx2"/>
                </a:solidFill>
              </a:rPr>
              <a:t>Watt</a:t>
            </a:r>
            <a:endParaRPr kumimoji="0" lang="en-US" sz="3000" dirty="0">
              <a:solidFill>
                <a:schemeClr val="tx2"/>
              </a:solidFill>
            </a:endParaRPr>
          </a:p>
        </p:txBody>
      </p:sp>
      <p:pic>
        <p:nvPicPr>
          <p:cNvPr id="10244" name="Picture 4" descr="ns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1828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gure1 feb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61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396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Morrell and Romey, 2008, Behavioral Ecology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1143000"/>
            <a:ext cx="89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= center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sz="quarter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Whirligig Studies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1600200"/>
            <a:ext cx="7543800" cy="4038600"/>
          </a:xfrm>
        </p:spPr>
        <p:txBody>
          <a:bodyPr/>
          <a:lstStyle/>
          <a:p>
            <a:r>
              <a:rPr lang="en-US" dirty="0" smtClean="0"/>
              <a:t>Systematically vary environment and state variables and determine group position (optimum solution?)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Drafting, Predator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Hunger, Sex, Size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whirligig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524000" y="62484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Romey, 1996,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Behavioral Ecology and Sociobiology</a:t>
            </a:r>
            <a:endParaRPr lang="en-US" sz="1600" i="1" dirty="0">
              <a:solidFill>
                <a:srgbClr val="E2551C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Influence of </a:t>
            </a:r>
            <a:r>
              <a:rPr lang="en-US" sz="3200" dirty="0" smtClean="0">
                <a:solidFill>
                  <a:srgbClr val="FFFF00"/>
                </a:solidFill>
              </a:rPr>
              <a:t>Hunger</a:t>
            </a:r>
            <a:r>
              <a:rPr lang="en-US" sz="3200" dirty="0" smtClean="0"/>
              <a:t> on Position?  Position and NND</a:t>
            </a:r>
            <a:endParaRPr lang="en-US" sz="32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1066800"/>
            <a:ext cx="6096000" cy="5257800"/>
            <a:chOff x="1152" y="480"/>
            <a:chExt cx="3504" cy="2934"/>
          </a:xfrm>
        </p:grpSpPr>
        <p:pic>
          <p:nvPicPr>
            <p:cNvPr id="70661" name="Picture 2" descr="AL073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480"/>
              <a:ext cx="3504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1152" y="1296"/>
              <a:ext cx="144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 rot="-5400000">
              <a:off x="3048" y="2712"/>
              <a:ext cx="192" cy="1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Males and Females have differences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which might influence position preferences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2590800" cy="3657600"/>
          </a:xfrm>
        </p:spPr>
        <p:txBody>
          <a:bodyPr/>
          <a:lstStyle/>
          <a:p>
            <a:r>
              <a:rPr lang="en-US" sz="2400" dirty="0" smtClean="0"/>
              <a:t>Energy Needs</a:t>
            </a:r>
          </a:p>
          <a:p>
            <a:pPr lvl="1"/>
            <a:r>
              <a:rPr lang="en-US" sz="2000" dirty="0" smtClean="0"/>
              <a:t>Size</a:t>
            </a:r>
          </a:p>
          <a:p>
            <a:pPr lvl="1"/>
            <a:r>
              <a:rPr lang="en-US" sz="2000" dirty="0" smtClean="0"/>
              <a:t>Muscle/Fat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metabolism</a:t>
            </a:r>
          </a:p>
          <a:p>
            <a:pPr lvl="1"/>
            <a:r>
              <a:rPr lang="en-US" sz="2000" dirty="0" smtClean="0"/>
              <a:t>Foraging time available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133600"/>
            <a:ext cx="2819400" cy="3581400"/>
          </a:xfrm>
        </p:spPr>
        <p:txBody>
          <a:bodyPr/>
          <a:lstStyle/>
          <a:p>
            <a:r>
              <a:rPr lang="en-US" sz="2400" dirty="0" smtClean="0"/>
              <a:t>Predator Avoidance</a:t>
            </a:r>
          </a:p>
          <a:p>
            <a:pPr lvl="1"/>
            <a:r>
              <a:rPr lang="en-US" sz="2000" dirty="0" smtClean="0"/>
              <a:t>Size</a:t>
            </a:r>
          </a:p>
          <a:p>
            <a:pPr lvl="1"/>
            <a:r>
              <a:rPr lang="en-US" sz="2000" dirty="0" smtClean="0"/>
              <a:t>Speed</a:t>
            </a:r>
          </a:p>
          <a:p>
            <a:pPr lvl="1"/>
            <a:r>
              <a:rPr lang="en-US" sz="2000" dirty="0" smtClean="0"/>
              <a:t>Defenses</a:t>
            </a:r>
          </a:p>
          <a:p>
            <a:pPr lvl="2"/>
            <a:endParaRPr lang="en-US" sz="1800" dirty="0" smtClean="0"/>
          </a:p>
        </p:txBody>
      </p:sp>
      <p:pic>
        <p:nvPicPr>
          <p:cNvPr id="72709" name="Picture 5" descr="sexseg_bik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133600"/>
            <a:ext cx="32972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Diagram 2"/>
          <p:cNvGraphicFramePr>
            <a:graphicFrameLocks/>
          </p:cNvGraphicFramePr>
          <p:nvPr/>
        </p:nvGraphicFramePr>
        <p:xfrm>
          <a:off x="381000" y="746125"/>
          <a:ext cx="6592888" cy="6111875"/>
        </p:xfrm>
        <a:graphic>
          <a:graphicData uri="http://schemas.openxmlformats.org/drawingml/2006/compatibility">
            <com:legacyDrawing xmlns:com="http://schemas.openxmlformats.org/drawingml/2006/compatibility" spid="_x0000_s332802"/>
          </a:graphicData>
        </a:graphic>
      </p:graphicFrame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57600" y="60198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Romey and Wallace, 2007, Behavioral Ecology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638800" y="3276600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Results 2-minutes after simulated attack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81000"/>
            <a:ext cx="5073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Influence of </a:t>
            </a:r>
            <a:r>
              <a:rPr lang="en-US" dirty="0" smtClean="0">
                <a:solidFill>
                  <a:srgbClr val="FFFF00"/>
                </a:solidFill>
              </a:rPr>
              <a:t>Sex and Hunger</a:t>
            </a:r>
            <a:r>
              <a:rPr lang="en-US" dirty="0" smtClean="0"/>
              <a:t> on Position? 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anksetup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533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Influence of:</a:t>
            </a:r>
          </a:p>
          <a:p>
            <a:r>
              <a:rPr lang="en-US" sz="3600" dirty="0" smtClean="0"/>
              <a:t>Drafting, </a:t>
            </a:r>
          </a:p>
          <a:p>
            <a:r>
              <a:rPr lang="en-US" sz="3600" dirty="0" smtClean="0"/>
              <a:t>Predator Type,</a:t>
            </a:r>
          </a:p>
          <a:p>
            <a:r>
              <a:rPr lang="en-US" sz="3600" dirty="0" smtClean="0"/>
              <a:t>Sex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catered beetles low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10058400" cy="70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5800" y="1752600"/>
            <a:ext cx="61722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marL="742950" indent="-742950" algn="l"/>
            <a:r>
              <a:rPr lang="en-US" sz="2800" dirty="0" smtClean="0"/>
              <a:t>Optimality Predictions: </a:t>
            </a:r>
            <a:br>
              <a:rPr lang="en-US" sz="2800" dirty="0" smtClean="0"/>
            </a:br>
            <a:r>
              <a:rPr lang="en-US" sz="2800" dirty="0" smtClean="0"/>
              <a:t>Where do males and females go?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38200" y="228600"/>
            <a:ext cx="6781800" cy="3581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762000" y="0"/>
          <a:ext cx="7086600" cy="3934000"/>
        </p:xfrm>
        <a:graphic>
          <a:graphicData uri="http://schemas.openxmlformats.org/presentationml/2006/ole">
            <p:oleObj spid="_x0000_s333826" name="Chart" r:id="rId3" imgW="11363408" imgH="6305633" progId="Excel.Sheet.8">
              <p:embed/>
            </p:oleObj>
          </a:graphicData>
        </a:graphic>
      </p:graphicFrame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38600"/>
            <a:ext cx="5989638" cy="19113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Speed * gender interaction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Females to back in slow water (1 cm/s) after bird attack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Satiation also significant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hungry to the front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667000" y="58674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000" dirty="0">
                <a:latin typeface="Arial" charset="0"/>
              </a:rPr>
              <a:t>Romey and Galbraith (2008) </a:t>
            </a:r>
            <a:r>
              <a:rPr kumimoji="0" lang="en-US" sz="2000" i="1" dirty="0" smtClean="0">
                <a:latin typeface="Arial" charset="0"/>
              </a:rPr>
              <a:t>Behavioral Ecology</a:t>
            </a:r>
            <a:endParaRPr kumimoji="0" lang="en-US" sz="2000" i="1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676400" y="3352800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200" b="1" dirty="0">
                <a:latin typeface="Arial" charset="0"/>
              </a:rPr>
              <a:t>1 cm/s			10 cm/s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Swim</a:t>
            </a:r>
            <a:endParaRPr lang="en-US" dirty="0"/>
          </a:p>
        </p:txBody>
      </p:sp>
      <p:pic>
        <p:nvPicPr>
          <p:cNvPr id="7" name="Content Placeholder 6" descr="triathalon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4004505" cy="2667000"/>
          </a:xfrm>
        </p:spPr>
      </p:pic>
      <p:pic>
        <p:nvPicPr>
          <p:cNvPr id="8" name="Content Placeholder 7" descr="triathalon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799" y="1828800"/>
            <a:ext cx="4707331" cy="2971800"/>
          </a:xfrm>
        </p:spPr>
      </p:pic>
      <p:sp>
        <p:nvSpPr>
          <p:cNvPr id="9" name="TextBox 8"/>
          <p:cNvSpPr txBox="1"/>
          <p:nvPr/>
        </p:nvSpPr>
        <p:spPr>
          <a:xfrm>
            <a:off x="2057400" y="4876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Goal?</a:t>
            </a:r>
          </a:p>
          <a:p>
            <a:r>
              <a:rPr lang="en-US" dirty="0" smtClean="0"/>
              <a:t>Limits?</a:t>
            </a:r>
          </a:p>
          <a:p>
            <a:r>
              <a:rPr lang="en-US" dirty="0" smtClean="0"/>
              <a:t>Techniques?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984250"/>
          </a:xfrm>
        </p:spPr>
        <p:txBody>
          <a:bodyPr/>
          <a:lstStyle/>
          <a:p>
            <a:r>
              <a:rPr lang="en-US" sz="3200" dirty="0" smtClean="0"/>
              <a:t>Influence of predator type:</a:t>
            </a:r>
            <a:br>
              <a:rPr lang="en-US" sz="3200" dirty="0" smtClean="0"/>
            </a:br>
            <a:r>
              <a:rPr lang="en-US" sz="2000" dirty="0" smtClean="0"/>
              <a:t>(females (white) in back if bird predator, females in front if fish predator)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07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6396335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Romey and LaBuda, in revision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Movement simulation models that incorporate Individual variation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Mixed groups move more slowly and turn more than pure groups</a:t>
            </a:r>
          </a:p>
          <a:p>
            <a:pPr eaLnBrk="1" hangingPunct="1"/>
            <a:r>
              <a:rPr lang="en-US" sz="2800" dirty="0" smtClean="0"/>
              <a:t>Stochasticity is Not Important</a:t>
            </a:r>
          </a:p>
          <a:p>
            <a:pPr eaLnBrk="1" hangingPunct="1"/>
            <a:r>
              <a:rPr lang="en-US" sz="2800" dirty="0" smtClean="0"/>
              <a:t>Leadership: how many to turn a group</a:t>
            </a:r>
          </a:p>
          <a:p>
            <a:pPr eaLnBrk="1" hangingPunct="1"/>
            <a:r>
              <a:rPr lang="en-US" sz="2800" dirty="0" smtClean="0"/>
              <a:t>Group Size may not be that important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r>
              <a:rPr lang="en-US" sz="2400" dirty="0" smtClean="0"/>
              <a:t>			(Romey, 1996, Ecological Modelling)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Summary of Previous Research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Uniform Environment</a:t>
            </a:r>
          </a:p>
          <a:p>
            <a:r>
              <a:rPr lang="en-US" dirty="0" smtClean="0"/>
              <a:t>Non Uniform Agents</a:t>
            </a:r>
          </a:p>
          <a:p>
            <a:r>
              <a:rPr lang="en-US" dirty="0" smtClean="0"/>
              <a:t>Optimization Rules and Position Preferences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257800"/>
          </a:xfrm>
        </p:spPr>
        <p:txBody>
          <a:bodyPr/>
          <a:lstStyle/>
          <a:p>
            <a:r>
              <a:rPr lang="en-US" u="sng" dirty="0" smtClean="0"/>
              <a:t>Future: Whirligigs </a:t>
            </a:r>
            <a:r>
              <a:rPr lang="en-US" u="sng" dirty="0" smtClean="0">
                <a:sym typeface="Wingdings" pitchFamily="2" charset="2"/>
              </a:rPr>
              <a:t> E</a:t>
            </a:r>
            <a:r>
              <a:rPr lang="en-US" u="sng" dirty="0" smtClean="0"/>
              <a:t>ngineering Systems?</a:t>
            </a:r>
          </a:p>
          <a:p>
            <a:pPr lvl="1"/>
            <a:r>
              <a:rPr lang="en-US" dirty="0" smtClean="0"/>
              <a:t>Movement rules for collision avoidance?</a:t>
            </a:r>
          </a:p>
          <a:p>
            <a:pPr lvl="2"/>
            <a:r>
              <a:rPr lang="en-US" dirty="0" smtClean="0"/>
              <a:t>flash expansion needs to be carefully analyzed</a:t>
            </a:r>
          </a:p>
          <a:p>
            <a:pPr lvl="1"/>
            <a:r>
              <a:rPr lang="en-US" dirty="0" smtClean="0"/>
              <a:t>How many neighbors to pay attention too?</a:t>
            </a:r>
          </a:p>
          <a:p>
            <a:pPr lvl="1"/>
            <a:r>
              <a:rPr lang="en-US" dirty="0" smtClean="0"/>
              <a:t>What rules of thumb suffice to lead individuals to</a:t>
            </a:r>
          </a:p>
          <a:p>
            <a:pPr lvl="2"/>
            <a:r>
              <a:rPr lang="en-US" dirty="0" smtClean="0"/>
              <a:t>Avoid predators</a:t>
            </a:r>
          </a:p>
          <a:p>
            <a:pPr lvl="2"/>
            <a:r>
              <a:rPr lang="en-US" dirty="0" smtClean="0"/>
              <a:t>Go to the inside/outside, front/back</a:t>
            </a:r>
          </a:p>
          <a:p>
            <a:pPr lvl="1"/>
            <a:r>
              <a:rPr lang="en-US" dirty="0" smtClean="0"/>
              <a:t>Variance among individual can be useful in determining group structure </a:t>
            </a:r>
          </a:p>
          <a:p>
            <a:pPr lvl="2"/>
            <a:r>
              <a:rPr lang="en-US" dirty="0" smtClean="0"/>
              <a:t>Speed, turning angle,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382000" cy="6324600"/>
          </a:xfrm>
        </p:spPr>
        <p:txBody>
          <a:bodyPr/>
          <a:lstStyle/>
          <a:p>
            <a:r>
              <a:rPr lang="en-US" dirty="0" smtClean="0"/>
              <a:t>Engineering Systems </a:t>
            </a:r>
            <a:r>
              <a:rPr lang="en-US" dirty="0" smtClean="0">
                <a:sym typeface="Wingdings" pitchFamily="2" charset="2"/>
              </a:rPr>
              <a:t> Whirligigs</a:t>
            </a:r>
            <a:endParaRPr lang="en-US" dirty="0" smtClean="0"/>
          </a:p>
          <a:p>
            <a:pPr lvl="1"/>
            <a:r>
              <a:rPr lang="en-US" dirty="0" smtClean="0"/>
              <a:t>Whirligig type robots to do controlled experiments to test out what rules they follow</a:t>
            </a:r>
          </a:p>
          <a:p>
            <a:pPr lvl="1"/>
            <a:r>
              <a:rPr lang="en-US" dirty="0" smtClean="0"/>
              <a:t>What else?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26" descr="Schooling_Fish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91200"/>
            <a:ext cx="4267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Contact : Bill Romey</a:t>
            </a: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romeywl@potsdam.edu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95600"/>
            <a:ext cx="5105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Questions and Ideas?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Three main themes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Non-uniform environment</a:t>
            </a:r>
          </a:p>
          <a:p>
            <a:pPr lvl="1"/>
            <a:r>
              <a:rPr lang="en-US" dirty="0" smtClean="0"/>
              <a:t>Variance in selective forces across group</a:t>
            </a:r>
          </a:p>
          <a:p>
            <a:r>
              <a:rPr lang="en-US" dirty="0" smtClean="0"/>
              <a:t>Non-uniform agents</a:t>
            </a:r>
          </a:p>
          <a:p>
            <a:pPr lvl="1"/>
            <a:r>
              <a:rPr lang="en-US" dirty="0" smtClean="0"/>
              <a:t>Hunger</a:t>
            </a:r>
          </a:p>
          <a:p>
            <a:pPr lvl="1"/>
            <a:r>
              <a:rPr lang="en-US" dirty="0" smtClean="0"/>
              <a:t>Defense</a:t>
            </a:r>
          </a:p>
          <a:p>
            <a:pPr lvl="1"/>
            <a:r>
              <a:rPr lang="en-US" dirty="0" smtClean="0"/>
              <a:t>Sex</a:t>
            </a:r>
          </a:p>
          <a:p>
            <a:r>
              <a:rPr lang="en-US" dirty="0" smtClean="0"/>
              <a:t>Internal Rules for position selection</a:t>
            </a:r>
          </a:p>
          <a:p>
            <a:pPr lvl="1"/>
            <a:r>
              <a:rPr lang="en-US" dirty="0" smtClean="0"/>
              <a:t>Optimize based on above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with the Bugs?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581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are similar to fish in many ways</a:t>
            </a:r>
          </a:p>
          <a:p>
            <a:pPr lvl="1"/>
            <a:r>
              <a:rPr lang="en-US" dirty="0" smtClean="0"/>
              <a:t>No-hierarchy, fluid, selection pressures</a:t>
            </a:r>
          </a:p>
          <a:p>
            <a:r>
              <a:rPr lang="en-US" dirty="0" smtClean="0"/>
              <a:t>They are a “better fish”</a:t>
            </a:r>
          </a:p>
          <a:p>
            <a:pPr lvl="1"/>
            <a:r>
              <a:rPr lang="en-US" dirty="0" smtClean="0"/>
              <a:t>2-D</a:t>
            </a:r>
          </a:p>
          <a:p>
            <a:pPr lvl="1"/>
            <a:r>
              <a:rPr lang="en-US" dirty="0" smtClean="0"/>
              <a:t>Marking</a:t>
            </a:r>
          </a:p>
          <a:p>
            <a:pPr lvl="1"/>
            <a:r>
              <a:rPr lang="en-US" dirty="0" smtClean="0"/>
              <a:t>Instinct vs. learned behaviors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goodg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19200" y="3352800"/>
            <a:ext cx="8153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3200" u="sng" dirty="0"/>
              <a:t>Choice of Study Organism: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kumimoji="0" lang="en-US" sz="3200" dirty="0"/>
              <a:t> Whirligig Beetle (Gyrinidae: </a:t>
            </a:r>
            <a:r>
              <a:rPr kumimoji="0" lang="en-US" sz="3200" i="1" dirty="0"/>
              <a:t>Dineutes</a:t>
            </a:r>
            <a:r>
              <a:rPr kumimoji="0" lang="en-US" sz="3200" dirty="0"/>
              <a:t>)</a:t>
            </a:r>
            <a:endParaRPr kumimoji="0" lang="en-US" i="1" dirty="0"/>
          </a:p>
          <a:p>
            <a:pPr eaLnBrk="0" hangingPunct="0">
              <a:spcBef>
                <a:spcPct val="50000"/>
              </a:spcBef>
            </a:pPr>
            <a:endParaRPr kumimoji="0" lang="en-US" sz="2000" dirty="0"/>
          </a:p>
        </p:txBody>
      </p:sp>
      <p:pic>
        <p:nvPicPr>
          <p:cNvPr id="50179" name="Picture 3" descr="bu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8077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ark bee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ucket gigs lower 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1783</TotalTime>
  <Words>682</Words>
  <Application>Microsoft Office PowerPoint</Application>
  <PresentationFormat>On-screen Show (4:3)</PresentationFormat>
  <Paragraphs>146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Arial Narrow</vt:lpstr>
      <vt:lpstr>Wingdings</vt:lpstr>
      <vt:lpstr>Garamond</vt:lpstr>
      <vt:lpstr>Factory</vt:lpstr>
      <vt:lpstr>Chart</vt:lpstr>
      <vt:lpstr>Whirligigs, Simulations,  and  Individual Differences</vt:lpstr>
      <vt:lpstr>Slide 2</vt:lpstr>
      <vt:lpstr>Group Swim</vt:lpstr>
      <vt:lpstr>Three main themes</vt:lpstr>
      <vt:lpstr>What is with the Bugs?</vt:lpstr>
      <vt:lpstr>Slide 6</vt:lpstr>
      <vt:lpstr>Slide 7</vt:lpstr>
      <vt:lpstr>Slide 8</vt:lpstr>
      <vt:lpstr>Slide 9</vt:lpstr>
      <vt:lpstr>Slide 10</vt:lpstr>
      <vt:lpstr>Non Uniform Environments</vt:lpstr>
      <vt:lpstr>Slide 12</vt:lpstr>
      <vt:lpstr>Slide 13</vt:lpstr>
      <vt:lpstr>Slide 14</vt:lpstr>
      <vt:lpstr>Bass Data</vt:lpstr>
      <vt:lpstr>Optimization Rules</vt:lpstr>
      <vt:lpstr>Slide 17</vt:lpstr>
      <vt:lpstr>Slide 18</vt:lpstr>
      <vt:lpstr>Slide 19</vt:lpstr>
      <vt:lpstr>Slide 20</vt:lpstr>
      <vt:lpstr>Whirligig Studies</vt:lpstr>
      <vt:lpstr>Slide 22</vt:lpstr>
      <vt:lpstr>Slide 23</vt:lpstr>
      <vt:lpstr> Males and Females have differences  which might influence position preferences</vt:lpstr>
      <vt:lpstr>Slide 25</vt:lpstr>
      <vt:lpstr>Slide 26</vt:lpstr>
      <vt:lpstr>Slide 27</vt:lpstr>
      <vt:lpstr>Optimality Predictions:  Where do males and females go?</vt:lpstr>
      <vt:lpstr>Slide 29</vt:lpstr>
      <vt:lpstr>Influence of predator type: (females (white) in back if bird predator, females in front if fish predator)</vt:lpstr>
      <vt:lpstr>Movement simulation models that incorporate Individual variation</vt:lpstr>
      <vt:lpstr>Summary of Previous Research</vt:lpstr>
      <vt:lpstr>Slide 33</vt:lpstr>
      <vt:lpstr>Slide 34</vt:lpstr>
      <vt:lpstr>Slide 35</vt:lpstr>
    </vt:vector>
  </TitlesOfParts>
  <Company>SUNY Potsdam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burgoy25</dc:creator>
  <cp:lastModifiedBy>romeywl</cp:lastModifiedBy>
  <cp:revision>227</cp:revision>
  <dcterms:created xsi:type="dcterms:W3CDTF">2006-08-10T14:06:01Z</dcterms:created>
  <dcterms:modified xsi:type="dcterms:W3CDTF">2009-06-04T19:08:30Z</dcterms:modified>
</cp:coreProperties>
</file>