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9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CC30-2840-42CB-8654-B75E9A92B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F7FCA-0379-4373-B106-076D7AC81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46143-9D2E-41F1-9195-5C825B04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9A2EA-52AE-4832-B4B3-F86B7336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E1F0A-09A0-44E3-BF5C-C49E3F00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2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5288-1970-4FD3-8E83-1272AED4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45488-2230-47BF-AF9D-772953F7E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06756-80AD-4B44-B116-BCDF3105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91D02-1094-4C5C-9B01-F0A804E9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DCD91-066E-4E87-814B-58EA5DA4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2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6AECC-953B-42DE-9E15-86B0D4E45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E526F-E6E2-4FDD-A12A-F01A906D2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E22AF-1479-4562-B73E-4BA749CB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A43EA-AF22-4285-AA89-54F583CA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33A87-E180-4817-AF0D-0B0619F2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6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FEBC-4503-4E6B-8578-E6254F55E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8A17E-0519-4960-AE93-39A86CF58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75A5E-0987-4ED6-90D4-7BF99374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80E8-9FDE-449D-845E-3A74479B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B482-6AD6-4833-A468-84CA5AA9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7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E0F8-9B59-48A6-BA59-0F7C93B7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9EF0A-C957-401B-8470-4EBA0A945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A3266-BA39-4E1F-B3AC-64A1069B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279C1-47E7-40CB-B284-E0A7EBCD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030C-7B99-4951-8767-D8001CF4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9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91CA-6F9D-483E-AA39-2DA71F71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FBBD9-2A12-4B42-B36D-07E0481CC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3FABC-DF7A-435A-A0F7-31CB3AE95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D346A-E1BE-4C41-846D-AFF661BF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13665-108E-416B-B2A3-E6052610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1697-7165-45CF-AD66-B8818E86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3C84-0F0D-4AF6-8A4E-BC3CB912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5B972-5F64-452D-9A90-D239DD007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63F2E-609B-4E8A-BA39-447335FB8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90642-5A91-42CD-8FCA-433CDA09F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EDFA4C-57F9-4492-9162-F4B85E9C7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B6FF5-3F47-4136-A231-BB2B54C9D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89B12-4ECE-4501-B046-4C87F52D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ABD7B-15E5-4EC2-BCB9-A5416E07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0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D3BE-3286-4CCF-A6C4-842292E59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D783E-4F24-493E-B422-1C78918F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F4D00-DF32-4AB0-A3C1-2F55C60E1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451C5-CBB0-4557-B4BB-F9E32388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3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4C0C24-E2DD-47B6-9348-7345D857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BF385-155A-4963-BF0E-FC8F66223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8FE7A-B884-46B6-9BE3-21FF7E7A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2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BDD11-FD33-473F-8878-41B7A652D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99EF0-0D2A-4F1B-8B02-F21C11273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993C8-9BAD-492F-8110-44E77F6B6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9CE83-D790-4617-BF45-B3AE64AB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4E50A-DF34-4480-BF3F-5799BD95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05557-0819-4D91-9421-86EA59A9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ACB45-9FD7-40E9-99CA-D0FD7A827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FE6E36-EC1E-49A2-A35E-B7CDCC7E4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AC5B0-1DEF-4B2F-AA17-BD7AC780A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55415-4574-416A-A8C1-D82DB7E11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5930F-6BB4-4CD4-942A-F4C7879B8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10F8-440B-4DBD-98E0-8AD14038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3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F749A-7B18-4ADE-9DA3-3E7CA63E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BD18E-78B7-4BFA-9710-E0C39199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A34FA-2AC0-42BC-B5E6-E04BFBDD7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82199-FB60-4475-8CF3-82442F8068D5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95590-C5B2-4D8C-89AE-2812F0DA6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18900-31EA-41C3-B651-80AB5B158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499A-85D2-4AFA-850A-086E51E2F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8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VID-19_drug_repurposing_research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VID-19_drug_repurposing_research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as.upenn.edu/~cis320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67B6-EA81-41D4-930F-AF17CF484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CIS 320:</a:t>
            </a:r>
            <a:br>
              <a:rPr lang="en-US" dirty="0"/>
            </a:br>
            <a:r>
              <a:rPr lang="en-US" dirty="0"/>
              <a:t>Introduction to Algorithms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C6D1A-8B5B-4D8B-AC29-81D9664D34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Professor Aaron Roth</a:t>
            </a:r>
          </a:p>
        </p:txBody>
      </p:sp>
      <p:pic>
        <p:nvPicPr>
          <p:cNvPr id="4" name="Picture 2" descr="http://www.phillyliving.com/images/blogs/2010/08/penn-logo1.jpg">
            <a:extLst>
              <a:ext uri="{FF2B5EF4-FFF2-40B4-BE49-F238E27FC236}">
                <a16:creationId xmlns:a16="http://schemas.microsoft.com/office/drawing/2014/main" id="{AC23D124-3032-4748-A04B-456D700C7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641808"/>
            <a:ext cx="1905000" cy="5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77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7656-C8E6-442E-821D-C0833EAA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on Late Assignments/Missed Exams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A3276-6CA1-4DFF-98D3-EBA60680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Flexible Late Policy:</a:t>
            </a:r>
          </a:p>
          <a:p>
            <a:pPr lvl="1"/>
            <a:r>
              <a:rPr lang="en-US" dirty="0"/>
              <a:t>Assignments due at the start of class on Wednesdays (3:30 ET). </a:t>
            </a:r>
          </a:p>
          <a:p>
            <a:pPr lvl="1"/>
            <a:r>
              <a:rPr lang="en-US" dirty="0"/>
              <a:t>20% automatically deducted each day late (e.g. if you turn it in by 2:29 on Thursday, your score is multiplied by 0.8). </a:t>
            </a:r>
          </a:p>
          <a:p>
            <a:pPr lvl="1"/>
            <a:r>
              <a:rPr lang="en-US" dirty="0"/>
              <a:t>Lowest Assignment Grade Dropped. (</a:t>
            </a:r>
            <a:r>
              <a:rPr lang="en-US" dirty="0" err="1"/>
              <a:t>Pset</a:t>
            </a:r>
            <a:r>
              <a:rPr lang="en-US" dirty="0"/>
              <a:t> score is average of best 5 assignments)</a:t>
            </a:r>
          </a:p>
          <a:p>
            <a:r>
              <a:rPr lang="en-US" dirty="0"/>
              <a:t>Strict Exception Policy:</a:t>
            </a:r>
          </a:p>
          <a:p>
            <a:pPr lvl="1"/>
            <a:r>
              <a:rPr lang="en-US" dirty="0"/>
              <a:t>Because of flexibility built into the grading policy, we will grant personal exceptions to the policy rarely (e.g. serious illness)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8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F8A89-F724-4CA2-98D9-9C6D938D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FCF5D-65A5-4C31-A73E-720E823D1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 on problem solving is how you learn!</a:t>
            </a:r>
          </a:p>
          <a:p>
            <a:r>
              <a:rPr lang="en-US" dirty="0"/>
              <a:t>So feel free to work with others on </a:t>
            </a:r>
            <a:r>
              <a:rPr lang="en-US" dirty="0" err="1"/>
              <a:t>problemsets</a:t>
            </a:r>
            <a:r>
              <a:rPr lang="en-US" dirty="0"/>
              <a:t>. But:</a:t>
            </a:r>
          </a:p>
          <a:p>
            <a:pPr lvl="1"/>
            <a:r>
              <a:rPr lang="en-US" i="1" dirty="0"/>
              <a:t>Everyone must write up their own solutions independently</a:t>
            </a:r>
          </a:p>
          <a:p>
            <a:pPr lvl="1"/>
            <a:r>
              <a:rPr lang="en-US" i="1" dirty="0"/>
              <a:t>Everyone must list their collaborators at the top of their submission</a:t>
            </a:r>
          </a:p>
          <a:p>
            <a:pPr lvl="1"/>
            <a:r>
              <a:rPr lang="en-US" i="1" dirty="0"/>
              <a:t>4 collaborators maximum (5 including you) </a:t>
            </a:r>
          </a:p>
          <a:p>
            <a:r>
              <a:rPr lang="en-US" dirty="0"/>
              <a:t>Do not cheat.</a:t>
            </a:r>
          </a:p>
          <a:p>
            <a:pPr lvl="1"/>
            <a:r>
              <a:rPr lang="en-US" dirty="0"/>
              <a:t>No looking up solutions on the internet, copying from classmates, etc.</a:t>
            </a:r>
          </a:p>
          <a:p>
            <a:pPr lvl="1"/>
            <a:r>
              <a:rPr lang="en-US" dirty="0"/>
              <a:t>If TAs find incidents we’ll refer them directly to the Office of Student Conduct. The result can range from getting a failing grade on the assignment, to getting a failing grade in the course, to expulsion in the case of repeated incidents.</a:t>
            </a:r>
          </a:p>
        </p:txBody>
      </p:sp>
    </p:spTree>
    <p:extLst>
      <p:ext uri="{BB962C8B-B14F-4D97-AF65-F5344CB8AC3E}">
        <p14:creationId xmlns:p14="http://schemas.microsoft.com/office/powerpoint/2010/main" val="158784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E38E-7F28-4A2F-94CA-CA1A25BF4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We’ll Learn!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2F094-9651-49A1-8539-A225B523D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Computers are fast and getting faster…</a:t>
            </a:r>
          </a:p>
          <a:p>
            <a:r>
              <a:rPr lang="en-US" dirty="0"/>
              <a:t>But clever algorithm design can be worth decades/eons of hardware improvements.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4335E4E-9D3E-4D6C-ABFD-B450648D26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402346"/>
                  </p:ext>
                </p:extLst>
              </p:nvPr>
            </p:nvGraphicFramePr>
            <p:xfrm>
              <a:off x="217940" y="3505507"/>
              <a:ext cx="1141815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526">
                      <a:extLst>
                        <a:ext uri="{9D8B030D-6E8A-4147-A177-3AD203B41FA5}">
                          <a16:colId xmlns:a16="http://schemas.microsoft.com/office/drawing/2014/main" val="2234060875"/>
                        </a:ext>
                      </a:extLst>
                    </a:gridCol>
                    <a:gridCol w="1229804">
                      <a:extLst>
                        <a:ext uri="{9D8B030D-6E8A-4147-A177-3AD203B41FA5}">
                          <a16:colId xmlns:a16="http://schemas.microsoft.com/office/drawing/2014/main" val="863037228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3502826248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1789237180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3994816036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795340325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945570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Asymptotics</a:t>
                          </a:r>
                          <a:r>
                            <a:rPr lang="en-US" dirty="0"/>
                            <a:t> vs.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6060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4773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9965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21931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34652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47863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61438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75304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2458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25000000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36000000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17475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≈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301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≈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1.1⋅10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602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≈1.2⋅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903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≈1.3⋅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1204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≈1.4⋅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1505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≈1.5⋅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1806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54291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4335E4E-9D3E-4D6C-ABFD-B450648D26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402346"/>
                  </p:ext>
                </p:extLst>
              </p:nvPr>
            </p:nvGraphicFramePr>
            <p:xfrm>
              <a:off x="217940" y="3505507"/>
              <a:ext cx="1141815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526">
                      <a:extLst>
                        <a:ext uri="{9D8B030D-6E8A-4147-A177-3AD203B41FA5}">
                          <a16:colId xmlns:a16="http://schemas.microsoft.com/office/drawing/2014/main" val="2234060875"/>
                        </a:ext>
                      </a:extLst>
                    </a:gridCol>
                    <a:gridCol w="1229804">
                      <a:extLst>
                        <a:ext uri="{9D8B030D-6E8A-4147-A177-3AD203B41FA5}">
                          <a16:colId xmlns:a16="http://schemas.microsoft.com/office/drawing/2014/main" val="863037228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3502826248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1789237180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3994816036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795340325"/>
                        </a:ext>
                      </a:extLst>
                    </a:gridCol>
                    <a:gridCol w="1631165">
                      <a:extLst>
                        <a:ext uri="{9D8B030D-6E8A-4147-A177-3AD203B41FA5}">
                          <a16:colId xmlns:a16="http://schemas.microsoft.com/office/drawing/2014/main" val="9455704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Asymptotics</a:t>
                          </a:r>
                          <a:r>
                            <a:rPr lang="en-US" dirty="0"/>
                            <a:t> vs.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6060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108197" r="-462275" b="-3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4773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208197" r="-462275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9965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21931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34652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47863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61438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75304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24585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308197" r="-462275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9000000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16000000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25000000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36000000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17475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408197" r="-462275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66667" t="-408197" r="-66815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408197" r="-40111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000" t="-408197" r="-30111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00000" t="-408197" r="-20111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873" t="-408197" r="-101873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99627" t="-408197" r="-1493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54291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97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A55E-E987-468D-AC81-C6338771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often achieve these improvements vs. the “naïve”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0F2E6D-FBC8-4039-827D-71F6C4AAC0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Sorting</a:t>
                </a:r>
              </a:p>
              <a:p>
                <a:pPr lvl="1"/>
                <a:r>
                  <a:rPr lang="en-US" dirty="0"/>
                  <a:t>Naïve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Median Finding</a:t>
                </a:r>
              </a:p>
              <a:p>
                <a:pPr lvl="1"/>
                <a:r>
                  <a:rPr lang="en-US" dirty="0"/>
                  <a:t>Naïve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once you learn sorting)</a:t>
                </a:r>
              </a:p>
              <a:p>
                <a:pPr lvl="1"/>
                <a:r>
                  <a:rPr lang="en-US" dirty="0"/>
                  <a:t>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Integer Multiplication</a:t>
                </a:r>
              </a:p>
              <a:p>
                <a:pPr lvl="1"/>
                <a:r>
                  <a:rPr lang="en-US" dirty="0"/>
                  <a:t>Naïve (Elementary School Method)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Max Value Interval Scheduling</a:t>
                </a:r>
              </a:p>
              <a:p>
                <a:pPr lvl="1"/>
                <a:r>
                  <a:rPr lang="en-US" dirty="0"/>
                  <a:t>Naïve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0F2E6D-FBC8-4039-827D-71F6C4AAC0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5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88E9-E5B8-43AF-B4E2-65E40EAB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Arsenal of Techniques:</a:t>
            </a:r>
            <a:br>
              <a:rPr lang="en-US" dirty="0"/>
            </a:br>
            <a:r>
              <a:rPr lang="en-US" dirty="0"/>
              <a:t>Discrete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B103C-803A-47DC-88E5-CE0B6092C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Divide and Conquer</a:t>
            </a:r>
          </a:p>
          <a:p>
            <a:pPr lvl="1"/>
            <a:r>
              <a:rPr lang="en-US" dirty="0"/>
              <a:t>Figure out how to quickly stitch together two (or more) optimal solutions to sub-problems. Recursively solve the sub-problems. </a:t>
            </a:r>
          </a:p>
          <a:p>
            <a:r>
              <a:rPr lang="en-US" dirty="0"/>
              <a:t>“Dynamic Programming” (actually Divide and Conquer++)</a:t>
            </a:r>
          </a:p>
          <a:p>
            <a:pPr lvl="1"/>
            <a:r>
              <a:rPr lang="en-US" dirty="0"/>
              <a:t>The naïve recursion might have exponential size, but if we have only </a:t>
            </a:r>
            <a:r>
              <a:rPr lang="en-US" dirty="0" err="1"/>
              <a:t>polynomially</a:t>
            </a:r>
            <a:r>
              <a:rPr lang="en-US" dirty="0"/>
              <a:t> many </a:t>
            </a:r>
            <a:r>
              <a:rPr lang="en-US" i="1" dirty="0"/>
              <a:t>distinct</a:t>
            </a:r>
            <a:r>
              <a:rPr lang="en-US" dirty="0"/>
              <a:t> sub-problems, we can just cache the solutions to avoid wasted effort. </a:t>
            </a:r>
          </a:p>
          <a:p>
            <a:r>
              <a:rPr lang="en-US" dirty="0"/>
              <a:t>Greedy Algorithms</a:t>
            </a:r>
          </a:p>
          <a:p>
            <a:pPr lvl="1"/>
            <a:r>
              <a:rPr lang="en-US" dirty="0"/>
              <a:t>Make myopic choices. Very fast. Works when optimal solutions satisfy a certain “exchange” property.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D397-6FB1-431E-826F-9501CEF97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Arsenal of Techniques:</a:t>
            </a:r>
            <a:br>
              <a:rPr lang="en-US" dirty="0"/>
            </a:br>
            <a:r>
              <a:rPr lang="en-US" dirty="0"/>
              <a:t>Continuous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F6EE4-5261-42B6-BC70-5BB145C26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  <a:p>
            <a:pPr lvl="1"/>
            <a:r>
              <a:rPr lang="en-US" dirty="0"/>
              <a:t>For optimizing continuous, differential functions. Quickly converges to the optimal solution for convex problems, and to stationary points for nonconvex problems. </a:t>
            </a:r>
          </a:p>
          <a:p>
            <a:r>
              <a:rPr lang="en-US" dirty="0"/>
              <a:t>Multiplicative Weights</a:t>
            </a:r>
          </a:p>
          <a:p>
            <a:pPr lvl="1"/>
            <a:r>
              <a:rPr lang="en-US" dirty="0"/>
              <a:t>For online optimization --- obtains guarantees for adversarial sequences of loss functions</a:t>
            </a:r>
          </a:p>
          <a:p>
            <a:r>
              <a:rPr lang="en-US" dirty="0"/>
              <a:t>Linear Programming</a:t>
            </a:r>
          </a:p>
          <a:p>
            <a:pPr lvl="1"/>
            <a:r>
              <a:rPr lang="en-US" dirty="0"/>
              <a:t>Powerful framework for optimizing linear functions subject to linear constraints. Closely related to online optimization and zero sum games.</a:t>
            </a:r>
          </a:p>
        </p:txBody>
      </p:sp>
    </p:spTree>
    <p:extLst>
      <p:ext uri="{BB962C8B-B14F-4D97-AF65-F5344CB8AC3E}">
        <p14:creationId xmlns:p14="http://schemas.microsoft.com/office/powerpoint/2010/main" val="164055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DFEB-9384-43F9-8103-B3D55DC1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Bounds and Hardness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A5F3D8-9938-425D-93A3-F5FC04AC18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Sometimes we can find a solution to a problem</a:t>
                </a:r>
              </a:p>
              <a:p>
                <a:pPr lvl="1"/>
                <a:r>
                  <a:rPr lang="en-US" dirty="0"/>
                  <a:t>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algorithm for sorting</a:t>
                </a:r>
              </a:p>
              <a:p>
                <a:pPr lvl="1"/>
                <a:r>
                  <a:rPr lang="en-US" dirty="0"/>
                  <a:t>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algorithm for Knapsack</a:t>
                </a:r>
              </a:p>
              <a:p>
                <a:r>
                  <a:rPr lang="en-US" dirty="0"/>
                  <a:t>Maybe if we were more clever, we could find a better one…</a:t>
                </a:r>
              </a:p>
              <a:p>
                <a:r>
                  <a:rPr lang="en-US" dirty="0"/>
                  <a:t>Or maybe we could prove that there is no better one!</a:t>
                </a:r>
              </a:p>
              <a:p>
                <a:pPr lvl="1"/>
                <a:r>
                  <a:rPr lang="en-US" dirty="0"/>
                  <a:t>All </a:t>
                </a:r>
                <a:r>
                  <a:rPr lang="en-US" i="1" dirty="0"/>
                  <a:t>comparison </a:t>
                </a:r>
                <a:r>
                  <a:rPr lang="en-US" dirty="0"/>
                  <a:t>based sorting methods require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r>
                  <a:rPr lang="en-US" dirty="0"/>
                  <a:t> comparisons</a:t>
                </a:r>
              </a:p>
              <a:p>
                <a:pPr lvl="1"/>
                <a:r>
                  <a:rPr lang="en-US" dirty="0"/>
                  <a:t>Knapsack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r>
                  <a:rPr lang="en-US" dirty="0"/>
                  <a:t>-Complete.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A5F3D8-9938-425D-93A3-F5FC04AC18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4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C500-8453-4EEA-A53C-DBD2844D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 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511C3B-ABA9-471B-A152-B4811148BD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“NP” represents the (enormous) class of problems whose solutions can be </a:t>
                </a:r>
                <a:r>
                  <a:rPr lang="en-US" i="1" dirty="0"/>
                  <a:t>verified</a:t>
                </a:r>
                <a:r>
                  <a:rPr lang="en-US" dirty="0"/>
                  <a:t> in polynomial time. </a:t>
                </a:r>
              </a:p>
              <a:p>
                <a:pPr lvl="1"/>
                <a:r>
                  <a:rPr lang="en-US" dirty="0"/>
                  <a:t>Verification </a:t>
                </a:r>
                <a:r>
                  <a:rPr lang="en-US" i="1" dirty="0"/>
                  <a:t>seems </a:t>
                </a:r>
                <a:r>
                  <a:rPr lang="en-US" dirty="0"/>
                  <a:t>much easier than problem solving.</a:t>
                </a:r>
              </a:p>
              <a:p>
                <a:r>
                  <a:rPr lang="en-US" dirty="0"/>
                  <a:t>NP-Complete problems are problems in NP such that if you could solve them in polynomial time, you could solve </a:t>
                </a:r>
                <a:r>
                  <a:rPr lang="en-US" i="1" dirty="0"/>
                  <a:t>all</a:t>
                </a:r>
                <a:r>
                  <a:rPr lang="en-US" dirty="0"/>
                  <a:t> problems in NP in polynomial time.</a:t>
                </a:r>
              </a:p>
              <a:p>
                <a:pPr lvl="1"/>
                <a:r>
                  <a:rPr lang="en-US" dirty="0"/>
                  <a:t>An algorithmic statement! You can use an algorithm for an NP-complete problem as a subroutine in an otherwise efficient algorithm for all the rest. </a:t>
                </a:r>
              </a:p>
              <a:p>
                <a:pPr lvl="1"/>
                <a:r>
                  <a:rPr lang="en-US" dirty="0"/>
                  <a:t>Lots of effort has gone into solving many of these problems, so it is thought to be impossible --- i.e. conjecture: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So: showing something is NP complete is strong evidence there is no polynomial time algorithm for it.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511C3B-ABA9-471B-A152-B4811148BD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081" r="-638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9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8694-C966-4F8E-9AF2-19932311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Around Intractability: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8FC2-D080-4206-9F65-C5CBADEAE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problem (e.g. Knapsack) is NP-complete, it likely has no polynomial time algorithm for </a:t>
            </a:r>
            <a:r>
              <a:rPr lang="en-US" i="1" dirty="0"/>
              <a:t>exactly </a:t>
            </a:r>
            <a:r>
              <a:rPr lang="en-US" dirty="0"/>
              <a:t>solving it.</a:t>
            </a:r>
          </a:p>
          <a:p>
            <a:r>
              <a:rPr lang="en-US" dirty="0"/>
              <a:t>But sometimes </a:t>
            </a:r>
            <a:r>
              <a:rPr lang="en-US" i="1" dirty="0"/>
              <a:t>approximately optimal </a:t>
            </a:r>
            <a:r>
              <a:rPr lang="en-US" dirty="0"/>
              <a:t>solutions are good enough, and can be found quickly. </a:t>
            </a:r>
          </a:p>
        </p:txBody>
      </p:sp>
    </p:spTree>
    <p:extLst>
      <p:ext uri="{BB962C8B-B14F-4D97-AF65-F5344CB8AC3E}">
        <p14:creationId xmlns:p14="http://schemas.microsoft.com/office/powerpoint/2010/main" val="3674932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C74EF-FECA-46A0-846C-4512AD4F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70B60-0E46-40E4-960F-7355BA8D2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Algorithms can be reasoned about formally</a:t>
            </a:r>
          </a:p>
          <a:p>
            <a:pPr lvl="1"/>
            <a:r>
              <a:rPr lang="en-US" dirty="0"/>
              <a:t>You saw e.g. Turing Machines in CIS 262</a:t>
            </a:r>
          </a:p>
          <a:p>
            <a:pPr lvl="1"/>
            <a:r>
              <a:rPr lang="en-US" dirty="0"/>
              <a:t>Can come up with similar formal models for RAM machines, etc.</a:t>
            </a:r>
          </a:p>
          <a:p>
            <a:r>
              <a:rPr lang="en-US" dirty="0"/>
              <a:t>But we’ll mostly aim at clarity rather than formalism when given the choice. </a:t>
            </a:r>
          </a:p>
          <a:p>
            <a:pPr lvl="1"/>
            <a:r>
              <a:rPr lang="en-US" dirty="0"/>
              <a:t>We’ll describe algorithms in pseudocode</a:t>
            </a:r>
          </a:p>
          <a:p>
            <a:pPr lvl="1"/>
            <a:r>
              <a:rPr lang="en-US" dirty="0"/>
              <a:t>Lets us focus on the algorithmic ideas. </a:t>
            </a:r>
          </a:p>
        </p:txBody>
      </p:sp>
    </p:spTree>
    <p:extLst>
      <p:ext uri="{BB962C8B-B14F-4D97-AF65-F5344CB8AC3E}">
        <p14:creationId xmlns:p14="http://schemas.microsoft.com/office/powerpoint/2010/main" val="31409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BED5-2BA2-46F5-9682-54E08489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Pandemic!</a:t>
            </a:r>
            <a:br>
              <a:rPr lang="en-US" dirty="0"/>
            </a:br>
            <a:r>
              <a:rPr lang="en-US" dirty="0"/>
              <a:t>(In case you hadn’t heard)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3D88F-30F4-4638-B8CB-CB7BA19B8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Aim: Make the class accessible without in-person attendance</a:t>
            </a:r>
          </a:p>
          <a:p>
            <a:pPr lvl="1"/>
            <a:r>
              <a:rPr lang="en-US" dirty="0"/>
              <a:t>Lectures should be recorded </a:t>
            </a:r>
          </a:p>
          <a:p>
            <a:pPr lvl="1"/>
            <a:r>
              <a:rPr lang="en-US" dirty="0"/>
              <a:t>Lecture notes posted to the website</a:t>
            </a:r>
          </a:p>
          <a:p>
            <a:pPr lvl="1"/>
            <a:r>
              <a:rPr lang="en-US" dirty="0"/>
              <a:t>Some office hours on Zoom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Content Placeholder 4" descr="A picture containing cake, decorated, colorful, close&#10;&#10;Description automatically generated">
            <a:extLst>
              <a:ext uri="{FF2B5EF4-FFF2-40B4-BE49-F238E27FC236}">
                <a16:creationId xmlns:a16="http://schemas.microsoft.com/office/drawing/2014/main" id="{9AD66316-9542-436E-9477-9F1E6D927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46536" y="0"/>
            <a:ext cx="2445463" cy="24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5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0882-E7E2-4E77-98E2-F30B93DB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Informal Accounting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D82573-D2A3-40DC-B7DE-A1894A64DF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We’ll count basic operations (algebra, array assignment, </a:t>
                </a:r>
                <a:r>
                  <a:rPr lang="en-US" dirty="0" err="1"/>
                  <a:t>etc</a:t>
                </a:r>
                <a:r>
                  <a:rPr lang="en-US" dirty="0"/>
                  <a:t>) as constant time.</a:t>
                </a:r>
              </a:p>
              <a:p>
                <a:pPr lvl="1"/>
                <a:r>
                  <a:rPr lang="en-US" dirty="0"/>
                  <a:t>Not quite right --- as we’ll see, multiplication of large numbers should scale with the bit complexity --- but a good approximation for us. </a:t>
                </a:r>
              </a:p>
              <a:p>
                <a:r>
                  <a:rPr lang="en-US" dirty="0"/>
                  <a:t>We will analyze run-time by counting these operations.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Run time: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D82573-D2A3-40DC-B7DE-A1894A64DF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1BB539-F1E9-49A4-B0B9-E7ACAD873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96" y="3944440"/>
            <a:ext cx="2840725" cy="17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2FC9-5203-46F8-AFB6-DF6AAC92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ACD879-9323-457F-8532-3C6EB8743F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pair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we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 there exist 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such that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a pair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we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 there exist 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such that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a pair of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ℕ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we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and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We’ll often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because we are sloppy.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ACD879-9323-457F-8532-3C6EB8743F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6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EED73-023A-4B14-8831-0BAC9972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Notation (Basic Properties)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1D23F2-7422-4B70-AE68-8261FF3C2D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Multiplication by a Constant: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Transitivity: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Symmetry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Dominant Terms:</a:t>
                </a:r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1D23F2-7422-4B70-AE68-8261FF3C2D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670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AE8E-4DDA-4703-B1AC-6DD16617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next class!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21511-8504-4654-9A01-431B9200F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“Problem Set 0” is out on </a:t>
            </a:r>
            <a:r>
              <a:rPr lang="en-US" dirty="0" err="1"/>
              <a:t>Gradescope</a:t>
            </a:r>
            <a:r>
              <a:rPr lang="en-US" dirty="0"/>
              <a:t> --- a survey about your background and expectations for the class.</a:t>
            </a:r>
          </a:p>
          <a:p>
            <a:pPr lvl="1"/>
            <a:r>
              <a:rPr lang="en-US" dirty="0"/>
              <a:t>No wrong answers, but must complete it.</a:t>
            </a:r>
          </a:p>
          <a:p>
            <a:pPr lvl="1"/>
            <a:r>
              <a:rPr lang="en-US" dirty="0"/>
              <a:t>Due 1 week from today (before next class)</a:t>
            </a:r>
          </a:p>
          <a:p>
            <a:r>
              <a:rPr lang="en-US" dirty="0"/>
              <a:t>Stay healthy and wear a mask. </a:t>
            </a:r>
          </a:p>
        </p:txBody>
      </p:sp>
    </p:spTree>
    <p:extLst>
      <p:ext uri="{BB962C8B-B14F-4D97-AF65-F5344CB8AC3E}">
        <p14:creationId xmlns:p14="http://schemas.microsoft.com/office/powerpoint/2010/main" val="59800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01590-3C87-4081-9A2D-BE1DD6FB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Pandemic!</a:t>
            </a:r>
            <a:br>
              <a:rPr lang="en-US" dirty="0"/>
            </a:br>
            <a:r>
              <a:rPr lang="en-US" dirty="0"/>
              <a:t>(In case you hadn’t heard)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595F-8862-4F75-9843-5AC23078E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reason to attend: Interaction!</a:t>
            </a:r>
          </a:p>
          <a:p>
            <a:pPr lvl="1"/>
            <a:r>
              <a:rPr lang="en-US" dirty="0"/>
              <a:t>Attending lets you ask questions. The fun part!</a:t>
            </a:r>
          </a:p>
          <a:p>
            <a:pPr lvl="1"/>
            <a:r>
              <a:rPr lang="en-US" dirty="0"/>
              <a:t>So, the aim: ask questions all the time if you are here in person.</a:t>
            </a:r>
          </a:p>
          <a:p>
            <a:r>
              <a:rPr lang="en-US" dirty="0"/>
              <a:t>COVID Etiquette:</a:t>
            </a:r>
          </a:p>
          <a:p>
            <a:pPr lvl="1"/>
            <a:r>
              <a:rPr lang="en-US" dirty="0"/>
              <a:t>Masks on (and worn correctly) all the time</a:t>
            </a:r>
          </a:p>
          <a:p>
            <a:pPr lvl="1"/>
            <a:r>
              <a:rPr lang="en-US" i="1" dirty="0"/>
              <a:t>Do not come if sick. </a:t>
            </a:r>
            <a:r>
              <a:rPr lang="en-US" dirty="0"/>
              <a:t>(Materials online!)</a:t>
            </a:r>
          </a:p>
          <a:p>
            <a:pPr lvl="1"/>
            <a:r>
              <a:rPr lang="en-US" dirty="0"/>
              <a:t>Distance as possible</a:t>
            </a:r>
          </a:p>
          <a:p>
            <a:pPr lvl="1"/>
            <a:r>
              <a:rPr lang="en-US" dirty="0"/>
              <a:t>Avoid the front row (I’ll aim to keep my mask on, but since I’m lecturing, avoiding the front is prudent)</a:t>
            </a:r>
          </a:p>
          <a:p>
            <a:pPr lvl="1"/>
            <a:endParaRPr lang="en-US" dirty="0"/>
          </a:p>
        </p:txBody>
      </p:sp>
      <p:pic>
        <p:nvPicPr>
          <p:cNvPr id="4" name="Content Placeholder 4" descr="A picture containing cake, decorated, colorful, close&#10;&#10;Description automatically generated">
            <a:extLst>
              <a:ext uri="{FF2B5EF4-FFF2-40B4-BE49-F238E27FC236}">
                <a16:creationId xmlns:a16="http://schemas.microsoft.com/office/drawing/2014/main" id="{19468C2A-7616-44F9-98AA-4E4179159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46536" y="0"/>
            <a:ext cx="2445463" cy="24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28AD1-F57B-42B7-A789-D38C019B1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</a:t>
            </a:r>
            <a:br>
              <a:rPr lang="en-US" dirty="0"/>
            </a:br>
            <a:r>
              <a:rPr lang="en-US" dirty="0"/>
              <a:t>Professor and Head 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79961-A3E6-415A-8CF5-2E6719E54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Professor: Aaron Roth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Head TAs:</a:t>
            </a:r>
          </a:p>
          <a:p>
            <a:pPr marL="0" indent="0" algn="ctr">
              <a:buNone/>
            </a:pPr>
            <a:r>
              <a:rPr lang="en-US" dirty="0"/>
              <a:t>Natalie </a:t>
            </a:r>
            <a:r>
              <a:rPr lang="en-US" dirty="0" err="1"/>
              <a:t>Collina</a:t>
            </a:r>
            <a:r>
              <a:rPr lang="en-US" dirty="0"/>
              <a:t>	 Ira Globus-Harris	 Georgy </a:t>
            </a:r>
            <a:r>
              <a:rPr lang="en-US" dirty="0" err="1"/>
              <a:t>Noarov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(She/Her)		(They/Them)	(He/Him)</a:t>
            </a:r>
          </a:p>
        </p:txBody>
      </p:sp>
      <p:pic>
        <p:nvPicPr>
          <p:cNvPr id="1026" name="Picture 2" descr="61546216_10219116259963349_2325673594773831680_n">
            <a:extLst>
              <a:ext uri="{FF2B5EF4-FFF2-40B4-BE49-F238E27FC236}">
                <a16:creationId xmlns:a16="http://schemas.microsoft.com/office/drawing/2014/main" id="{F5A2DC35-5A9A-410A-95D5-ACB520C1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42" y="4520242"/>
            <a:ext cx="2198693" cy="219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35CDEB-1BCC-488E-8E56-D3011A43D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6" r="22453"/>
          <a:stretch/>
        </p:blipFill>
        <p:spPr>
          <a:xfrm>
            <a:off x="5301424" y="4519666"/>
            <a:ext cx="2198692" cy="2194022"/>
          </a:xfrm>
          <a:prstGeom prst="rect">
            <a:avLst/>
          </a:prstGeom>
        </p:spPr>
      </p:pic>
      <p:pic>
        <p:nvPicPr>
          <p:cNvPr id="7" name="Picture 2" descr="Image may contain: 1 person">
            <a:extLst>
              <a:ext uri="{FF2B5EF4-FFF2-40B4-BE49-F238E27FC236}">
                <a16:creationId xmlns:a16="http://schemas.microsoft.com/office/drawing/2014/main" id="{8ADA89C1-700B-498B-8403-5060EBBBC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278" y="4519666"/>
            <a:ext cx="1645516" cy="21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7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FACD-6437-44B5-A634-66226C87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</a:t>
            </a:r>
            <a:br>
              <a:rPr lang="en-US" dirty="0"/>
            </a:br>
            <a:r>
              <a:rPr lang="en-US" dirty="0"/>
              <a:t>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40006-B044-4420-A5AB-5DC0EA5C2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Jared Asch (he/him)</a:t>
            </a:r>
          </a:p>
          <a:p>
            <a:r>
              <a:rPr lang="en-US" dirty="0"/>
              <a:t>Arnav Aggarwal (he/him)</a:t>
            </a:r>
          </a:p>
          <a:p>
            <a:r>
              <a:rPr lang="en-US" dirty="0" err="1"/>
              <a:t>Amithab</a:t>
            </a:r>
            <a:r>
              <a:rPr lang="en-US" dirty="0"/>
              <a:t> Arumugam (he/him)</a:t>
            </a:r>
          </a:p>
          <a:p>
            <a:r>
              <a:rPr lang="en-US" dirty="0"/>
              <a:t>Cindy Jiang (she/her)</a:t>
            </a:r>
          </a:p>
          <a:p>
            <a:r>
              <a:rPr lang="en-US" dirty="0"/>
              <a:t>Alexander Go (he/him)</a:t>
            </a:r>
          </a:p>
          <a:p>
            <a:r>
              <a:rPr lang="en-US" dirty="0"/>
              <a:t>Olivia Gottlieb (she/her)</a:t>
            </a:r>
          </a:p>
          <a:p>
            <a:r>
              <a:rPr lang="en-US"/>
              <a:t>Colin Hosking (he/him)</a:t>
            </a:r>
            <a:endParaRPr lang="en-US" dirty="0"/>
          </a:p>
          <a:p>
            <a:r>
              <a:rPr lang="en-US" dirty="0"/>
              <a:t>Adarsh Rao (he/him)</a:t>
            </a:r>
          </a:p>
          <a:p>
            <a:r>
              <a:rPr lang="en-US" dirty="0"/>
              <a:t>Saurabh Shah (he/him)</a:t>
            </a:r>
          </a:p>
          <a:p>
            <a:r>
              <a:rPr lang="en-US" dirty="0"/>
              <a:t>Alexandra Tanner (she/her)</a:t>
            </a:r>
          </a:p>
          <a:p>
            <a:r>
              <a:rPr lang="en-US" dirty="0"/>
              <a:t>Adam Weidman (he/him)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49555-E188-4D39-97B7-BA667C0F1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447" y="2672133"/>
            <a:ext cx="935720" cy="935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B2F26-8F6D-442A-B759-A09F3C7D0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45"/>
          <a:stretch/>
        </p:blipFill>
        <p:spPr>
          <a:xfrm>
            <a:off x="7220447" y="4788101"/>
            <a:ext cx="1332545" cy="11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7087E-9826-43B2-8F78-150456D38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25" t="42432" r="6506"/>
          <a:stretch/>
        </p:blipFill>
        <p:spPr>
          <a:xfrm>
            <a:off x="4748604" y="4454361"/>
            <a:ext cx="1019982" cy="1122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78D66-953A-42B4-9864-D6B671E3A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943" y="3367997"/>
            <a:ext cx="795976" cy="935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7BDBA-324F-4FDE-ACA2-E101B75E3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121" y="2133159"/>
            <a:ext cx="692652" cy="935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F852D-A804-450C-9C4A-71BB58399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383" y="1648047"/>
            <a:ext cx="949037" cy="948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E73FA-182F-41C5-9D28-E659F19C9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991" y="1351242"/>
            <a:ext cx="947777" cy="948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67646-6549-4114-A429-2D90D04775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551"/>
          <a:stretch/>
        </p:blipFill>
        <p:spPr>
          <a:xfrm>
            <a:off x="6309892" y="3114813"/>
            <a:ext cx="1128457" cy="954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F9C0F-48BF-4ACA-9323-CCA8DC915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386" y="5703371"/>
            <a:ext cx="1422938" cy="94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F92103-64AB-431E-A2D3-E6A7380C8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7081" y="4143916"/>
            <a:ext cx="895069" cy="1118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FC7A86-3BB8-407E-8347-1A304E1ECA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8377" y="3835857"/>
            <a:ext cx="1120098" cy="112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3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3AE8-4A75-4A4C-BD8A-FDA937B0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AE394-F3D0-4802-A040-FAB39C6DF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Course Website: </a:t>
            </a:r>
            <a:r>
              <a:rPr lang="en-US" dirty="0">
                <a:hlinkClick r:id="rId2"/>
              </a:rPr>
              <a:t>https://www.seas.upenn.edu/~cis320/</a:t>
            </a:r>
            <a:endParaRPr lang="en-US" dirty="0"/>
          </a:p>
          <a:p>
            <a:pPr lvl="1"/>
            <a:r>
              <a:rPr lang="en-US" dirty="0"/>
              <a:t>Lecture notes, problem sets</a:t>
            </a:r>
          </a:p>
          <a:p>
            <a:r>
              <a:rPr lang="en-US" dirty="0"/>
              <a:t>Canvas</a:t>
            </a:r>
          </a:p>
          <a:p>
            <a:pPr lvl="1"/>
            <a:r>
              <a:rPr lang="en-US" dirty="0"/>
              <a:t>Recordings of Lectures</a:t>
            </a:r>
          </a:p>
          <a:p>
            <a:r>
              <a:rPr lang="en-US" dirty="0"/>
              <a:t>Piazza</a:t>
            </a:r>
          </a:p>
          <a:p>
            <a:pPr lvl="1"/>
            <a:r>
              <a:rPr lang="en-US" dirty="0"/>
              <a:t>Discussion, office hours schedule</a:t>
            </a:r>
          </a:p>
          <a:p>
            <a:r>
              <a:rPr lang="en-US" dirty="0" err="1"/>
              <a:t>Gradescope</a:t>
            </a:r>
            <a:endParaRPr lang="en-US" dirty="0"/>
          </a:p>
          <a:p>
            <a:pPr lvl="1"/>
            <a:r>
              <a:rPr lang="en-US" dirty="0"/>
              <a:t>Turning in assignments and viewing grades</a:t>
            </a:r>
          </a:p>
          <a:p>
            <a:pPr marL="0" indent="0" algn="ctr">
              <a:buNone/>
            </a:pPr>
            <a:r>
              <a:rPr lang="en-US" i="1" dirty="0"/>
              <a:t>Sign up for these now if you are not already.</a:t>
            </a:r>
          </a:p>
        </p:txBody>
      </p:sp>
    </p:spTree>
    <p:extLst>
      <p:ext uri="{BB962C8B-B14F-4D97-AF65-F5344CB8AC3E}">
        <p14:creationId xmlns:p14="http://schemas.microsoft.com/office/powerpoint/2010/main" val="65721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CBC2-7AD5-4214-9E5E-3198BEFD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8FE67-19B0-4AC7-84C4-5CC55B999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 required textbook, and the lecture notes will be self contained. </a:t>
            </a:r>
          </a:p>
          <a:p>
            <a:r>
              <a:rPr lang="en-US" dirty="0"/>
              <a:t>But many of the topics we are covering are well covered in standard algorithms textbooks; some lectures are adapted from Kleinberg and </a:t>
            </a:r>
            <a:r>
              <a:rPr lang="en-US" dirty="0" err="1"/>
              <a:t>Tardos</a:t>
            </a:r>
            <a:r>
              <a:rPr lang="en-US" dirty="0"/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B535CB-7F3A-4020-8041-DCAC51A8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593" y="4065917"/>
            <a:ext cx="2311284" cy="259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0BB78B9-F9B8-45E6-9706-741DECA3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714" y="4065916"/>
            <a:ext cx="2270875" cy="259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532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373A-853A-4ABB-B9E0-377ED549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will be a mathematical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99A2-ACA2-4642-A210-C0C2FEE19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coding; analyzing algorithms as mathematical objects.</a:t>
            </a:r>
          </a:p>
          <a:p>
            <a:r>
              <a:rPr lang="en-US" dirty="0"/>
              <a:t>Assumed: Mathematical maturity, familiarity with asymptotic notation and analysis, breadth first search, depth first search, data structures, etc.</a:t>
            </a:r>
          </a:p>
          <a:p>
            <a:pPr lvl="1"/>
            <a:r>
              <a:rPr lang="en-US" dirty="0"/>
              <a:t>You should have taken (at least) CIS 120, 160, 262.</a:t>
            </a:r>
          </a:p>
          <a:p>
            <a:r>
              <a:rPr lang="en-US" dirty="0"/>
              <a:t>Evaluation based on bi-weekly </a:t>
            </a:r>
            <a:r>
              <a:rPr lang="en-US" dirty="0" err="1"/>
              <a:t>problemsets</a:t>
            </a:r>
            <a:r>
              <a:rPr lang="en-US" dirty="0"/>
              <a:t> and exams.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948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786E-CF74-412A-841E-3A55FF1B3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3711F-A50A-4DB7-808A-891A6C04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Sets (45%)</a:t>
            </a:r>
          </a:p>
          <a:p>
            <a:pPr lvl="1"/>
            <a:r>
              <a:rPr lang="en-US" dirty="0"/>
              <a:t>6 Problem Sets, every two weeks, due on Wednesdays.</a:t>
            </a:r>
          </a:p>
          <a:p>
            <a:r>
              <a:rPr lang="en-US" dirty="0"/>
              <a:t>Midterm Exams (30%)</a:t>
            </a:r>
          </a:p>
          <a:p>
            <a:pPr lvl="1"/>
            <a:r>
              <a:rPr lang="en-US" dirty="0"/>
              <a:t>Two midterm exams, worth 15% each. (Oct. 11 and Nov. 22)</a:t>
            </a:r>
          </a:p>
          <a:p>
            <a:r>
              <a:rPr lang="en-US" dirty="0"/>
              <a:t>Final Exam (20%)</a:t>
            </a:r>
          </a:p>
          <a:p>
            <a:pPr lvl="1"/>
            <a:r>
              <a:rPr lang="en-US" dirty="0"/>
              <a:t>During Finals period at our scheduled time. </a:t>
            </a:r>
          </a:p>
          <a:p>
            <a:r>
              <a:rPr lang="en-US" dirty="0"/>
              <a:t>Participation (5%)</a:t>
            </a:r>
          </a:p>
          <a:p>
            <a:pPr lvl="1"/>
            <a:r>
              <a:rPr lang="en-US" dirty="0"/>
              <a:t>Regular use of Piazza (asking and answering questions) gets 100% here. </a:t>
            </a:r>
          </a:p>
        </p:txBody>
      </p:sp>
    </p:spTree>
    <p:extLst>
      <p:ext uri="{BB962C8B-B14F-4D97-AF65-F5344CB8AC3E}">
        <p14:creationId xmlns:p14="http://schemas.microsoft.com/office/powerpoint/2010/main" val="2493457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1732</Words>
  <Application>Microsoft Office PowerPoint</Application>
  <PresentationFormat>Widescreen</PresentationFormat>
  <Paragraphs>196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CIS 320: Introduction to Algorithms</vt:lpstr>
      <vt:lpstr>Pandemic! (In case you hadn’t heard)</vt:lpstr>
      <vt:lpstr>Pandemic! (In case you hadn’t heard)</vt:lpstr>
      <vt:lpstr>Course Staff Professor and Head TAs</vt:lpstr>
      <vt:lpstr>Course Staff TAs</vt:lpstr>
      <vt:lpstr>Resources</vt:lpstr>
      <vt:lpstr>Book</vt:lpstr>
      <vt:lpstr>This will be a mathematical class</vt:lpstr>
      <vt:lpstr>Evaluation</vt:lpstr>
      <vt:lpstr>Policy on Late Assignments/Missed Exams</vt:lpstr>
      <vt:lpstr>Collaboration Policy</vt:lpstr>
      <vt:lpstr>Stuff We’ll Learn!</vt:lpstr>
      <vt:lpstr>We can often achieve these improvements vs. the “naïve” algorithm</vt:lpstr>
      <vt:lpstr>An Arsenal of Techniques: Discrete Optimization</vt:lpstr>
      <vt:lpstr>An Arsenal of Techniques: Continuous Optimization</vt:lpstr>
      <vt:lpstr>Lower Bounds and Hardness</vt:lpstr>
      <vt:lpstr>NP Completeness</vt:lpstr>
      <vt:lpstr>Getting Around Intractability: Approximation</vt:lpstr>
      <vt:lpstr>Background and Setup</vt:lpstr>
      <vt:lpstr>Our Informal Accounting</vt:lpstr>
      <vt:lpstr>Asymptotic notation</vt:lpstr>
      <vt:lpstr>Asymptotic Notation (Basic Properties)</vt:lpstr>
      <vt:lpstr>See you next class!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 320: Introduction to Algorithms</dc:title>
  <dc:creator>Aaron Roth</dc:creator>
  <cp:lastModifiedBy>Aaron Roth</cp:lastModifiedBy>
  <cp:revision>32</cp:revision>
  <dcterms:created xsi:type="dcterms:W3CDTF">2021-08-27T16:28:38Z</dcterms:created>
  <dcterms:modified xsi:type="dcterms:W3CDTF">2021-08-31T17:57:29Z</dcterms:modified>
</cp:coreProperties>
</file>