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0"/>
  </p:notesMasterIdLst>
  <p:handoutMasterIdLst>
    <p:handoutMasterId r:id="rId101"/>
  </p:handoutMasterIdLst>
  <p:sldIdLst>
    <p:sldId id="381" r:id="rId2"/>
    <p:sldId id="563" r:id="rId3"/>
    <p:sldId id="382" r:id="rId4"/>
    <p:sldId id="477" r:id="rId5"/>
    <p:sldId id="429" r:id="rId6"/>
    <p:sldId id="580" r:id="rId7"/>
    <p:sldId id="464" r:id="rId8"/>
    <p:sldId id="476" r:id="rId9"/>
    <p:sldId id="441" r:id="rId10"/>
    <p:sldId id="475" r:id="rId11"/>
    <p:sldId id="446" r:id="rId12"/>
    <p:sldId id="485" r:id="rId13"/>
    <p:sldId id="484" r:id="rId14"/>
    <p:sldId id="611" r:id="rId15"/>
    <p:sldId id="486" r:id="rId16"/>
    <p:sldId id="487" r:id="rId17"/>
    <p:sldId id="490" r:id="rId18"/>
    <p:sldId id="491" r:id="rId19"/>
    <p:sldId id="626" r:id="rId20"/>
    <p:sldId id="492" r:id="rId21"/>
    <p:sldId id="579" r:id="rId22"/>
    <p:sldId id="479" r:id="rId23"/>
    <p:sldId id="636" r:id="rId24"/>
    <p:sldId id="497" r:id="rId25"/>
    <p:sldId id="625" r:id="rId26"/>
    <p:sldId id="496" r:id="rId27"/>
    <p:sldId id="587" r:id="rId28"/>
    <p:sldId id="588" r:id="rId29"/>
    <p:sldId id="620" r:id="rId30"/>
    <p:sldId id="590" r:id="rId31"/>
    <p:sldId id="586" r:id="rId32"/>
    <p:sldId id="574" r:id="rId33"/>
    <p:sldId id="575" r:id="rId34"/>
    <p:sldId id="591" r:id="rId35"/>
    <p:sldId id="585" r:id="rId36"/>
    <p:sldId id="569" r:id="rId37"/>
    <p:sldId id="499" r:id="rId38"/>
    <p:sldId id="505" r:id="rId39"/>
    <p:sldId id="570" r:id="rId40"/>
    <p:sldId id="571" r:id="rId41"/>
    <p:sldId id="599" r:id="rId42"/>
    <p:sldId id="593" r:id="rId43"/>
    <p:sldId id="600" r:id="rId44"/>
    <p:sldId id="594" r:id="rId45"/>
    <p:sldId id="595" r:id="rId46"/>
    <p:sldId id="637" r:id="rId47"/>
    <p:sldId id="596" r:id="rId48"/>
    <p:sldId id="597" r:id="rId49"/>
    <p:sldId id="598" r:id="rId50"/>
    <p:sldId id="618" r:id="rId51"/>
    <p:sldId id="445" r:id="rId52"/>
    <p:sldId id="500" r:id="rId53"/>
    <p:sldId id="533" r:id="rId54"/>
    <p:sldId id="616" r:id="rId55"/>
    <p:sldId id="572" r:id="rId56"/>
    <p:sldId id="498" r:id="rId57"/>
    <p:sldId id="448" r:id="rId58"/>
    <p:sldId id="449" r:id="rId59"/>
    <p:sldId id="615" r:id="rId60"/>
    <p:sldId id="578" r:id="rId61"/>
    <p:sldId id="501" r:id="rId62"/>
    <p:sldId id="507" r:id="rId63"/>
    <p:sldId id="534" r:id="rId64"/>
    <p:sldId id="535" r:id="rId65"/>
    <p:sldId id="502" r:id="rId66"/>
    <p:sldId id="508" r:id="rId67"/>
    <p:sldId id="537" r:id="rId68"/>
    <p:sldId id="536" r:id="rId69"/>
    <p:sldId id="617" r:id="rId70"/>
    <p:sldId id="566" r:id="rId71"/>
    <p:sldId id="583" r:id="rId72"/>
    <p:sldId id="470" r:id="rId73"/>
    <p:sldId id="392" r:id="rId74"/>
    <p:sldId id="471" r:id="rId75"/>
    <p:sldId id="584" r:id="rId76"/>
    <p:sldId id="472" r:id="rId77"/>
    <p:sldId id="612" r:id="rId78"/>
    <p:sldId id="601" r:id="rId79"/>
    <p:sldId id="603" r:id="rId80"/>
    <p:sldId id="474" r:id="rId81"/>
    <p:sldId id="582" r:id="rId82"/>
    <p:sldId id="488" r:id="rId83"/>
    <p:sldId id="489" r:id="rId84"/>
    <p:sldId id="604" r:id="rId85"/>
    <p:sldId id="326" r:id="rId86"/>
    <p:sldId id="324" r:id="rId87"/>
    <p:sldId id="387" r:id="rId88"/>
    <p:sldId id="452" r:id="rId89"/>
    <p:sldId id="453" r:id="rId90"/>
    <p:sldId id="454" r:id="rId91"/>
    <p:sldId id="581" r:id="rId92"/>
    <p:sldId id="450" r:id="rId93"/>
    <p:sldId id="466" r:id="rId94"/>
    <p:sldId id="467" r:id="rId95"/>
    <p:sldId id="468" r:id="rId96"/>
    <p:sldId id="469" r:id="rId97"/>
    <p:sldId id="428" r:id="rId98"/>
    <p:sldId id="300" r:id="rId9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6600"/>
    <a:srgbClr val="FF0000"/>
    <a:srgbClr val="009900"/>
    <a:srgbClr val="FFFF00"/>
    <a:srgbClr val="FFCC66"/>
    <a:srgbClr val="99FF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9" autoAdjust="0"/>
    <p:restoredTop sz="94725" autoAdjust="0"/>
  </p:normalViewPr>
  <p:slideViewPr>
    <p:cSldViewPr>
      <p:cViewPr varScale="1">
        <p:scale>
          <a:sx n="107" d="100"/>
          <a:sy n="107" d="100"/>
        </p:scale>
        <p:origin x="1560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AE638-D235-8B40-9934-232E674D0593}" type="slidenum">
              <a:rPr lang="en-US"/>
              <a:pPr/>
              <a:t>15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3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F4BA3C-F0C4-5C46-9578-C9E0AEB1C801}" type="slidenum">
              <a:rPr lang="en-US"/>
              <a:pPr/>
              <a:t>85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58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FCAC5B-4B36-964B-914B-7622613D8C47}" type="slidenum">
              <a:rPr lang="en-US"/>
              <a:pPr/>
              <a:t>86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66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98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AE638-D235-8B40-9934-232E674D0593}" type="slidenum">
              <a:rPr lang="en-US"/>
              <a:pPr/>
              <a:t>16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60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C4546-9004-C443-8D9F-4E1FB33B75CA}" type="slidenum">
              <a:rPr lang="en-US"/>
              <a:pPr/>
              <a:t>17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72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C4546-9004-C443-8D9F-4E1FB33B75CA}" type="slidenum">
              <a:rPr lang="en-US"/>
              <a:pPr/>
              <a:t>18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81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C4546-9004-C443-8D9F-4E1FB33B75CA}" type="slidenum">
              <a:rPr lang="en-US"/>
              <a:pPr/>
              <a:t>19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96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8215F-0765-DF46-81F5-9A262DAC9D2B}" type="slidenum">
              <a:rPr lang="en-US"/>
              <a:pPr/>
              <a:t>20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85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5D7D4-95B1-2C43-8C33-5CC94E212476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10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1F4CC-7ECE-8B48-9176-F2BF22C92BC0}" type="slidenum">
              <a:rPr lang="en-US"/>
              <a:pPr/>
              <a:t>83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42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8215F-0765-DF46-81F5-9A262DAC9D2B}" type="slidenum">
              <a:rPr lang="en-US"/>
              <a:pPr/>
              <a:t>84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4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emf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emf"/><Relationship Id="rId4" Type="http://schemas.openxmlformats.org/officeDocument/2006/relationships/image" Target="../media/image19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xilinx.com/support/documentation/sw_manuals/xilinx2018_3/ug902-vivado-high-level-synthesis.pdf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97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" Target="slide97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d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9.pdf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ESE5320: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10:  October 2, 2024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Coding HLS for Accelerators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Memory Port as Limited Shared Resource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single memory port</a:t>
            </a:r>
          </a:p>
          <a:p>
            <a:pPr lvl="1"/>
            <a:r>
              <a:rPr lang="en-US" dirty="0"/>
              <a:t>Must </a:t>
            </a:r>
            <a:r>
              <a:rPr lang="en-US" dirty="0" err="1"/>
              <a:t>sequentialize</a:t>
            </a:r>
            <a:r>
              <a:rPr lang="en-US" dirty="0"/>
              <a:t> on use of memory port</a:t>
            </a:r>
          </a:p>
          <a:p>
            <a:pPr lvl="1"/>
            <a:r>
              <a:rPr lang="en-US" dirty="0"/>
              <a:t>Reason for memory banking</a:t>
            </a:r>
          </a:p>
          <a:p>
            <a:pPr lvl="2"/>
            <a:r>
              <a:rPr lang="en-US" dirty="0"/>
              <a:t>Put in separate memories, </a:t>
            </a:r>
            <a:br>
              <a:rPr lang="en-US" dirty="0"/>
            </a:br>
            <a:r>
              <a:rPr lang="en-US" dirty="0"/>
              <a:t>so operations can occur simultaneously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105400"/>
            <a:ext cx="3042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Ultra96 DRAM 1 port</a:t>
            </a:r>
          </a:p>
          <a:p>
            <a:r>
              <a:rPr lang="en-US" dirty="0" err="1">
                <a:latin typeface="+mn-lt"/>
              </a:rPr>
              <a:t>Virtex</a:t>
            </a:r>
            <a:r>
              <a:rPr lang="en-US" dirty="0">
                <a:latin typeface="+mn-lt"/>
              </a:rPr>
              <a:t> BRAM 2 ports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19A0EA-7A54-544B-8EC2-7A3181CA7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336" y="4318462"/>
            <a:ext cx="1296132" cy="24048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C64EE9-FD2B-7640-8651-20A37B84E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112626"/>
            <a:ext cx="1066800" cy="361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0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as things to put in Memory Banks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153400" cy="4114800"/>
          </a:xfrm>
        </p:spPr>
        <p:txBody>
          <a:bodyPr/>
          <a:lstStyle/>
          <a:p>
            <a:r>
              <a:rPr lang="en-US" dirty="0"/>
              <a:t>Computational expression: </a:t>
            </a:r>
          </a:p>
          <a:p>
            <a:pPr lvl="1"/>
            <a:r>
              <a:rPr lang="en-US" dirty="0"/>
              <a:t>sometimes it is useful to express computation</a:t>
            </a:r>
          </a:p>
          <a:p>
            <a:pPr lvl="1"/>
            <a:r>
              <a:rPr lang="en-US" b="1" dirty="0"/>
              <a:t>then</a:t>
            </a:r>
            <a:r>
              <a:rPr lang="en-US" dirty="0"/>
              <a:t> decide how to pack array state into memory banks for different </a:t>
            </a:r>
          </a:p>
          <a:p>
            <a:pPr lvl="2"/>
            <a:r>
              <a:rPr lang="en-US" dirty="0"/>
              <a:t>Hardware availability</a:t>
            </a:r>
          </a:p>
          <a:p>
            <a:pPr lvl="2"/>
            <a:r>
              <a:rPr lang="en-US" dirty="0"/>
              <a:t>Area-Time tradeoffs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FDF5C-58EF-8B41-8B19-836C6F436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4324558"/>
            <a:ext cx="1296132" cy="24048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37E7D0-0536-9744-B1ED-D54012692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144" y="3154513"/>
            <a:ext cx="1066800" cy="36107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A0D41A-85C3-E949-AEBF-AC80E0047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988" y="3886200"/>
            <a:ext cx="1156786" cy="285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33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Arrays as Local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772400" cy="4114800"/>
          </a:xfrm>
        </p:spPr>
        <p:txBody>
          <a:bodyPr/>
          <a:lstStyle/>
          <a:p>
            <a:r>
              <a:rPr lang="en-US" dirty="0"/>
              <a:t>Hardware/Computational expression: natural way of describing local state</a:t>
            </a:r>
          </a:p>
          <a:p>
            <a:pPr>
              <a:buNone/>
            </a:pPr>
            <a:r>
              <a:rPr lang="en-US" sz="2800" dirty="0" err="1">
                <a:latin typeface="Courier"/>
                <a:cs typeface="Courier"/>
              </a:rPr>
              <a:t>hist(int</a:t>
            </a:r>
            <a:r>
              <a:rPr lang="en-US" sz="2800" dirty="0">
                <a:latin typeface="Courier"/>
                <a:cs typeface="Courier"/>
              </a:rPr>
              <a:t> </a:t>
            </a:r>
            <a:r>
              <a:rPr lang="en-US" sz="2800" dirty="0" err="1">
                <a:latin typeface="Courier"/>
                <a:cs typeface="Courier"/>
              </a:rPr>
              <a:t>a[SIZE</a:t>
            </a:r>
            <a:r>
              <a:rPr lang="en-US" sz="2800" dirty="0">
                <a:latin typeface="Courier"/>
                <a:cs typeface="Courier"/>
              </a:rPr>
              <a:t>], </a:t>
            </a:r>
            <a:r>
              <a:rPr lang="en-US" sz="2800" dirty="0" err="1">
                <a:latin typeface="Courier"/>
                <a:cs typeface="Courier"/>
              </a:rPr>
              <a:t>out[EVENTS</a:t>
            </a:r>
            <a:r>
              <a:rPr lang="en-US" sz="2800" dirty="0">
                <a:latin typeface="Courier"/>
                <a:cs typeface="Courier"/>
              </a:rPr>
              <a:t>]) {</a:t>
            </a:r>
          </a:p>
          <a:p>
            <a:pPr>
              <a:buNone/>
            </a:pPr>
            <a:r>
              <a:rPr lang="en-US" sz="2800" dirty="0">
                <a:latin typeface="Courier"/>
                <a:cs typeface="Courier"/>
              </a:rPr>
              <a:t>    </a:t>
            </a:r>
            <a:r>
              <a:rPr lang="en-US" sz="2800" dirty="0" err="1">
                <a:solidFill>
                  <a:srgbClr val="009900"/>
                </a:solidFill>
                <a:latin typeface="Courier"/>
                <a:cs typeface="Courier"/>
              </a:rPr>
              <a:t>int</a:t>
            </a:r>
            <a:r>
              <a:rPr lang="en-US" sz="2800" dirty="0">
                <a:solidFill>
                  <a:srgbClr val="009900"/>
                </a:solidFill>
                <a:latin typeface="Courier"/>
                <a:cs typeface="Courier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Courier"/>
                <a:cs typeface="Courier"/>
              </a:rPr>
              <a:t>local[EVENTS</a:t>
            </a:r>
            <a:r>
              <a:rPr lang="en-US" sz="2800" dirty="0">
                <a:solidFill>
                  <a:srgbClr val="009900"/>
                </a:solidFill>
                <a:latin typeface="Courier"/>
                <a:cs typeface="Courier"/>
              </a:rPr>
              <a:t>];</a:t>
            </a:r>
          </a:p>
          <a:p>
            <a:pPr>
              <a:buNone/>
            </a:pPr>
            <a:r>
              <a:rPr lang="en-US" sz="2800" dirty="0">
                <a:latin typeface="Courier"/>
                <a:cs typeface="Courier"/>
              </a:rPr>
              <a:t>    </a:t>
            </a:r>
            <a:r>
              <a:rPr lang="en-US" sz="2800" dirty="0" err="1">
                <a:latin typeface="Courier"/>
                <a:cs typeface="Courier"/>
              </a:rPr>
              <a:t>for(i</a:t>
            </a:r>
            <a:r>
              <a:rPr lang="en-US" sz="2800" dirty="0">
                <a:latin typeface="Courier"/>
                <a:cs typeface="Courier"/>
              </a:rPr>
              <a:t>=0;i&lt;</a:t>
            </a:r>
            <a:r>
              <a:rPr lang="en-US" sz="2800" dirty="0" err="1">
                <a:latin typeface="Courier"/>
                <a:cs typeface="Courier"/>
              </a:rPr>
              <a:t>EVENTS;i</a:t>
            </a:r>
            <a:r>
              <a:rPr lang="en-US" sz="2800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sz="2800" dirty="0">
                <a:latin typeface="Courier"/>
                <a:cs typeface="Courier"/>
              </a:rPr>
              <a:t>      </a:t>
            </a:r>
            <a:r>
              <a:rPr lang="en-US" sz="2800" dirty="0" err="1">
                <a:latin typeface="Courier"/>
                <a:cs typeface="Courier"/>
              </a:rPr>
              <a:t>local[i</a:t>
            </a:r>
            <a:r>
              <a:rPr lang="en-US" sz="2800" dirty="0">
                <a:latin typeface="Courier"/>
                <a:cs typeface="Courier"/>
              </a:rPr>
              <a:t>]=0;</a:t>
            </a:r>
          </a:p>
          <a:p>
            <a:pPr>
              <a:buNone/>
            </a:pPr>
            <a:r>
              <a:rPr lang="en-US" sz="2800" dirty="0">
                <a:latin typeface="Courier"/>
                <a:cs typeface="Courier"/>
              </a:rPr>
              <a:t>    </a:t>
            </a:r>
            <a:r>
              <a:rPr lang="en-US" sz="2800" dirty="0" err="1">
                <a:latin typeface="Courier"/>
                <a:cs typeface="Courier"/>
              </a:rPr>
              <a:t>for(i</a:t>
            </a:r>
            <a:r>
              <a:rPr lang="en-US" sz="2800" dirty="0">
                <a:latin typeface="Courier"/>
                <a:cs typeface="Courier"/>
              </a:rPr>
              <a:t>=0;i&lt;</a:t>
            </a:r>
            <a:r>
              <a:rPr lang="en-US" sz="2800" dirty="0" err="1">
                <a:latin typeface="Courier"/>
                <a:cs typeface="Courier"/>
              </a:rPr>
              <a:t>SIZE;i</a:t>
            </a:r>
            <a:r>
              <a:rPr lang="en-US" sz="2800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sz="2800" dirty="0">
                <a:latin typeface="Courier"/>
                <a:cs typeface="Courier"/>
              </a:rPr>
              <a:t>      </a:t>
            </a:r>
            <a:r>
              <a:rPr lang="en-US" sz="2800" dirty="0" err="1">
                <a:latin typeface="Courier"/>
                <a:cs typeface="Courier"/>
              </a:rPr>
              <a:t>local[a[i</a:t>
            </a:r>
            <a:r>
              <a:rPr lang="en-US" sz="2800" dirty="0">
                <a:latin typeface="Courier"/>
                <a:cs typeface="Courier"/>
              </a:rPr>
              <a:t>]]++;</a:t>
            </a:r>
          </a:p>
          <a:p>
            <a:pPr>
              <a:buNone/>
            </a:pPr>
            <a:r>
              <a:rPr lang="en-US" sz="2800" dirty="0">
                <a:latin typeface="Courier"/>
                <a:cs typeface="Courier"/>
              </a:rPr>
              <a:t>    </a:t>
            </a:r>
            <a:r>
              <a:rPr lang="en-US" sz="2800" dirty="0" err="1">
                <a:latin typeface="Courier"/>
                <a:cs typeface="Courier"/>
              </a:rPr>
              <a:t>for(i</a:t>
            </a:r>
            <a:r>
              <a:rPr lang="en-US" sz="2800" dirty="0">
                <a:latin typeface="Courier"/>
                <a:cs typeface="Courier"/>
              </a:rPr>
              <a:t>=0;i&lt;</a:t>
            </a:r>
            <a:r>
              <a:rPr lang="en-US" sz="2800" dirty="0" err="1">
                <a:latin typeface="Courier"/>
                <a:cs typeface="Courier"/>
              </a:rPr>
              <a:t>EVENTS;i</a:t>
            </a:r>
            <a:r>
              <a:rPr lang="en-US" sz="2800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sz="2800" dirty="0">
                <a:latin typeface="Courier"/>
                <a:cs typeface="Courier"/>
              </a:rPr>
              <a:t>      </a:t>
            </a:r>
            <a:r>
              <a:rPr lang="en-US" sz="2800" dirty="0" err="1">
                <a:latin typeface="Courier"/>
                <a:cs typeface="Courier"/>
              </a:rPr>
              <a:t>out[i</a:t>
            </a:r>
            <a:r>
              <a:rPr lang="en-US" sz="2800" dirty="0">
                <a:latin typeface="Courier"/>
                <a:cs typeface="Courier"/>
              </a:rPr>
              <a:t>]=</a:t>
            </a:r>
            <a:r>
              <a:rPr lang="en-US" sz="2800" dirty="0" err="1">
                <a:latin typeface="Courier"/>
                <a:cs typeface="Courier"/>
              </a:rPr>
              <a:t>local[i</a:t>
            </a:r>
            <a:r>
              <a:rPr lang="en-US" sz="2800" dirty="0">
                <a:latin typeface="Courier"/>
                <a:cs typeface="Courier"/>
              </a:rPr>
              <a:t>];</a:t>
            </a:r>
          </a:p>
          <a:p>
            <a:pPr>
              <a:buNone/>
            </a:pPr>
            <a:r>
              <a:rPr lang="en-US" sz="2800" dirty="0">
                <a:latin typeface="Courier"/>
                <a:cs typeface="Courier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6E49D8A-9950-9F47-B92E-BB6315EDE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010400" y="3024554"/>
            <a:ext cx="1676400" cy="322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72763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as Inputs and Outputs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Computational Expression: arrays are often a natural way of expressing set of inputs and outputs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3657600"/>
            <a:ext cx="457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int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=12;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while(true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{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	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int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aval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=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astream.read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();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  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int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bval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=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bstream.read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();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   int res=aval*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bval+c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;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  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resstream.write(res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);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}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724400" y="3810000"/>
            <a:ext cx="457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latin typeface="Courier"/>
                <a:cs typeface="Courier"/>
              </a:rPr>
              <a:t>void op(</a:t>
            </a:r>
            <a:r>
              <a:rPr lang="en-US" sz="1800" kern="0" dirty="0" err="1">
                <a:latin typeface="Courier"/>
                <a:cs typeface="Courier"/>
              </a:rPr>
              <a:t>int</a:t>
            </a:r>
            <a:r>
              <a:rPr lang="en-US" sz="1800" kern="0" dirty="0">
                <a:latin typeface="Courier"/>
                <a:cs typeface="Courier"/>
              </a:rPr>
              <a:t> a[BLOCK], </a:t>
            </a:r>
            <a:r>
              <a:rPr lang="en-US" sz="1800" kern="0" dirty="0" err="1">
                <a:latin typeface="Courier"/>
                <a:cs typeface="Courier"/>
              </a:rPr>
              <a:t>int</a:t>
            </a:r>
            <a:r>
              <a:rPr lang="en-US" sz="1800" kern="0" dirty="0">
                <a:latin typeface="Courier"/>
                <a:cs typeface="Courier"/>
              </a:rPr>
              <a:t> b[BLOCK], </a:t>
            </a:r>
            <a:r>
              <a:rPr lang="en-US" sz="1800" kern="0" dirty="0" err="1">
                <a:latin typeface="Courier"/>
                <a:cs typeface="Courier"/>
              </a:rPr>
              <a:t>int</a:t>
            </a:r>
            <a:r>
              <a:rPr lang="en-US" sz="1800" kern="0" dirty="0">
                <a:latin typeface="Courier"/>
                <a:cs typeface="Courier"/>
              </a:rPr>
              <a:t> out[BLOCK]) {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latin typeface="Courier"/>
                <a:cs typeface="Courier"/>
              </a:rPr>
              <a:t>     for (</a:t>
            </a:r>
            <a:r>
              <a:rPr lang="en-US" sz="1800" kern="0" dirty="0" err="1">
                <a:latin typeface="Courier"/>
                <a:cs typeface="Courier"/>
              </a:rPr>
              <a:t>i</a:t>
            </a:r>
            <a:r>
              <a:rPr lang="en-US" sz="1800" kern="0" dirty="0">
                <a:latin typeface="Courier"/>
                <a:cs typeface="Courier"/>
              </a:rPr>
              <a:t>=0;i&lt;</a:t>
            </a:r>
            <a:r>
              <a:rPr lang="en-US" sz="1800" kern="0" dirty="0" err="1">
                <a:latin typeface="Courier"/>
                <a:cs typeface="Courier"/>
              </a:rPr>
              <a:t>BLOCK;i</a:t>
            </a:r>
            <a:r>
              <a:rPr lang="en-US" sz="1800" kern="0" dirty="0">
                <a:latin typeface="Courier"/>
                <a:cs typeface="Courier"/>
              </a:rPr>
              <a:t>++)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   {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	   </a:t>
            </a:r>
            <a:r>
              <a:rPr lang="en-US" sz="1800" kern="0" dirty="0" err="1">
                <a:latin typeface="Courier"/>
                <a:ea typeface="ＭＳ Ｐゴシック" charset="-128"/>
                <a:cs typeface="Courier"/>
              </a:rPr>
              <a:t>out[i</a:t>
            </a:r>
            <a:r>
              <a:rPr lang="en-US" sz="1800" kern="0" dirty="0">
                <a:latin typeface="Courier"/>
                <a:ea typeface="ＭＳ Ｐゴシック" charset="-128"/>
                <a:cs typeface="Courier"/>
              </a:rPr>
              <a:t>]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=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a[i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]*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b[i]+c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;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}</a:t>
            </a:r>
          </a:p>
          <a:p>
            <a:pPr marL="685800" lvl="1" indent="-228600">
              <a:spcBef>
                <a:spcPct val="20000"/>
              </a:spcBef>
            </a:pPr>
            <a:r>
              <a:rPr lang="en-US" sz="1800" kern="0" dirty="0">
                <a:latin typeface="Courier"/>
                <a:ea typeface="ＭＳ Ｐゴシック" charset="-128"/>
                <a:cs typeface="Courier"/>
              </a:rPr>
              <a:t>}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ＭＳ Ｐゴシック" charset="-128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441313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100584"/>
            <a:ext cx="7772400" cy="1143000"/>
          </a:xfrm>
        </p:spPr>
        <p:txBody>
          <a:bodyPr/>
          <a:lstStyle/>
          <a:p>
            <a:r>
              <a:rPr lang="en-US" dirty="0"/>
              <a:t>Array Interpretations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4114800"/>
          </a:xfrm>
        </p:spPr>
        <p:txBody>
          <a:bodyPr/>
          <a:lstStyle/>
          <a:p>
            <a:r>
              <a:rPr lang="en-US" dirty="0"/>
              <a:t>What does an array describe?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Compact expression  [write less code]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Memory banks           [where place data]</a:t>
            </a:r>
          </a:p>
          <a:p>
            <a:pPr marL="1371600" lvl="2" indent="-514350"/>
            <a:r>
              <a:rPr lang="en-US" dirty="0"/>
              <a:t>Things put in separate memory banks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Local memory           [not need to be shared]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I/O                             [source and sink of data]</a:t>
            </a:r>
          </a:p>
          <a:p>
            <a:r>
              <a:rPr lang="en-US" dirty="0"/>
              <a:t>We will want to use for all 4</a:t>
            </a:r>
          </a:p>
          <a:p>
            <a:r>
              <a:rPr lang="en-US" dirty="0"/>
              <a:t>C allows expressive use of arrays/memories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Some expressiveness will inhibit efficient hardware 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37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1E38-A19B-4247-8A8C-2D433E067EDD}" type="slidenum">
              <a:rPr lang="en-US"/>
              <a:pPr/>
              <a:t>15</a:t>
            </a:fld>
            <a:endParaRPr lang="en-US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 Memory Model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562600" cy="4114800"/>
          </a:xfrm>
        </p:spPr>
        <p:txBody>
          <a:bodyPr/>
          <a:lstStyle/>
          <a:p>
            <a:r>
              <a:rPr lang="en-US"/>
              <a:t>One big linear address space of locations</a:t>
            </a:r>
          </a:p>
          <a:p>
            <a:r>
              <a:rPr lang="en-US"/>
              <a:t>Most recent definition to location is value</a:t>
            </a:r>
          </a:p>
          <a:p>
            <a:r>
              <a:rPr lang="en-US"/>
              <a:t>Sequential flow of statements</a:t>
            </a:r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7620000" y="3200400"/>
            <a:ext cx="9144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37" name="Line 5"/>
          <p:cNvSpPr>
            <a:spLocks noChangeShapeType="1"/>
          </p:cNvSpPr>
          <p:nvPr/>
        </p:nvSpPr>
        <p:spPr bwMode="auto">
          <a:xfrm>
            <a:off x="8077200" y="2667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38" name="Line 6"/>
          <p:cNvSpPr>
            <a:spLocks noChangeShapeType="1"/>
          </p:cNvSpPr>
          <p:nvPr/>
        </p:nvSpPr>
        <p:spPr bwMode="auto">
          <a:xfrm>
            <a:off x="6477000" y="4038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39" name="Line 7"/>
          <p:cNvSpPr>
            <a:spLocks noChangeShapeType="1"/>
          </p:cNvSpPr>
          <p:nvPr/>
        </p:nvSpPr>
        <p:spPr bwMode="auto">
          <a:xfrm>
            <a:off x="80772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40" name="Rectangle 8"/>
          <p:cNvSpPr>
            <a:spLocks noChangeArrowheads="1"/>
          </p:cNvSpPr>
          <p:nvPr/>
        </p:nvSpPr>
        <p:spPr bwMode="auto">
          <a:xfrm>
            <a:off x="7239000" y="32004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000</a:t>
            </a:r>
          </a:p>
        </p:txBody>
      </p:sp>
      <p:sp>
        <p:nvSpPr>
          <p:cNvPr id="197642" name="Rectangle 10"/>
          <p:cNvSpPr>
            <a:spLocks noChangeArrowheads="1"/>
          </p:cNvSpPr>
          <p:nvPr/>
        </p:nvSpPr>
        <p:spPr bwMode="auto">
          <a:xfrm>
            <a:off x="7239000" y="33528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001</a:t>
            </a:r>
          </a:p>
        </p:txBody>
      </p:sp>
      <p:sp>
        <p:nvSpPr>
          <p:cNvPr id="197643" name="Rectangle 11"/>
          <p:cNvSpPr>
            <a:spLocks noChangeArrowheads="1"/>
          </p:cNvSpPr>
          <p:nvPr/>
        </p:nvSpPr>
        <p:spPr bwMode="auto">
          <a:xfrm>
            <a:off x="7239000" y="35052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002</a:t>
            </a:r>
          </a:p>
        </p:txBody>
      </p:sp>
      <p:sp>
        <p:nvSpPr>
          <p:cNvPr id="197645" name="Rectangle 13"/>
          <p:cNvSpPr>
            <a:spLocks noChangeArrowheads="1"/>
          </p:cNvSpPr>
          <p:nvPr/>
        </p:nvSpPr>
        <p:spPr bwMode="auto">
          <a:xfrm>
            <a:off x="7239000" y="38100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005</a:t>
            </a:r>
          </a:p>
        </p:txBody>
      </p:sp>
      <p:sp>
        <p:nvSpPr>
          <p:cNvPr id="197646" name="Rectangle 14"/>
          <p:cNvSpPr>
            <a:spLocks noChangeArrowheads="1"/>
          </p:cNvSpPr>
          <p:nvPr/>
        </p:nvSpPr>
        <p:spPr bwMode="auto">
          <a:xfrm>
            <a:off x="7239000" y="39624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006</a:t>
            </a:r>
          </a:p>
        </p:txBody>
      </p:sp>
      <p:sp>
        <p:nvSpPr>
          <p:cNvPr id="197647" name="Rectangle 15"/>
          <p:cNvSpPr>
            <a:spLocks noChangeArrowheads="1"/>
          </p:cNvSpPr>
          <p:nvPr/>
        </p:nvSpPr>
        <p:spPr bwMode="auto">
          <a:xfrm>
            <a:off x="7239000" y="41148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007</a:t>
            </a:r>
          </a:p>
        </p:txBody>
      </p:sp>
      <p:sp>
        <p:nvSpPr>
          <p:cNvPr id="197648" name="Rectangle 16"/>
          <p:cNvSpPr>
            <a:spLocks noChangeArrowheads="1"/>
          </p:cNvSpPr>
          <p:nvPr/>
        </p:nvSpPr>
        <p:spPr bwMode="auto">
          <a:xfrm>
            <a:off x="7239000" y="42672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008</a:t>
            </a:r>
          </a:p>
        </p:txBody>
      </p:sp>
      <p:sp>
        <p:nvSpPr>
          <p:cNvPr id="197649" name="Rectangle 17"/>
          <p:cNvSpPr>
            <a:spLocks noChangeArrowheads="1"/>
          </p:cNvSpPr>
          <p:nvPr/>
        </p:nvSpPr>
        <p:spPr bwMode="auto">
          <a:xfrm>
            <a:off x="7239000" y="44196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009</a:t>
            </a:r>
          </a:p>
        </p:txBody>
      </p:sp>
      <p:sp>
        <p:nvSpPr>
          <p:cNvPr id="197650" name="Rectangle 18"/>
          <p:cNvSpPr>
            <a:spLocks noChangeArrowheads="1"/>
          </p:cNvSpPr>
          <p:nvPr/>
        </p:nvSpPr>
        <p:spPr bwMode="auto">
          <a:xfrm>
            <a:off x="7239000" y="45720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010</a:t>
            </a:r>
          </a:p>
        </p:txBody>
      </p:sp>
      <p:sp>
        <p:nvSpPr>
          <p:cNvPr id="197651" name="Rectangle 19"/>
          <p:cNvSpPr>
            <a:spLocks noChangeArrowheads="1"/>
          </p:cNvSpPr>
          <p:nvPr/>
        </p:nvSpPr>
        <p:spPr bwMode="auto">
          <a:xfrm>
            <a:off x="7239000" y="47244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011</a:t>
            </a:r>
          </a:p>
        </p:txBody>
      </p:sp>
      <p:sp>
        <p:nvSpPr>
          <p:cNvPr id="197652" name="Rectangle 20"/>
          <p:cNvSpPr>
            <a:spLocks noChangeArrowheads="1"/>
          </p:cNvSpPr>
          <p:nvPr/>
        </p:nvSpPr>
        <p:spPr bwMode="auto">
          <a:xfrm>
            <a:off x="7239000" y="36576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004</a:t>
            </a:r>
          </a:p>
        </p:txBody>
      </p:sp>
      <p:sp>
        <p:nvSpPr>
          <p:cNvPr id="197653" name="Text Box 21"/>
          <p:cNvSpPr txBox="1">
            <a:spLocks noChangeArrowheads="1"/>
          </p:cNvSpPr>
          <p:nvPr/>
        </p:nvSpPr>
        <p:spPr bwMode="auto">
          <a:xfrm>
            <a:off x="6308725" y="3546475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Addr</a:t>
            </a:r>
          </a:p>
        </p:txBody>
      </p:sp>
      <p:sp>
        <p:nvSpPr>
          <p:cNvPr id="197654" name="Text Box 22"/>
          <p:cNvSpPr txBox="1">
            <a:spLocks noChangeArrowheads="1"/>
          </p:cNvSpPr>
          <p:nvPr/>
        </p:nvSpPr>
        <p:spPr bwMode="auto">
          <a:xfrm>
            <a:off x="7239000" y="2209800"/>
            <a:ext cx="1495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New value</a:t>
            </a:r>
          </a:p>
        </p:txBody>
      </p:sp>
      <p:sp>
        <p:nvSpPr>
          <p:cNvPr id="197655" name="Text Box 23"/>
          <p:cNvSpPr txBox="1">
            <a:spLocks noChangeArrowheads="1"/>
          </p:cNvSpPr>
          <p:nvPr/>
        </p:nvSpPr>
        <p:spPr bwMode="auto">
          <a:xfrm>
            <a:off x="7010400" y="5334000"/>
            <a:ext cx="1849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Current value</a:t>
            </a:r>
          </a:p>
        </p:txBody>
      </p:sp>
    </p:spTree>
    <p:extLst>
      <p:ext uri="{BB962C8B-B14F-4D97-AF65-F5344CB8AC3E}">
        <p14:creationId xmlns:p14="http://schemas.microsoft.com/office/powerpoint/2010/main" val="356388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1E38-A19B-4247-8A8C-2D433E067EDD}" type="slidenum">
              <a:rPr lang="en-US"/>
              <a:pPr/>
              <a:t>16</a:t>
            </a:fld>
            <a:endParaRPr lang="en-US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C Memory Model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562600" cy="4114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One big linear address space of locations</a:t>
            </a:r>
          </a:p>
          <a:p>
            <a:r>
              <a:rPr lang="en-US" dirty="0"/>
              <a:t>Assumes all arrays live in same memory</a:t>
            </a:r>
          </a:p>
          <a:p>
            <a:r>
              <a:rPr lang="en-US" dirty="0"/>
              <a:t>Assumes arrays may overlap?</a:t>
            </a:r>
          </a:p>
          <a:p>
            <a:endParaRPr lang="en-US" dirty="0"/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7620000" y="3200400"/>
            <a:ext cx="9144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37" name="Line 5"/>
          <p:cNvSpPr>
            <a:spLocks noChangeShapeType="1"/>
          </p:cNvSpPr>
          <p:nvPr/>
        </p:nvSpPr>
        <p:spPr bwMode="auto">
          <a:xfrm>
            <a:off x="8077200" y="2667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38" name="Line 6"/>
          <p:cNvSpPr>
            <a:spLocks noChangeShapeType="1"/>
          </p:cNvSpPr>
          <p:nvPr/>
        </p:nvSpPr>
        <p:spPr bwMode="auto">
          <a:xfrm>
            <a:off x="6477000" y="4038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39" name="Line 7"/>
          <p:cNvSpPr>
            <a:spLocks noChangeShapeType="1"/>
          </p:cNvSpPr>
          <p:nvPr/>
        </p:nvSpPr>
        <p:spPr bwMode="auto">
          <a:xfrm>
            <a:off x="80772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40" name="Rectangle 8"/>
          <p:cNvSpPr>
            <a:spLocks noChangeArrowheads="1"/>
          </p:cNvSpPr>
          <p:nvPr/>
        </p:nvSpPr>
        <p:spPr bwMode="auto">
          <a:xfrm>
            <a:off x="7239000" y="32004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000</a:t>
            </a:r>
          </a:p>
        </p:txBody>
      </p:sp>
      <p:sp>
        <p:nvSpPr>
          <p:cNvPr id="197642" name="Rectangle 10"/>
          <p:cNvSpPr>
            <a:spLocks noChangeArrowheads="1"/>
          </p:cNvSpPr>
          <p:nvPr/>
        </p:nvSpPr>
        <p:spPr bwMode="auto">
          <a:xfrm>
            <a:off x="7239000" y="33528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001</a:t>
            </a:r>
          </a:p>
        </p:txBody>
      </p:sp>
      <p:sp>
        <p:nvSpPr>
          <p:cNvPr id="197643" name="Rectangle 11"/>
          <p:cNvSpPr>
            <a:spLocks noChangeArrowheads="1"/>
          </p:cNvSpPr>
          <p:nvPr/>
        </p:nvSpPr>
        <p:spPr bwMode="auto">
          <a:xfrm>
            <a:off x="7239000" y="35052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002</a:t>
            </a:r>
          </a:p>
        </p:txBody>
      </p:sp>
      <p:sp>
        <p:nvSpPr>
          <p:cNvPr id="197645" name="Rectangle 13"/>
          <p:cNvSpPr>
            <a:spLocks noChangeArrowheads="1"/>
          </p:cNvSpPr>
          <p:nvPr/>
        </p:nvSpPr>
        <p:spPr bwMode="auto">
          <a:xfrm>
            <a:off x="7239000" y="38100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005</a:t>
            </a:r>
          </a:p>
        </p:txBody>
      </p:sp>
      <p:sp>
        <p:nvSpPr>
          <p:cNvPr id="197646" name="Rectangle 14"/>
          <p:cNvSpPr>
            <a:spLocks noChangeArrowheads="1"/>
          </p:cNvSpPr>
          <p:nvPr/>
        </p:nvSpPr>
        <p:spPr bwMode="auto">
          <a:xfrm>
            <a:off x="7239000" y="39624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006</a:t>
            </a:r>
          </a:p>
        </p:txBody>
      </p:sp>
      <p:sp>
        <p:nvSpPr>
          <p:cNvPr id="197647" name="Rectangle 15"/>
          <p:cNvSpPr>
            <a:spLocks noChangeArrowheads="1"/>
          </p:cNvSpPr>
          <p:nvPr/>
        </p:nvSpPr>
        <p:spPr bwMode="auto">
          <a:xfrm>
            <a:off x="7239000" y="41148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007</a:t>
            </a:r>
          </a:p>
        </p:txBody>
      </p:sp>
      <p:sp>
        <p:nvSpPr>
          <p:cNvPr id="197648" name="Rectangle 16"/>
          <p:cNvSpPr>
            <a:spLocks noChangeArrowheads="1"/>
          </p:cNvSpPr>
          <p:nvPr/>
        </p:nvSpPr>
        <p:spPr bwMode="auto">
          <a:xfrm>
            <a:off x="7239000" y="42672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008</a:t>
            </a:r>
          </a:p>
        </p:txBody>
      </p:sp>
      <p:sp>
        <p:nvSpPr>
          <p:cNvPr id="197649" name="Rectangle 17"/>
          <p:cNvSpPr>
            <a:spLocks noChangeArrowheads="1"/>
          </p:cNvSpPr>
          <p:nvPr/>
        </p:nvSpPr>
        <p:spPr bwMode="auto">
          <a:xfrm>
            <a:off x="7239000" y="44196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009</a:t>
            </a:r>
          </a:p>
        </p:txBody>
      </p:sp>
      <p:sp>
        <p:nvSpPr>
          <p:cNvPr id="197650" name="Rectangle 18"/>
          <p:cNvSpPr>
            <a:spLocks noChangeArrowheads="1"/>
          </p:cNvSpPr>
          <p:nvPr/>
        </p:nvSpPr>
        <p:spPr bwMode="auto">
          <a:xfrm>
            <a:off x="7239000" y="45720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010</a:t>
            </a:r>
          </a:p>
        </p:txBody>
      </p:sp>
      <p:sp>
        <p:nvSpPr>
          <p:cNvPr id="197651" name="Rectangle 19"/>
          <p:cNvSpPr>
            <a:spLocks noChangeArrowheads="1"/>
          </p:cNvSpPr>
          <p:nvPr/>
        </p:nvSpPr>
        <p:spPr bwMode="auto">
          <a:xfrm>
            <a:off x="7239000" y="47244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011</a:t>
            </a:r>
          </a:p>
        </p:txBody>
      </p:sp>
      <p:sp>
        <p:nvSpPr>
          <p:cNvPr id="197652" name="Rectangle 20"/>
          <p:cNvSpPr>
            <a:spLocks noChangeArrowheads="1"/>
          </p:cNvSpPr>
          <p:nvPr/>
        </p:nvSpPr>
        <p:spPr bwMode="auto">
          <a:xfrm>
            <a:off x="7239000" y="36576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004</a:t>
            </a:r>
          </a:p>
        </p:txBody>
      </p:sp>
      <p:sp>
        <p:nvSpPr>
          <p:cNvPr id="197653" name="Text Box 21"/>
          <p:cNvSpPr txBox="1">
            <a:spLocks noChangeArrowheads="1"/>
          </p:cNvSpPr>
          <p:nvPr/>
        </p:nvSpPr>
        <p:spPr bwMode="auto">
          <a:xfrm>
            <a:off x="6308725" y="3546475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Addr</a:t>
            </a:r>
          </a:p>
        </p:txBody>
      </p:sp>
      <p:sp>
        <p:nvSpPr>
          <p:cNvPr id="197654" name="Text Box 22"/>
          <p:cNvSpPr txBox="1">
            <a:spLocks noChangeArrowheads="1"/>
          </p:cNvSpPr>
          <p:nvPr/>
        </p:nvSpPr>
        <p:spPr bwMode="auto">
          <a:xfrm>
            <a:off x="7239000" y="2209800"/>
            <a:ext cx="1495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New value</a:t>
            </a:r>
          </a:p>
        </p:txBody>
      </p:sp>
      <p:sp>
        <p:nvSpPr>
          <p:cNvPr id="197655" name="Text Box 23"/>
          <p:cNvSpPr txBox="1">
            <a:spLocks noChangeArrowheads="1"/>
          </p:cNvSpPr>
          <p:nvPr/>
        </p:nvSpPr>
        <p:spPr bwMode="auto">
          <a:xfrm>
            <a:off x="7010400" y="5334000"/>
            <a:ext cx="1849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Current value</a:t>
            </a:r>
          </a:p>
        </p:txBody>
      </p:sp>
    </p:spTree>
    <p:extLst>
      <p:ext uri="{BB962C8B-B14F-4D97-AF65-F5344CB8AC3E}">
        <p14:creationId xmlns:p14="http://schemas.microsoft.com/office/powerpoint/2010/main" val="417700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1C88-4837-3C4A-AC82-1E87769F1C26}" type="slidenum">
              <a:rPr lang="en-US"/>
              <a:pPr/>
              <a:t>17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dirty="0"/>
              <a:t>C Memory/Pointer </a:t>
            </a:r>
            <a:r>
              <a:rPr lang="en-US" sz="4000" dirty="0" err="1"/>
              <a:t>Sequentialization</a:t>
            </a:r>
            <a:endParaRPr lang="en-US" sz="4000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r>
              <a:rPr lang="en-US" dirty="0"/>
              <a:t>Must preserve ordering of memory operations</a:t>
            </a:r>
          </a:p>
          <a:p>
            <a:pPr lvl="1"/>
            <a:r>
              <a:rPr lang="en-US" dirty="0"/>
              <a:t>A read cannot be moved before write to memory which may redefine the location of the read</a:t>
            </a:r>
          </a:p>
          <a:p>
            <a:pPr lvl="2"/>
            <a:r>
              <a:rPr lang="en-US" dirty="0"/>
              <a:t>Conservative: any write to memory</a:t>
            </a:r>
          </a:p>
          <a:p>
            <a:pPr lvl="2"/>
            <a:r>
              <a:rPr lang="en-US" dirty="0"/>
              <a:t>Sophisticated analysis may allow us to prove independence of read and write</a:t>
            </a:r>
          </a:p>
          <a:p>
            <a:pPr lvl="1"/>
            <a:r>
              <a:rPr lang="en-US" dirty="0"/>
              <a:t>Writes which may redefine the same location cannot be reordered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88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1C88-4837-3C4A-AC82-1E87769F1C26}" type="slidenum">
              <a:rPr lang="en-US"/>
              <a:pPr/>
              <a:t>18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dirty="0"/>
              <a:t>C Memory/Pointer </a:t>
            </a:r>
            <a:r>
              <a:rPr lang="en-US" sz="4000" dirty="0" err="1"/>
              <a:t>Sequentialization</a:t>
            </a:r>
            <a:endParaRPr lang="en-US" sz="4000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077200" cy="4648200"/>
          </a:xfrm>
        </p:spPr>
        <p:txBody>
          <a:bodyPr/>
          <a:lstStyle/>
          <a:p>
            <a:r>
              <a:rPr lang="en-US" dirty="0"/>
              <a:t>Must preserve ordering of memory operations</a:t>
            </a:r>
          </a:p>
          <a:p>
            <a:pPr lvl="1"/>
            <a:r>
              <a:rPr lang="en-US" dirty="0"/>
              <a:t>A read cannot be moved before write to memory which may redefine the location of the read</a:t>
            </a:r>
          </a:p>
          <a:p>
            <a:pPr lvl="1"/>
            <a:r>
              <a:rPr lang="en-US" dirty="0"/>
              <a:t>Writes which may redefine the same location cannot be reordered</a:t>
            </a:r>
          </a:p>
          <a:p>
            <a:r>
              <a:rPr lang="en-US" dirty="0"/>
              <a:t>Challenge for single array</a:t>
            </a:r>
          </a:p>
          <a:p>
            <a:pPr lvl="1"/>
            <a:r>
              <a:rPr lang="en-US" dirty="0"/>
              <a:t>Does A[B[</a:t>
            </a:r>
            <a:r>
              <a:rPr lang="en-US" dirty="0" err="1"/>
              <a:t>i</a:t>
            </a:r>
            <a:r>
              <a:rPr lang="en-US" dirty="0"/>
              <a:t>]] refer to same location as A[C[</a:t>
            </a:r>
            <a:r>
              <a:rPr lang="en-US" dirty="0" err="1"/>
              <a:t>i</a:t>
            </a:r>
            <a:r>
              <a:rPr lang="en-US" dirty="0"/>
              <a:t>]]?</a:t>
            </a:r>
          </a:p>
          <a:p>
            <a:pPr lvl="1"/>
            <a:r>
              <a:rPr lang="en-US" dirty="0"/>
              <a:t>So expression issue broader than C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656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1C88-4837-3C4A-AC82-1E87769F1C26}" type="slidenum">
              <a:rPr lang="en-US"/>
              <a:pPr/>
              <a:t>19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dirty="0"/>
              <a:t>C Memory/Pointer </a:t>
            </a:r>
            <a:r>
              <a:rPr lang="en-US" sz="4000" dirty="0" err="1"/>
              <a:t>Sequentialization</a:t>
            </a:r>
            <a:endParaRPr lang="en-US" sz="4000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077200" cy="4648200"/>
          </a:xfrm>
        </p:spPr>
        <p:txBody>
          <a:bodyPr/>
          <a:lstStyle/>
          <a:p>
            <a:r>
              <a:rPr lang="en-US" dirty="0"/>
              <a:t>Must preserve ordering of memory operations</a:t>
            </a:r>
          </a:p>
          <a:p>
            <a:r>
              <a:rPr lang="en-US" dirty="0"/>
              <a:t>Challenge for single array:</a:t>
            </a:r>
          </a:p>
          <a:p>
            <a:pPr lvl="1"/>
            <a:r>
              <a:rPr lang="en-US" dirty="0"/>
              <a:t>Does A[B[</a:t>
            </a:r>
            <a:r>
              <a:rPr lang="en-US" dirty="0" err="1"/>
              <a:t>i</a:t>
            </a:r>
            <a:r>
              <a:rPr lang="en-US" dirty="0"/>
              <a:t>]] refer to same location as A[C[</a:t>
            </a:r>
            <a:r>
              <a:rPr lang="en-US" dirty="0" err="1"/>
              <a:t>i</a:t>
            </a:r>
            <a:r>
              <a:rPr lang="en-US" dirty="0"/>
              <a:t>]]?</a:t>
            </a:r>
          </a:p>
          <a:p>
            <a:r>
              <a:rPr lang="en-US" dirty="0"/>
              <a:t>Challenge multiple arrays:</a:t>
            </a:r>
          </a:p>
          <a:p>
            <a:pPr lvl="1"/>
            <a:r>
              <a:rPr lang="en-US" dirty="0"/>
              <a:t>Out-of-bounds reference for one array reference another?</a:t>
            </a:r>
          </a:p>
          <a:p>
            <a:pPr lvl="1"/>
            <a:r>
              <a:rPr lang="en-US" dirty="0"/>
              <a:t>void fun(int a[100], int b[100], int c[100])</a:t>
            </a:r>
          </a:p>
          <a:p>
            <a:pPr lvl="2"/>
            <a:r>
              <a:rPr lang="en-US" dirty="0"/>
              <a:t>{ for (int </a:t>
            </a:r>
            <a:r>
              <a:rPr lang="en-US" dirty="0" err="1"/>
              <a:t>i</a:t>
            </a:r>
            <a:r>
              <a:rPr lang="en-US" dirty="0"/>
              <a:t>=0;i&lt;100;i++) c[</a:t>
            </a:r>
            <a:r>
              <a:rPr lang="en-US" dirty="0" err="1"/>
              <a:t>i</a:t>
            </a:r>
            <a:r>
              <a:rPr lang="en-US" dirty="0"/>
              <a:t>]=a[b[</a:t>
            </a:r>
            <a:r>
              <a:rPr lang="en-US" dirty="0" err="1"/>
              <a:t>i</a:t>
            </a:r>
            <a:r>
              <a:rPr lang="en-US" dirty="0"/>
              <a:t>]]; }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if called: fun(</a:t>
            </a:r>
            <a:r>
              <a:rPr lang="en-US" dirty="0" err="1">
                <a:solidFill>
                  <a:srgbClr val="FF6600"/>
                </a:solidFill>
              </a:rPr>
              <a:t>a,perm,a</a:t>
            </a:r>
            <a:r>
              <a:rPr lang="en-US" dirty="0">
                <a:solidFill>
                  <a:srgbClr val="FF6600"/>
                </a:solidFill>
              </a:rPr>
              <a:t>);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8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/>
              <a:t>Previously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077200" cy="4114800"/>
          </a:xfrm>
        </p:spPr>
        <p:txBody>
          <a:bodyPr/>
          <a:lstStyle/>
          <a:p>
            <a:r>
              <a:rPr lang="en-US" dirty="0"/>
              <a:t>We can describe computational operations in C</a:t>
            </a:r>
          </a:p>
          <a:p>
            <a:pPr lvl="2"/>
            <a:r>
              <a:rPr lang="en-US" dirty="0"/>
              <a:t>Primitive operations (add, sub, multiply, and, or)</a:t>
            </a:r>
          </a:p>
          <a:p>
            <a:pPr lvl="2"/>
            <a:r>
              <a:rPr lang="en-US" dirty="0"/>
              <a:t>Dataflow graphs primitives</a:t>
            </a:r>
          </a:p>
          <a:p>
            <a:pPr lvl="2"/>
            <a:r>
              <a:rPr lang="en-US" dirty="0"/>
              <a:t>To bit level</a:t>
            </a:r>
          </a:p>
          <a:p>
            <a:pPr lvl="2"/>
            <a:r>
              <a:rPr lang="en-US" dirty="0"/>
              <a:t>Conditionals and loops</a:t>
            </a:r>
          </a:p>
          <a:p>
            <a:pPr lvl="2"/>
            <a:r>
              <a:rPr lang="en-US" dirty="0"/>
              <a:t>Function abstraction</a:t>
            </a:r>
          </a:p>
          <a:p>
            <a:pPr lvl="2"/>
            <a:r>
              <a:rPr lang="en-US" dirty="0"/>
              <a:t>Loops, Arrays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D920-0677-724B-AB73-D6206FA40F41}" type="slidenum">
              <a:rPr lang="en-US"/>
              <a:pPr/>
              <a:t>20</a:t>
            </a:fld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Consequence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 b="1" dirty="0"/>
              <a:t>Expressions and operations </a:t>
            </a:r>
            <a:r>
              <a:rPr lang="en-US" dirty="0"/>
              <a:t>through variables (whose address is never taken) can be executed at any time</a:t>
            </a:r>
          </a:p>
          <a:p>
            <a:pPr lvl="1"/>
            <a:r>
              <a:rPr lang="en-US" dirty="0"/>
              <a:t>Just preserve the dataflow </a:t>
            </a:r>
          </a:p>
          <a:p>
            <a:r>
              <a:rPr lang="en-US" b="1" dirty="0"/>
              <a:t>Memory assignments </a:t>
            </a:r>
            <a:r>
              <a:rPr lang="en-US" dirty="0"/>
              <a:t>must execute in strict order</a:t>
            </a:r>
          </a:p>
          <a:p>
            <a:pPr lvl="1"/>
            <a:r>
              <a:rPr lang="en-US" dirty="0"/>
              <a:t>Ideally: partial order</a:t>
            </a:r>
          </a:p>
          <a:p>
            <a:pPr lvl="1"/>
            <a:r>
              <a:rPr lang="en-US" dirty="0"/>
              <a:t>Conservatively: strict sequential order of C</a:t>
            </a:r>
          </a:p>
        </p:txBody>
      </p:sp>
    </p:spTree>
    <p:extLst>
      <p:ext uri="{BB962C8B-B14F-4D97-AF65-F5344CB8AC3E}">
        <p14:creationId xmlns:p14="http://schemas.microsoft.com/office/powerpoint/2010/main" val="325817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78D9F-0EBF-6644-9F0A-A19E88107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at end of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93165-5A9B-204D-B6FC-DFD293A19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on Sequentialization and Dependencies</a:t>
            </a:r>
          </a:p>
          <a:p>
            <a:pPr lvl="1"/>
            <a:r>
              <a:rPr lang="en-US" dirty="0"/>
              <a:t>Slides there to review</a:t>
            </a:r>
          </a:p>
          <a:p>
            <a:pPr lvl="1"/>
            <a:r>
              <a:rPr lang="en-US" dirty="0"/>
              <a:t>Won’t cover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A1C99-BD7D-AE43-A5B8-B0B8B13D3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55306F-346C-684B-913D-F30C10DAF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10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2076450"/>
          </a:xfrm>
        </p:spPr>
        <p:txBody>
          <a:bodyPr/>
          <a:lstStyle/>
          <a:p>
            <a:r>
              <a:rPr lang="en-US" dirty="0"/>
              <a:t>Vitis HLS Mapping Control:</a:t>
            </a:r>
            <a:br>
              <a:rPr lang="en-US" dirty="0"/>
            </a:br>
            <a:r>
              <a:rPr lang="en-US" dirty="0"/>
              <a:t>Compute Parallelism </a:t>
            </a:r>
            <a:br>
              <a:rPr lang="en-US" dirty="0"/>
            </a:br>
            <a:r>
              <a:rPr lang="en-US" dirty="0"/>
              <a:t>Loops, Dataflow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AF6B9-124E-4A4D-9891-EA3081F4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Terminology Warning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ABE62-E242-AF40-B66C-9798F7157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752600"/>
            <a:ext cx="8915400" cy="4876800"/>
          </a:xfrm>
        </p:spPr>
        <p:txBody>
          <a:bodyPr/>
          <a:lstStyle/>
          <a:p>
            <a:r>
              <a:rPr lang="en-US" sz="2400" dirty="0"/>
              <a:t>Course talk about “Pipelining” generally</a:t>
            </a:r>
          </a:p>
          <a:p>
            <a:pPr lvl="1"/>
            <a:r>
              <a:rPr lang="en-US" sz="2200" dirty="0"/>
              <a:t>Same concept apply at gate level and at operator thread level</a:t>
            </a:r>
          </a:p>
          <a:p>
            <a:r>
              <a:rPr lang="en-US" sz="2400" dirty="0"/>
              <a:t>In this section, need to talk about both</a:t>
            </a:r>
          </a:p>
          <a:p>
            <a:pPr lvl="1"/>
            <a:r>
              <a:rPr lang="en-US" sz="2200" dirty="0"/>
              <a:t>…and how they compose</a:t>
            </a:r>
          </a:p>
          <a:p>
            <a:pPr lvl="1"/>
            <a:r>
              <a:rPr lang="en-US" sz="2000" dirty="0"/>
              <a:t>So, need to be clear about when “thread pipelining” and when “gate”/”instruction” pipelining</a:t>
            </a:r>
          </a:p>
          <a:p>
            <a:r>
              <a:rPr lang="en-US" sz="2400" dirty="0"/>
              <a:t>Vitis</a:t>
            </a:r>
          </a:p>
          <a:p>
            <a:pPr lvl="1"/>
            <a:r>
              <a:rPr lang="en-US" sz="2000" dirty="0"/>
              <a:t>Calls one pipelining (gate/instruction)</a:t>
            </a:r>
          </a:p>
          <a:p>
            <a:pPr lvl="1"/>
            <a:r>
              <a:rPr lang="en-US" sz="2000" dirty="0"/>
              <a:t>And other Dataflow (operation thread)</a:t>
            </a:r>
          </a:p>
          <a:p>
            <a:r>
              <a:rPr lang="en-US" sz="2400" dirty="0"/>
              <a:t>To further complicate things</a:t>
            </a:r>
          </a:p>
          <a:p>
            <a:pPr lvl="1"/>
            <a:r>
              <a:rPr lang="en-US" sz="2000" dirty="0"/>
              <a:t>The operation/thread is going to come out of functions and loops </a:t>
            </a:r>
            <a:br>
              <a:rPr lang="en-US" sz="2000" dirty="0"/>
            </a:br>
            <a:r>
              <a:rPr lang="en-US" sz="2000" dirty="0"/>
              <a:t>(not things explicitly written as threads)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05C14-EB2F-244B-BE56-7EB18AEA9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F8984-D03B-BB41-A68B-42322748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1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Dataflow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dataflow graph does this describe?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Assume FA, FB, FC are f(</a:t>
            </a:r>
            <a:r>
              <a:rPr lang="en-US" dirty="0" err="1">
                <a:solidFill>
                  <a:srgbClr val="FF6600"/>
                </a:solidFill>
              </a:rPr>
              <a:t>in,cout</a:t>
            </a:r>
            <a:r>
              <a:rPr lang="en-US" dirty="0">
                <a:solidFill>
                  <a:srgbClr val="FF6600"/>
                </a:solidFill>
              </a:rPr>
              <a:t>);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735" y="3602789"/>
            <a:ext cx="4838700" cy="2997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073BC-2C6F-524E-8BE7-29C480F23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en-US" dirty="0"/>
              <a:t>Define: Pragma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24988-EB69-7D44-8AF2-11EE6A4D6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832" y="1333500"/>
            <a:ext cx="7772400" cy="4114800"/>
          </a:xfrm>
        </p:spPr>
        <p:txBody>
          <a:bodyPr/>
          <a:lstStyle/>
          <a:p>
            <a:r>
              <a:rPr lang="en-US" dirty="0"/>
              <a:t>Pragma – directive to compiler</a:t>
            </a:r>
          </a:p>
          <a:p>
            <a:pPr lvl="1"/>
            <a:r>
              <a:rPr lang="en-US" dirty="0"/>
              <a:t>Usually compiler specific</a:t>
            </a:r>
          </a:p>
          <a:p>
            <a:pPr lvl="2"/>
            <a:r>
              <a:rPr lang="en-US" dirty="0"/>
              <a:t>So ignored by compilers that don’t support </a:t>
            </a:r>
            <a:br>
              <a:rPr lang="en-US" dirty="0"/>
            </a:br>
            <a:r>
              <a:rPr lang="en-US" dirty="0"/>
              <a:t>(where not relevant)</a:t>
            </a:r>
          </a:p>
          <a:p>
            <a:pPr lvl="2"/>
            <a:r>
              <a:rPr lang="en-US" dirty="0"/>
              <a:t>Gives compiler hints/direction on how to compile</a:t>
            </a:r>
          </a:p>
          <a:p>
            <a:pPr lvl="2"/>
            <a:r>
              <a:rPr lang="en-US" dirty="0"/>
              <a:t>Should not change meaning of computation</a:t>
            </a:r>
          </a:p>
          <a:p>
            <a:pPr lvl="3"/>
            <a:r>
              <a:rPr lang="en-US" dirty="0"/>
              <a:t>Should compute the same thing</a:t>
            </a:r>
          </a:p>
          <a:p>
            <a:pPr lvl="3"/>
            <a:r>
              <a:rPr lang="en-US" dirty="0"/>
              <a:t>…but may compute differently</a:t>
            </a:r>
          </a:p>
          <a:p>
            <a:r>
              <a:rPr lang="en-US" dirty="0"/>
              <a:t>Use Pragmas to direct Vitis HLS on how to compile our code for FPGA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D50DE-F440-8645-B997-A5E261174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7DED4-3593-3546-B8A5-B59361816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35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HLS </a:t>
            </a:r>
            <a:r>
              <a:rPr lang="en-US" dirty="0" err="1"/>
              <a:t>Pragma</a:t>
            </a:r>
            <a:r>
              <a:rPr lang="en-US" dirty="0"/>
              <a:t> DATAFLOW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/>
              <a:t>Enables streaming data between functions and loops</a:t>
            </a:r>
          </a:p>
          <a:p>
            <a:pPr lvl="1"/>
            <a:r>
              <a:rPr lang="en-US" dirty="0"/>
              <a:t>Don’t have to wait for entire array to be produced to move data and start downstream computation</a:t>
            </a:r>
          </a:p>
          <a:p>
            <a:r>
              <a:rPr lang="en-US" dirty="0"/>
              <a:t>Allows concurrent streaming execution</a:t>
            </a:r>
          </a:p>
          <a:p>
            <a:r>
              <a:rPr lang="en-US" dirty="0"/>
              <a:t>Requires data be produced/consumed sequentially</a:t>
            </a:r>
          </a:p>
          <a:p>
            <a:pPr lvl="1"/>
            <a:r>
              <a:rPr lang="en-US" dirty="0"/>
              <a:t>i.e. can connect with FIFO;</a:t>
            </a:r>
            <a:br>
              <a:rPr lang="en-US" dirty="0"/>
            </a:br>
            <a:r>
              <a:rPr lang="en-US" dirty="0"/>
              <a:t> not need reorder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31DE6-B0A5-2440-8F8D-0F4F1CD5A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Dataflow with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409A4-22A7-254A-8F58-446C309C2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53343-EF21-824C-87D6-C1FDDB98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B386D-5282-FA49-80F8-EFA37E06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B4730-C326-C142-B557-3029BE37B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50" y="2169289"/>
            <a:ext cx="63881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43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2FD6E-3C37-2C43-A1DA-CDDAA16C7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Streamable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E2EE8-41A3-5A48-AB13-B9EA18BD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8839200" cy="4114800"/>
          </a:xfrm>
        </p:spPr>
        <p:txBody>
          <a:bodyPr/>
          <a:lstStyle/>
          <a:p>
            <a:r>
              <a:rPr lang="en-US" dirty="0"/>
              <a:t>When process input and output in order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81AB3-6891-7442-B0E3-310AC2DB7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418F39-4C5C-0248-888A-309990E24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8ADB80-D6D0-C243-9D9F-C9CE62A46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548" y="3048000"/>
            <a:ext cx="72390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81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02FE3-9E69-5B45-8A79-6449DFACB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Cannot Stream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48656-219E-DD44-B7CE-21F3E8E27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8915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Why?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void </a:t>
            </a:r>
            <a:r>
              <a:rPr lang="en-US" dirty="0" err="1">
                <a:latin typeface="Courier" pitchFamily="2" charset="0"/>
              </a:rPr>
              <a:t>fB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in[100], </a:t>
            </a: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out[100])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{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   for (</a:t>
            </a: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=0;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&lt;100;i++)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      out[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]=in[100-i];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 }</a:t>
            </a:r>
          </a:p>
          <a:p>
            <a:pPr marL="0" indent="0">
              <a:buNone/>
            </a:pPr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A489E-01AE-AA48-B05F-B92338CE2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09A7D-E710-8547-98C3-BC4A90F56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3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6048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Arrays and Memory Sequentialization  – Part 1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Controlling Parallelism in Vitis HLS C – Part 2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Controlling Memories in Vitis HLS C – Part 3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Time permitting – Part 4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malloc, pointers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Supplement – Part 5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more dependencies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1825D-385F-364D-9E8B-63C60D05A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Streamable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F10F4-691F-AA45-BFFE-9F9CA71DD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Can stream input?</a:t>
            </a:r>
          </a:p>
          <a:p>
            <a:r>
              <a:rPr lang="en-US" dirty="0">
                <a:solidFill>
                  <a:srgbClr val="FF6600"/>
                </a:solidFill>
              </a:rPr>
              <a:t>Can stream output?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void </a:t>
            </a:r>
            <a:r>
              <a:rPr lang="en-US" dirty="0" err="1">
                <a:latin typeface="Courier" pitchFamily="2" charset="0"/>
              </a:rPr>
              <a:t>fC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in[100], </a:t>
            </a: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out[100])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{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   for (</a:t>
            </a: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=0;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&lt;100;i++)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      out[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]=0;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   for (</a:t>
            </a: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=0;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&lt;100;i++)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      out[in[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]%100]++;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 }</a:t>
            </a:r>
          </a:p>
          <a:p>
            <a:r>
              <a:rPr lang="en-US" dirty="0">
                <a:solidFill>
                  <a:srgbClr val="FF6600"/>
                </a:solidFill>
              </a:rPr>
              <a:t> 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3BF98-749A-4446-8311-BEF35A773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BE3B2-3926-FB4F-BB3B-ADD8C5328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03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Vitis HLS Pragma DATAFLOW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114800"/>
          </a:xfrm>
        </p:spPr>
        <p:txBody>
          <a:bodyPr/>
          <a:lstStyle/>
          <a:p>
            <a:r>
              <a:rPr lang="en-US" dirty="0"/>
              <a:t>Enables streaming data between functions and loops</a:t>
            </a:r>
          </a:p>
          <a:p>
            <a:r>
              <a:rPr lang="en-US" dirty="0"/>
              <a:t>Allows concurrent streaming execution</a:t>
            </a:r>
          </a:p>
          <a:p>
            <a:r>
              <a:rPr lang="en-US" dirty="0"/>
              <a:t>Requires data be produced/consumed sequentially</a:t>
            </a:r>
          </a:p>
          <a:p>
            <a:pPr lvl="1"/>
            <a:r>
              <a:rPr lang="en-US" dirty="0"/>
              <a:t>i.e. can connect with FIFO; not need reorder</a:t>
            </a:r>
          </a:p>
          <a:p>
            <a:r>
              <a:rPr lang="en-US" dirty="0"/>
              <a:t>Useful to use stream data type between functions – communicates sequence</a:t>
            </a:r>
          </a:p>
          <a:p>
            <a:pPr lvl="1"/>
            <a:r>
              <a:rPr lang="en-US" dirty="0" err="1"/>
              <a:t>hls::stream</a:t>
            </a:r>
            <a:r>
              <a:rPr lang="en-US" dirty="0"/>
              <a:t>&lt;TYPE&gt;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262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772400" cy="4114800"/>
          </a:xfrm>
        </p:spPr>
        <p:txBody>
          <a:bodyPr/>
          <a:lstStyle/>
          <a:p>
            <a:r>
              <a:rPr lang="en-US" dirty="0"/>
              <a:t>Functions can have stream inputs and outputs</a:t>
            </a:r>
          </a:p>
          <a:p>
            <a:pPr lvl="1"/>
            <a:r>
              <a:rPr lang="en-US" dirty="0"/>
              <a:t>Must pass as pointers</a:t>
            </a:r>
          </a:p>
          <a:p>
            <a:pPr lvl="1">
              <a:buNone/>
            </a:pPr>
            <a:r>
              <a:rPr lang="en-US" dirty="0"/>
              <a:t>         </a:t>
            </a:r>
            <a:r>
              <a:rPr lang="en-US" dirty="0" err="1"/>
              <a:t>hls::stream</a:t>
            </a:r>
            <a:r>
              <a:rPr lang="en-US" dirty="0"/>
              <a:t>&lt;Type&gt; &amp;</a:t>
            </a:r>
            <a:r>
              <a:rPr lang="en-US" dirty="0" err="1"/>
              <a:t>strm</a:t>
            </a:r>
            <a:endParaRPr lang="en-US" dirty="0"/>
          </a:p>
          <a:p>
            <a:r>
              <a:rPr lang="en-US" dirty="0"/>
              <a:t>Vitis HLS expressiveness to define hardware streaming operation pipelines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181600"/>
            <a:ext cx="8077200" cy="7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1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685800"/>
            <a:ext cx="6845300" cy="546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82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0C6CA-A1C0-6C4E-904A-1F6942CEA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stream_filter</a:t>
            </a:r>
            <a:r>
              <a:rPr lang="en-US" dirty="0"/>
              <a:t> Pipeline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72B3529-B74A-BD41-A64A-D8D6FD66C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218" y="1926550"/>
            <a:ext cx="5988050" cy="430029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3D0D4-C441-FB4B-BEF4-A4C1DDF2B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60A03-3994-FA4C-B142-DDA4AC6F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18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3C9A1-13AF-5442-B656-63A5412F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Dataflow Streaming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9DA0E-5196-D440-8F54-DF9206538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Works between loops, as well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54D9B-B916-0446-B121-82EFDBA6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B788A6-569F-2C4F-BD3C-044E0D0E2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29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24733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Between </a:t>
            </a:r>
            <a:br>
              <a:rPr lang="en-US" dirty="0"/>
            </a:br>
            <a:r>
              <a:rPr lang="en-US" dirty="0"/>
              <a:t>Loops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269EC1-C16E-6D4C-8781-81A33D2D4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775" y="432486"/>
            <a:ext cx="5334000" cy="642551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Vitis HLS Pragma</a:t>
            </a:r>
            <a:br>
              <a:rPr lang="en-US" dirty="0"/>
            </a:br>
            <a:r>
              <a:rPr lang="en-US" dirty="0"/>
              <a:t>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a function or loop to be pipelined</a:t>
            </a:r>
          </a:p>
          <a:p>
            <a:r>
              <a:rPr lang="en-US" dirty="0"/>
              <a:t>Ideally start one loop or function body per cycle</a:t>
            </a:r>
          </a:p>
          <a:p>
            <a:pPr lvl="1"/>
            <a:r>
              <a:rPr lang="en-US" dirty="0"/>
              <a:t>Can control II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N;i</a:t>
            </a:r>
            <a:r>
              <a:rPr lang="en-US" dirty="0"/>
              <a:t>++)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yout</a:t>
            </a:r>
            <a:r>
              <a:rPr lang="en-US" dirty="0"/>
              <a:t>=0;</a:t>
            </a:r>
          </a:p>
          <a:p>
            <a:pPr>
              <a:buNone/>
            </a:pPr>
            <a:r>
              <a:rPr lang="en-US" dirty="0"/>
              <a:t>    for (j=0;j&lt;</a:t>
            </a:r>
            <a:r>
              <a:rPr lang="en-US" dirty="0" err="1"/>
              <a:t>K;j</a:t>
            </a:r>
            <a:r>
              <a:rPr lang="en-US" dirty="0"/>
              <a:t>++)</a:t>
            </a:r>
          </a:p>
          <a:p>
            <a:pPr>
              <a:buNone/>
            </a:pPr>
            <a:r>
              <a:rPr lang="en-US" dirty="0"/>
              <a:t>        #pragma HLS PIPELINE</a:t>
            </a:r>
          </a:p>
          <a:p>
            <a:pPr>
              <a:buNone/>
            </a:pPr>
            <a:r>
              <a:rPr lang="en-US" dirty="0"/>
              <a:t>          </a:t>
            </a:r>
            <a:r>
              <a:rPr lang="en-US" dirty="0" err="1"/>
              <a:t>yout</a:t>
            </a:r>
            <a:r>
              <a:rPr lang="en-US" dirty="0"/>
              <a:t>+=</a:t>
            </a:r>
            <a:r>
              <a:rPr lang="en-US" dirty="0" err="1"/>
              <a:t>in[i+j</a:t>
            </a:r>
            <a:r>
              <a:rPr lang="en-US" dirty="0"/>
              <a:t>]*</a:t>
            </a:r>
            <a:r>
              <a:rPr lang="en-US" dirty="0" err="1"/>
              <a:t>w[j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yout</a:t>
            </a:r>
            <a:r>
              <a:rPr lang="en-US" dirty="0"/>
              <a:t>;</a:t>
            </a:r>
          </a:p>
          <a:p>
            <a:pPr lvl="1">
              <a:buNone/>
            </a:pP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48400" y="2286000"/>
            <a:ext cx="2460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Which solution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from </a:t>
            </a:r>
            <a:r>
              <a:rPr lang="en-US" dirty="0" err="1">
                <a:solidFill>
                  <a:srgbClr val="FF6600"/>
                </a:solidFill>
                <a:latin typeface="+mn-lt"/>
              </a:rPr>
              <a:t>preclass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 3?</a:t>
            </a:r>
          </a:p>
        </p:txBody>
      </p:sp>
    </p:spTree>
    <p:extLst>
      <p:ext uri="{BB962C8B-B14F-4D97-AF65-F5344CB8AC3E}">
        <p14:creationId xmlns:p14="http://schemas.microsoft.com/office/powerpoint/2010/main" val="2327734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Dataflow and pipelining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Dataflow allows coarse-grained pipelining among loops and functions</a:t>
            </a:r>
          </a:p>
          <a:p>
            <a:r>
              <a:rPr lang="en-US" dirty="0"/>
              <a:t>Pipeline causes loop bodies to be pipelined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648200"/>
          </a:xfrm>
        </p:spPr>
        <p:txBody>
          <a:bodyPr/>
          <a:lstStyle/>
          <a:p>
            <a:r>
              <a:rPr lang="en-US" dirty="0"/>
              <a:t>Can specify HW computation in C</a:t>
            </a:r>
          </a:p>
          <a:p>
            <a:r>
              <a:rPr lang="en-US" dirty="0"/>
              <a:t>Vitis HLS gives control over how design mapped (area-time, streaming…)</a:t>
            </a:r>
          </a:p>
          <a:p>
            <a:r>
              <a:rPr lang="en-US" dirty="0"/>
              <a:t>Code may need some care and stylization to feed data efficiently</a:t>
            </a:r>
          </a:p>
          <a:p>
            <a:r>
              <a:rPr lang="en-US" dirty="0"/>
              <a:t>Read UG 1393 – Profiling, Optimizing, and Debugging &gt; Optimizing C++ Kernels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Dataflow and Pipelining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46276" y="2971800"/>
            <a:ext cx="4191000" cy="300499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Cycles for top loop unpipelined?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1066800" y="16002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514600" y="16002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3" name="Straight Arrow Connector 12"/>
          <p:cNvCxnSpPr>
            <a:stCxn id="10" idx="6"/>
            <a:endCxn id="11" idx="2"/>
          </p:cNvCxnSpPr>
          <p:nvPr/>
        </p:nvCxnSpPr>
        <p:spPr bwMode="auto">
          <a:xfrm>
            <a:off x="1981200" y="20574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33EF3FF-2DB7-4C49-831C-A8DCF202E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786" y="1430557"/>
            <a:ext cx="3682428" cy="4926718"/>
          </a:xfrm>
          <a:prstGeom prst="rect">
            <a:avLst/>
          </a:prstGeo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DF5F9004-C349-BF43-884A-BD77D8F7D2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07717" y="3197177"/>
            <a:ext cx="1818920" cy="3432223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Dataflow and Pipelining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46276" y="2971800"/>
            <a:ext cx="4191000" cy="300499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Cycles for top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loop pipelined?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28223A7-42C1-D84A-903A-1316B7845D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1900" y="3327400"/>
            <a:ext cx="482600" cy="14224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1066800" y="16002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514600" y="16002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3" name="Straight Arrow Connector 12"/>
          <p:cNvCxnSpPr>
            <a:stCxn id="10" idx="6"/>
            <a:endCxn id="11" idx="2"/>
          </p:cNvCxnSpPr>
          <p:nvPr/>
        </p:nvCxnSpPr>
        <p:spPr bwMode="auto">
          <a:xfrm>
            <a:off x="1981200" y="20574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4" name="Content Placeholder 9">
            <a:extLst>
              <a:ext uri="{FF2B5EF4-FFF2-40B4-BE49-F238E27FC236}">
                <a16:creationId xmlns:a16="http://schemas.microsoft.com/office/drawing/2014/main" id="{EC2B0112-6C74-074A-8BE3-C6A2770DD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30023" y="2514600"/>
            <a:ext cx="1308100" cy="385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EF2F64-C76D-A04B-B330-E3CA6240E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86" y="1422841"/>
            <a:ext cx="3682428" cy="492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241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Dataflow and Pipelining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83969" y="2787583"/>
            <a:ext cx="4191000" cy="300499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Cycles for bottom loop unpipelined?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1066800" y="16002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514600" y="16002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3" name="Straight Arrow Connector 12"/>
          <p:cNvCxnSpPr>
            <a:stCxn id="10" idx="6"/>
            <a:endCxn id="11" idx="2"/>
          </p:cNvCxnSpPr>
          <p:nvPr/>
        </p:nvCxnSpPr>
        <p:spPr bwMode="auto">
          <a:xfrm>
            <a:off x="1981200" y="20574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" name="Content Placeholder 12">
            <a:extLst>
              <a:ext uri="{FF2B5EF4-FFF2-40B4-BE49-F238E27FC236}">
                <a16:creationId xmlns:a16="http://schemas.microsoft.com/office/drawing/2014/main" id="{AF94DC7B-2F32-D141-B845-42B0C689A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14600" y="3585972"/>
            <a:ext cx="1846162" cy="292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6B4587-A382-D74F-9F08-282C83C92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772" y="1416132"/>
            <a:ext cx="3682428" cy="492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768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Dataflow and Pipelining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4800" y="2784614"/>
            <a:ext cx="4191000" cy="300499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Cycles for bottom loop pipelined?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1066800" y="16002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514600" y="16002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3" name="Straight Arrow Connector 12"/>
          <p:cNvCxnSpPr>
            <a:stCxn id="10" idx="6"/>
            <a:endCxn id="11" idx="2"/>
          </p:cNvCxnSpPr>
          <p:nvPr/>
        </p:nvCxnSpPr>
        <p:spPr bwMode="auto">
          <a:xfrm>
            <a:off x="1981200" y="20574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" name="Content Placeholder 15">
            <a:extLst>
              <a:ext uri="{FF2B5EF4-FFF2-40B4-BE49-F238E27FC236}">
                <a16:creationId xmlns:a16="http://schemas.microsoft.com/office/drawing/2014/main" id="{0702B715-AD48-6F4F-9ECE-2E09EB679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03214" y="3413496"/>
            <a:ext cx="13716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F77D57-D29F-0A48-B345-7B2AA329A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772" y="1416132"/>
            <a:ext cx="3682428" cy="492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028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Dataflow and Pipelining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65661" y="1719402"/>
            <a:ext cx="4191000" cy="300499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Composite time, no dataflow, no pipelining?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4106C14-FAE8-E544-A417-0CB6438DB7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90600" y="3429000"/>
            <a:ext cx="2895600" cy="281734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74DE7F-9B79-5B48-9974-8D091352E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503552"/>
            <a:ext cx="3682428" cy="492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026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Dataflow and Pipelining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3242" y="1600200"/>
            <a:ext cx="4191000" cy="300499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Composite time dataflow only?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AD4544C-B653-3A41-A169-44175E16E7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67842" y="2261930"/>
            <a:ext cx="1676400" cy="421803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6D3698-56E1-5A46-8F34-55BE623EA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772" y="1416132"/>
            <a:ext cx="3682428" cy="492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508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Dataflow and Pipelining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AD4544C-B653-3A41-A169-44175E16E7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67842" y="2261930"/>
            <a:ext cx="1676400" cy="421803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6D3698-56E1-5A46-8F34-55BE623EA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772" y="1416132"/>
            <a:ext cx="3682428" cy="4926718"/>
          </a:xfrm>
          <a:prstGeom prst="rect">
            <a:avLst/>
          </a:prstGeom>
        </p:spPr>
      </p:pic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C10AA7D-47F8-BCC9-83F1-5415EDBDDE52}"/>
              </a:ext>
            </a:extLst>
          </p:cNvPr>
          <p:cNvSpPr txBox="1">
            <a:spLocks/>
          </p:cNvSpPr>
          <p:nvPr/>
        </p:nvSpPr>
        <p:spPr bwMode="auto">
          <a:xfrm>
            <a:off x="453242" y="1600200"/>
            <a:ext cx="4191000" cy="300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/>
              <a:t>Dataflow only?</a:t>
            </a:r>
          </a:p>
          <a:p>
            <a:endParaRPr lang="en-US" kern="0" dirty="0">
              <a:solidFill>
                <a:srgbClr val="FF6600"/>
              </a:solidFill>
            </a:endParaRP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0A554B55-9879-6A5A-EA1C-A66456FD70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89628" y="2547798"/>
            <a:ext cx="2320526" cy="3004998"/>
          </a:xfrm>
        </p:spPr>
      </p:pic>
    </p:spTree>
    <p:extLst>
      <p:ext uri="{BB962C8B-B14F-4D97-AF65-F5344CB8AC3E}">
        <p14:creationId xmlns:p14="http://schemas.microsoft.com/office/powerpoint/2010/main" val="13290880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Dataflow and Pipelining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2550" y="1231545"/>
            <a:ext cx="4191000" cy="300499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Composite time pipelining only?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8EE7B53-C25F-6A46-BBD6-005089A17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02249" y="1996086"/>
            <a:ext cx="1139825" cy="467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B7DCDF-91A4-5645-904E-28F0CF137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603" y="1393371"/>
            <a:ext cx="3682428" cy="492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674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Dataflow and Pipelining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16692" y="1523010"/>
            <a:ext cx="4191000" cy="300499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Composite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time dataflow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and pipelining?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12" name="Content Placeholder 14">
            <a:extLst>
              <a:ext uri="{FF2B5EF4-FFF2-40B4-BE49-F238E27FC236}">
                <a16:creationId xmlns:a16="http://schemas.microsoft.com/office/drawing/2014/main" id="{370605A0-D82E-6D40-BCDF-8B361FBB2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26361" y="1609840"/>
            <a:ext cx="1300183" cy="488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CED289-A8C0-F942-B11E-63F1FBADE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450331"/>
            <a:ext cx="3682428" cy="492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69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Compare Cases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49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1B70A3-3374-A14D-8ED0-7579F3D65E26}"/>
              </a:ext>
            </a:extLst>
          </p:cNvPr>
          <p:cNvCxnSpPr/>
          <p:nvPr/>
        </p:nvCxnSpPr>
        <p:spPr bwMode="auto">
          <a:xfrm>
            <a:off x="4495800" y="1371600"/>
            <a:ext cx="0" cy="5105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4A315-69B9-1648-B206-E9DD42E5DEED}"/>
              </a:ext>
            </a:extLst>
          </p:cNvPr>
          <p:cNvCxnSpPr/>
          <p:nvPr/>
        </p:nvCxnSpPr>
        <p:spPr bwMode="auto">
          <a:xfrm>
            <a:off x="914400" y="3886200"/>
            <a:ext cx="7391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5B4614B-2C84-0947-898F-BF1D9E425250}"/>
              </a:ext>
            </a:extLst>
          </p:cNvPr>
          <p:cNvSpPr txBox="1"/>
          <p:nvPr/>
        </p:nvSpPr>
        <p:spPr>
          <a:xfrm>
            <a:off x="2838002" y="6164766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</a:rPr>
              <a:t>Unpipe</a:t>
            </a:r>
            <a:endParaRPr lang="en-US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BD206-DCAF-6747-913C-4D5F4A5CA37A}"/>
              </a:ext>
            </a:extLst>
          </p:cNvPr>
          <p:cNvSpPr txBox="1"/>
          <p:nvPr/>
        </p:nvSpPr>
        <p:spPr>
          <a:xfrm>
            <a:off x="4610100" y="6172188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Pipe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3E2FAA-5C32-EE40-8B25-CA4D0D6286A6}"/>
              </a:ext>
            </a:extLst>
          </p:cNvPr>
          <p:cNvSpPr txBox="1"/>
          <p:nvPr/>
        </p:nvSpPr>
        <p:spPr>
          <a:xfrm>
            <a:off x="-35864" y="3975747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Dataflow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5BBFC9-D547-374E-BFB8-605A6EA7A7F4}"/>
              </a:ext>
            </a:extLst>
          </p:cNvPr>
          <p:cNvSpPr txBox="1"/>
          <p:nvPr/>
        </p:nvSpPr>
        <p:spPr>
          <a:xfrm>
            <a:off x="-4681828" y="1779306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Dataflow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33B7C2-EDC5-404A-9EF0-9D519F94D8D2}"/>
              </a:ext>
            </a:extLst>
          </p:cNvPr>
          <p:cNvSpPr txBox="1"/>
          <p:nvPr/>
        </p:nvSpPr>
        <p:spPr>
          <a:xfrm>
            <a:off x="-17106" y="891647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No Dataflow</a:t>
            </a:r>
          </a:p>
        </p:txBody>
      </p:sp>
      <p:pic>
        <p:nvPicPr>
          <p:cNvPr id="22" name="Content Placeholder 14">
            <a:extLst>
              <a:ext uri="{FF2B5EF4-FFF2-40B4-BE49-F238E27FC236}">
                <a16:creationId xmlns:a16="http://schemas.microsoft.com/office/drawing/2014/main" id="{3C72775A-EF05-4F4F-BAB5-CE0F999B1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48452" y="4102371"/>
            <a:ext cx="687242" cy="257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Content Placeholder 11">
            <a:extLst>
              <a:ext uri="{FF2B5EF4-FFF2-40B4-BE49-F238E27FC236}">
                <a16:creationId xmlns:a16="http://schemas.microsoft.com/office/drawing/2014/main" id="{BE072106-41EE-D64B-B75B-480249847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39000" y="288076"/>
            <a:ext cx="858896" cy="352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Content Placeholder 2">
            <a:extLst>
              <a:ext uri="{FF2B5EF4-FFF2-40B4-BE49-F238E27FC236}">
                <a16:creationId xmlns:a16="http://schemas.microsoft.com/office/drawing/2014/main" id="{DA98ED0D-7021-5E45-B921-82874CC1A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597303" y="4042317"/>
            <a:ext cx="993049" cy="249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Content Placeholder 2">
            <a:extLst>
              <a:ext uri="{FF2B5EF4-FFF2-40B4-BE49-F238E27FC236}">
                <a16:creationId xmlns:a16="http://schemas.microsoft.com/office/drawing/2014/main" id="{ED8F4EB6-05AE-AC45-A7C1-35EFBA369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03091" y="1677367"/>
            <a:ext cx="2104792" cy="204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75172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Three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599"/>
            <a:ext cx="8001000" cy="502473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express spatial/hardware computations in C</a:t>
            </a:r>
          </a:p>
          <a:p>
            <a:pPr marL="971550" lvl="1" indent="-514350"/>
            <a:r>
              <a:rPr lang="en-US" dirty="0"/>
              <a:t>May want to avoid some constructs in 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express computations</a:t>
            </a:r>
          </a:p>
          <a:p>
            <a:pPr marL="971550" lvl="1" indent="-514350"/>
            <a:r>
              <a:rPr lang="en-US" dirty="0"/>
              <a:t>Hopefully, equally accessible to </a:t>
            </a:r>
            <a:br>
              <a:rPr lang="en-US" dirty="0"/>
            </a:br>
            <a:r>
              <a:rPr lang="en-US" dirty="0"/>
              <a:t>spatial and sequential implementations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Given C code: how could we implement in spatial hardware</a:t>
            </a:r>
          </a:p>
          <a:p>
            <a:pPr marL="914400" lvl="1" indent="-514350"/>
            <a:r>
              <a:rPr lang="en-US" dirty="0"/>
              <a:t>Some corner cases and technicalities make tricky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6EB040-B009-E346-8119-8CEA49E252AC}"/>
              </a:ext>
            </a:extLst>
          </p:cNvPr>
          <p:cNvSpPr txBox="1"/>
          <p:nvPr/>
        </p:nvSpPr>
        <p:spPr>
          <a:xfrm>
            <a:off x="7848600" y="228600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9</a:t>
            </a:r>
          </a:p>
        </p:txBody>
      </p:sp>
    </p:spTree>
    <p:extLst>
      <p:ext uri="{BB962C8B-B14F-4D97-AF65-F5344CB8AC3E}">
        <p14:creationId xmlns:p14="http://schemas.microsoft.com/office/powerpoint/2010/main" val="27051742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Compare Cases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50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1B70A3-3374-A14D-8ED0-7579F3D65E26}"/>
              </a:ext>
            </a:extLst>
          </p:cNvPr>
          <p:cNvCxnSpPr/>
          <p:nvPr/>
        </p:nvCxnSpPr>
        <p:spPr bwMode="auto">
          <a:xfrm>
            <a:off x="4495800" y="1371600"/>
            <a:ext cx="0" cy="5105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4A315-69B9-1648-B206-E9DD42E5DEED}"/>
              </a:ext>
            </a:extLst>
          </p:cNvPr>
          <p:cNvCxnSpPr/>
          <p:nvPr/>
        </p:nvCxnSpPr>
        <p:spPr bwMode="auto">
          <a:xfrm>
            <a:off x="914400" y="3886200"/>
            <a:ext cx="7391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5B4614B-2C84-0947-898F-BF1D9E425250}"/>
              </a:ext>
            </a:extLst>
          </p:cNvPr>
          <p:cNvSpPr txBox="1"/>
          <p:nvPr/>
        </p:nvSpPr>
        <p:spPr>
          <a:xfrm>
            <a:off x="2838002" y="6164766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</a:rPr>
              <a:t>Unpipe</a:t>
            </a:r>
            <a:endParaRPr lang="en-US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BD206-DCAF-6747-913C-4D5F4A5CA37A}"/>
              </a:ext>
            </a:extLst>
          </p:cNvPr>
          <p:cNvSpPr txBox="1"/>
          <p:nvPr/>
        </p:nvSpPr>
        <p:spPr>
          <a:xfrm>
            <a:off x="4610100" y="6172188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Pipe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3E2FAA-5C32-EE40-8B25-CA4D0D6286A6}"/>
              </a:ext>
            </a:extLst>
          </p:cNvPr>
          <p:cNvSpPr txBox="1"/>
          <p:nvPr/>
        </p:nvSpPr>
        <p:spPr>
          <a:xfrm>
            <a:off x="-35864" y="3975747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Dataflow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5BBFC9-D547-374E-BFB8-605A6EA7A7F4}"/>
              </a:ext>
            </a:extLst>
          </p:cNvPr>
          <p:cNvSpPr txBox="1"/>
          <p:nvPr/>
        </p:nvSpPr>
        <p:spPr>
          <a:xfrm>
            <a:off x="-4681828" y="1779306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Dataflow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33B7C2-EDC5-404A-9EF0-9D519F94D8D2}"/>
              </a:ext>
            </a:extLst>
          </p:cNvPr>
          <p:cNvSpPr txBox="1"/>
          <p:nvPr/>
        </p:nvSpPr>
        <p:spPr>
          <a:xfrm>
            <a:off x="-17106" y="891647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No Dataflow</a:t>
            </a:r>
          </a:p>
        </p:txBody>
      </p:sp>
      <p:pic>
        <p:nvPicPr>
          <p:cNvPr id="22" name="Content Placeholder 14">
            <a:extLst>
              <a:ext uri="{FF2B5EF4-FFF2-40B4-BE49-F238E27FC236}">
                <a16:creationId xmlns:a16="http://schemas.microsoft.com/office/drawing/2014/main" id="{3C72775A-EF05-4F4F-BAB5-CE0F999B1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48452" y="4102371"/>
            <a:ext cx="687242" cy="257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Content Placeholder 11">
            <a:extLst>
              <a:ext uri="{FF2B5EF4-FFF2-40B4-BE49-F238E27FC236}">
                <a16:creationId xmlns:a16="http://schemas.microsoft.com/office/drawing/2014/main" id="{BE072106-41EE-D64B-B75B-480249847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39000" y="288076"/>
            <a:ext cx="858896" cy="352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Content Placeholder 2">
            <a:extLst>
              <a:ext uri="{FF2B5EF4-FFF2-40B4-BE49-F238E27FC236}">
                <a16:creationId xmlns:a16="http://schemas.microsoft.com/office/drawing/2014/main" id="{DA98ED0D-7021-5E45-B921-82874CC1A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597303" y="4042317"/>
            <a:ext cx="993049" cy="249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Content Placeholder 2">
            <a:extLst>
              <a:ext uri="{FF2B5EF4-FFF2-40B4-BE49-F238E27FC236}">
                <a16:creationId xmlns:a16="http://schemas.microsoft.com/office/drawing/2014/main" id="{ED8F4EB6-05AE-AC45-A7C1-35EFBA369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03091" y="1677367"/>
            <a:ext cx="2104792" cy="204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3920F8-3F3C-954C-B755-81E2F9B4D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06937"/>
              </p:ext>
            </p:extLst>
          </p:nvPr>
        </p:nvGraphicFramePr>
        <p:xfrm>
          <a:off x="2340758" y="3553460"/>
          <a:ext cx="4343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3588889233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31734924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556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485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4639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0876"/>
            <a:ext cx="7772400" cy="1143000"/>
          </a:xfrm>
        </p:spPr>
        <p:txBody>
          <a:bodyPr/>
          <a:lstStyle/>
          <a:p>
            <a:r>
              <a:rPr lang="en-US" dirty="0"/>
              <a:t>Unroll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43000"/>
            <a:ext cx="8458200" cy="411480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HLS has </a:t>
            </a:r>
            <a:r>
              <a:rPr lang="en-US" dirty="0" err="1"/>
              <a:t>pragmas</a:t>
            </a:r>
            <a:r>
              <a:rPr lang="en-US" dirty="0"/>
              <a:t> for unrolling</a:t>
            </a:r>
          </a:p>
          <a:p>
            <a:r>
              <a:rPr lang="en-US" dirty="0"/>
              <a:t>UG902: </a:t>
            </a:r>
            <a:r>
              <a:rPr lang="en-US" dirty="0" err="1"/>
              <a:t>Vivado</a:t>
            </a:r>
            <a:r>
              <a:rPr lang="en-US" dirty="0"/>
              <a:t> Design Suite HLS User’s Guide</a:t>
            </a:r>
          </a:p>
          <a:p>
            <a:pPr lvl="1"/>
            <a:r>
              <a:rPr lang="en-US" dirty="0"/>
              <a:t>P139—142 (2020.1, 2018.3) </a:t>
            </a:r>
          </a:p>
          <a:p>
            <a:r>
              <a:rPr lang="en-US" b="1" dirty="0"/>
              <a:t>#</a:t>
            </a:r>
            <a:r>
              <a:rPr lang="en-US" b="1" dirty="0" err="1"/>
              <a:t>pragma</a:t>
            </a:r>
            <a:r>
              <a:rPr lang="en-US" b="1" dirty="0"/>
              <a:t> HLS UNROLL factor=… 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to control area-time points</a:t>
            </a:r>
          </a:p>
          <a:p>
            <a:pPr lvl="1"/>
            <a:r>
              <a:rPr lang="en-US" dirty="0"/>
              <a:t>Use of loop for spatial vs. temporal description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93B64C-816B-C94E-AA00-9EECEF116032}"/>
              </a:ext>
            </a:extLst>
          </p:cNvPr>
          <p:cNvSpPr/>
          <p:nvPr/>
        </p:nvSpPr>
        <p:spPr>
          <a:xfrm>
            <a:off x="1447800" y="434340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https://www.xilinx.com/support/documentation/sw_manuals/xilinx2018_3/ug902-vivado-high-level-synthesis.pdf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docs.xilinx.com</a:t>
            </a:r>
            <a:r>
              <a:rPr lang="en-US" dirty="0"/>
              <a:t>/v/u/</a:t>
            </a:r>
            <a:r>
              <a:rPr lang="en-US" dirty="0" err="1"/>
              <a:t>en</a:t>
            </a:r>
            <a:r>
              <a:rPr lang="en-US" dirty="0"/>
              <a:t>-US/ug902-vivado-high-level-synthesis</a:t>
            </a:r>
          </a:p>
        </p:txBody>
      </p:sp>
    </p:spTree>
    <p:extLst>
      <p:ext uri="{BB962C8B-B14F-4D97-AF65-F5344CB8AC3E}">
        <p14:creationId xmlns:p14="http://schemas.microsoft.com/office/powerpoint/2010/main" val="41804975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Vitis HLS Pragma</a:t>
            </a:r>
            <a:br>
              <a:rPr lang="en-US" dirty="0"/>
            </a:br>
            <a:r>
              <a:rPr lang="en-US" dirty="0"/>
              <a:t>UNROLL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Unroll loop into spatial hardware</a:t>
            </a:r>
          </a:p>
          <a:p>
            <a:pPr lvl="1"/>
            <a:r>
              <a:rPr lang="en-US" dirty="0"/>
              <a:t>Can control level of unrolling</a:t>
            </a:r>
          </a:p>
          <a:p>
            <a:r>
              <a:rPr lang="en-US" dirty="0"/>
              <a:t>Any loops inside a pipelined loop gets unrolled by the PIPELINE directive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N;i</a:t>
            </a:r>
            <a:r>
              <a:rPr lang="en-US" dirty="0"/>
              <a:t>++)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yout</a:t>
            </a:r>
            <a:r>
              <a:rPr lang="en-US" dirty="0"/>
              <a:t>=0;</a:t>
            </a:r>
          </a:p>
          <a:p>
            <a:pPr>
              <a:buNone/>
            </a:pPr>
            <a:r>
              <a:rPr lang="en-US" dirty="0"/>
              <a:t>    for (j=0;j&lt;</a:t>
            </a:r>
            <a:r>
              <a:rPr lang="en-US" dirty="0" err="1"/>
              <a:t>K;j</a:t>
            </a:r>
            <a:r>
              <a:rPr lang="en-US" dirty="0"/>
              <a:t>++)</a:t>
            </a:r>
          </a:p>
          <a:p>
            <a:pPr>
              <a:buNone/>
            </a:pPr>
            <a:r>
              <a:rPr lang="en-US" dirty="0"/>
              <a:t>          #pragma HLS UNROLL</a:t>
            </a:r>
          </a:p>
          <a:p>
            <a:pPr>
              <a:buNone/>
            </a:pPr>
            <a:r>
              <a:rPr lang="en-US" dirty="0"/>
              <a:t>          </a:t>
            </a:r>
            <a:r>
              <a:rPr lang="en-US" dirty="0" err="1"/>
              <a:t>yout</a:t>
            </a:r>
            <a:r>
              <a:rPr lang="en-US" dirty="0"/>
              <a:t>+=</a:t>
            </a:r>
            <a:r>
              <a:rPr lang="en-US" dirty="0" err="1"/>
              <a:t>in[i+j</a:t>
            </a:r>
            <a:r>
              <a:rPr lang="en-US" dirty="0"/>
              <a:t>]*</a:t>
            </a:r>
            <a:r>
              <a:rPr lang="en-US" dirty="0" err="1"/>
              <a:t>w[j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yout</a:t>
            </a:r>
            <a:r>
              <a:rPr lang="en-US" dirty="0"/>
              <a:t>;</a:t>
            </a:r>
          </a:p>
          <a:p>
            <a:pPr lvl="1">
              <a:buNone/>
            </a:pP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Pipelining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/>
              <a:t>//Pipeline implies unroll of loop</a:t>
            </a:r>
          </a:p>
          <a:p>
            <a:pPr>
              <a:buNone/>
            </a:pPr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N;i</a:t>
            </a:r>
            <a:r>
              <a:rPr lang="en-US" dirty="0"/>
              <a:t>++)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yout</a:t>
            </a:r>
            <a:r>
              <a:rPr lang="en-US" dirty="0"/>
              <a:t>=0;</a:t>
            </a:r>
          </a:p>
          <a:p>
            <a:pPr>
              <a:buNone/>
            </a:pPr>
            <a:r>
              <a:rPr lang="en-US" dirty="0"/>
              <a:t>    #pragma HLS PIPELINE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j</a:t>
            </a:r>
            <a:r>
              <a:rPr lang="en-US" dirty="0"/>
              <a:t>=0;j&lt;</a:t>
            </a:r>
            <a:r>
              <a:rPr lang="en-US" dirty="0" err="1"/>
              <a:t>K;j</a:t>
            </a:r>
            <a:r>
              <a:rPr lang="en-US" dirty="0"/>
              <a:t>++)</a:t>
            </a:r>
          </a:p>
          <a:p>
            <a:pPr>
              <a:buNone/>
            </a:pPr>
            <a:r>
              <a:rPr lang="en-US" dirty="0"/>
              <a:t>          </a:t>
            </a:r>
            <a:r>
              <a:rPr lang="en-US" dirty="0" err="1"/>
              <a:t>yout</a:t>
            </a:r>
            <a:r>
              <a:rPr lang="en-US" dirty="0"/>
              <a:t>+=</a:t>
            </a:r>
            <a:r>
              <a:rPr lang="en-US" dirty="0" err="1"/>
              <a:t>in[i+j</a:t>
            </a:r>
            <a:r>
              <a:rPr lang="en-US" dirty="0"/>
              <a:t>]*</a:t>
            </a:r>
            <a:r>
              <a:rPr lang="en-US" dirty="0" err="1"/>
              <a:t>w[j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yout</a:t>
            </a:r>
            <a:r>
              <a:rPr lang="en-US" dirty="0"/>
              <a:t>;</a:t>
            </a:r>
          </a:p>
          <a:p>
            <a:pPr lvl="1">
              <a:buNone/>
            </a:pP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77000" y="2667000"/>
            <a:ext cx="2460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Which solution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from </a:t>
            </a:r>
            <a:r>
              <a:rPr lang="en-US" dirty="0" err="1">
                <a:solidFill>
                  <a:srgbClr val="FF6600"/>
                </a:solidFill>
                <a:latin typeface="+mn-lt"/>
              </a:rPr>
              <a:t>preclass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 3?</a:t>
            </a:r>
          </a:p>
        </p:txBody>
      </p:sp>
    </p:spTree>
    <p:extLst>
      <p:ext uri="{BB962C8B-B14F-4D97-AF65-F5344CB8AC3E}">
        <p14:creationId xmlns:p14="http://schemas.microsoft.com/office/powerpoint/2010/main" val="31069517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28600"/>
            <a:ext cx="8153400" cy="1143000"/>
          </a:xfrm>
        </p:spPr>
        <p:txBody>
          <a:bodyPr/>
          <a:lstStyle/>
          <a:p>
            <a:r>
              <a:rPr lang="en-US" dirty="0"/>
              <a:t>Dataflow, Unrolling, &amp; Pipelining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12123" y="1566553"/>
            <a:ext cx="3810000" cy="36576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Cycles unroll K-loop, dataflow, pipeline?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D74037-FAFA-1947-9548-66D8CFAC4E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6367" y="2746485"/>
            <a:ext cx="4323309" cy="354775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00468D-4C7A-924B-BE05-C192340C9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772" y="1416132"/>
            <a:ext cx="3682428" cy="4926718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HLS </a:t>
            </a:r>
            <a:r>
              <a:rPr lang="en-US" dirty="0" err="1"/>
              <a:t>Pragma</a:t>
            </a:r>
            <a:br>
              <a:rPr lang="en-US" dirty="0"/>
            </a:br>
            <a:r>
              <a:rPr lang="en-US" dirty="0"/>
              <a:t>INLINE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Collapse function body into caller</a:t>
            </a:r>
          </a:p>
          <a:p>
            <a:pPr lvl="1"/>
            <a:r>
              <a:rPr lang="en-US" dirty="0"/>
              <a:t>Eliminates interface code</a:t>
            </a:r>
          </a:p>
          <a:p>
            <a:pPr lvl="1"/>
            <a:r>
              <a:rPr lang="en-US" dirty="0"/>
              <a:t>Allows optimization of inline code</a:t>
            </a:r>
          </a:p>
          <a:p>
            <a:r>
              <a:rPr lang="en-US" dirty="0"/>
              <a:t>Recursive option to inline a hierarchy</a:t>
            </a:r>
          </a:p>
          <a:p>
            <a:pPr lvl="1"/>
            <a:r>
              <a:rPr lang="en-US" dirty="0"/>
              <a:t>Maybe useful when explore granularity of accelerator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190500"/>
            <a:ext cx="7924800" cy="1143000"/>
          </a:xfrm>
        </p:spPr>
        <p:txBody>
          <a:bodyPr/>
          <a:lstStyle/>
          <a:p>
            <a:r>
              <a:rPr lang="en-US" dirty="0"/>
              <a:t>Midterm (10/9 – next Wed.)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114800" cy="5105400"/>
          </a:xfrm>
        </p:spPr>
        <p:txBody>
          <a:bodyPr/>
          <a:lstStyle/>
          <a:p>
            <a:r>
              <a:rPr lang="en-US" dirty="0"/>
              <a:t>Analysis</a:t>
            </a:r>
          </a:p>
          <a:p>
            <a:pPr lvl="1"/>
            <a:r>
              <a:rPr lang="en-US" dirty="0"/>
              <a:t>Bottleneck</a:t>
            </a:r>
          </a:p>
          <a:p>
            <a:pPr lvl="1"/>
            <a:r>
              <a:rPr lang="en-US" dirty="0" err="1"/>
              <a:t>Amdhal’s</a:t>
            </a:r>
            <a:r>
              <a:rPr lang="en-US" dirty="0"/>
              <a:t> Law Speedup</a:t>
            </a:r>
          </a:p>
          <a:p>
            <a:pPr lvl="1"/>
            <a:r>
              <a:rPr lang="en-US" dirty="0"/>
              <a:t>Computational requirements</a:t>
            </a:r>
          </a:p>
          <a:p>
            <a:pPr lvl="1"/>
            <a:r>
              <a:rPr lang="en-US" dirty="0"/>
              <a:t>Resource Bounds</a:t>
            </a:r>
          </a:p>
          <a:p>
            <a:pPr lvl="1"/>
            <a:r>
              <a:rPr lang="en-US" dirty="0"/>
              <a:t>Critical Path</a:t>
            </a:r>
          </a:p>
          <a:p>
            <a:pPr lvl="1"/>
            <a:r>
              <a:rPr lang="en-US" dirty="0"/>
              <a:t>Latency/throughput/II</a:t>
            </a:r>
          </a:p>
          <a:p>
            <a:r>
              <a:rPr lang="en-US" dirty="0"/>
              <a:t>Will be calculating/estimating runtimes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76800" y="838200"/>
            <a:ext cx="4114800" cy="5638800"/>
          </a:xfrm>
        </p:spPr>
        <p:txBody>
          <a:bodyPr/>
          <a:lstStyle/>
          <a:p>
            <a:r>
              <a:rPr lang="en-US" sz="2400" dirty="0"/>
              <a:t>From Code </a:t>
            </a:r>
          </a:p>
          <a:p>
            <a:r>
              <a:rPr lang="en-US" sz="2400" dirty="0"/>
              <a:t>Forms of Parallelism</a:t>
            </a:r>
          </a:p>
          <a:p>
            <a:r>
              <a:rPr lang="en-US" sz="2400" dirty="0"/>
              <a:t>Dataflow, SIMD, hardware pipeline, threads</a:t>
            </a:r>
          </a:p>
          <a:p>
            <a:r>
              <a:rPr lang="en-US" sz="2400" dirty="0">
                <a:solidFill>
                  <a:schemeClr val="bg2"/>
                </a:solidFill>
              </a:rPr>
              <a:t>Hardware (spatial) mapping</a:t>
            </a:r>
          </a:p>
          <a:p>
            <a:r>
              <a:rPr lang="en-US" sz="2400" dirty="0">
                <a:solidFill>
                  <a:schemeClr val="bg2"/>
                </a:solidFill>
              </a:rPr>
              <a:t>Pipelining/Retiming</a:t>
            </a:r>
          </a:p>
          <a:p>
            <a:r>
              <a:rPr lang="en-US" sz="2400" dirty="0"/>
              <a:t>Map/schedule task graph to (multiple) target substrates</a:t>
            </a:r>
          </a:p>
          <a:p>
            <a:r>
              <a:rPr lang="en-US" sz="2400" dirty="0"/>
              <a:t>Memory assignment and movement</a:t>
            </a:r>
          </a:p>
          <a:p>
            <a:r>
              <a:rPr lang="en-US" sz="2400" dirty="0"/>
              <a:t>Area-time points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391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49224" y="-24384"/>
            <a:ext cx="7772400" cy="1143000"/>
          </a:xfrm>
        </p:spPr>
        <p:txBody>
          <a:bodyPr/>
          <a:lstStyle/>
          <a:p>
            <a:r>
              <a:rPr lang="en-US" dirty="0"/>
              <a:t>Midterm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762000"/>
            <a:ext cx="7772400" cy="4495800"/>
          </a:xfrm>
        </p:spPr>
        <p:txBody>
          <a:bodyPr/>
          <a:lstStyle/>
          <a:p>
            <a:r>
              <a:rPr lang="en-US" dirty="0"/>
              <a:t>In-class exam</a:t>
            </a:r>
          </a:p>
          <a:p>
            <a:r>
              <a:rPr lang="en-US" dirty="0"/>
              <a:t>Closed book, notes, etc.</a:t>
            </a:r>
          </a:p>
          <a:p>
            <a:r>
              <a:rPr lang="en-US" dirty="0"/>
              <a:t>Calculators allowed (encouraged)</a:t>
            </a:r>
          </a:p>
          <a:p>
            <a:r>
              <a:rPr lang="en-US" dirty="0"/>
              <a:t>Read midterm details posted on web</a:t>
            </a:r>
          </a:p>
          <a:p>
            <a:r>
              <a:rPr lang="en-US" dirty="0"/>
              <a:t>Last few midterms, finals online</a:t>
            </a:r>
          </a:p>
          <a:p>
            <a:pPr lvl="1"/>
            <a:r>
              <a:rPr lang="en-US" dirty="0"/>
              <a:t>Both without answers (for practice)</a:t>
            </a:r>
          </a:p>
          <a:p>
            <a:pPr lvl="1"/>
            <a:r>
              <a:rPr lang="en-US" dirty="0"/>
              <a:t>…and with answers (check yourself)</a:t>
            </a:r>
          </a:p>
          <a:p>
            <a:pPr lvl="1"/>
            <a:r>
              <a:rPr lang="en-US" dirty="0"/>
              <a:t>Check syllabus for previous terms</a:t>
            </a:r>
          </a:p>
          <a:p>
            <a:pPr lvl="1"/>
            <a:r>
              <a:rPr lang="en-US" dirty="0"/>
              <a:t>(but note 2020 year online, open-book)</a:t>
            </a:r>
          </a:p>
          <a:p>
            <a:r>
              <a:rPr lang="en-US" dirty="0"/>
              <a:t>Midterm was later last years</a:t>
            </a:r>
          </a:p>
          <a:p>
            <a:pPr lvl="1"/>
            <a:r>
              <a:rPr lang="en-US" dirty="0"/>
              <a:t>(fall Break earlier)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7348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Vitis HLS Mapping Control:</a:t>
            </a:r>
            <a:br>
              <a:rPr lang="en-US" dirty="0"/>
            </a:br>
            <a:r>
              <a:rPr lang="en-US" dirty="0"/>
              <a:t>Memories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52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Arrays and Memories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95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821" y="190500"/>
            <a:ext cx="7772400" cy="1143000"/>
          </a:xfrm>
        </p:spPr>
        <p:txBody>
          <a:bodyPr/>
          <a:lstStyle/>
          <a:p>
            <a:r>
              <a:rPr lang="en-US" dirty="0"/>
              <a:t>Zynq BRAM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13244"/>
            <a:ext cx="8686800" cy="4114800"/>
          </a:xfrm>
        </p:spPr>
        <p:txBody>
          <a:bodyPr/>
          <a:lstStyle/>
          <a:p>
            <a:r>
              <a:rPr lang="en-US" dirty="0"/>
              <a:t>36Kb of memory</a:t>
            </a:r>
          </a:p>
          <a:p>
            <a:pPr lvl="1"/>
            <a:r>
              <a:rPr lang="en-US" dirty="0"/>
              <a:t>Configurable width up to 72b</a:t>
            </a:r>
          </a:p>
          <a:p>
            <a:pPr lvl="2"/>
            <a:r>
              <a:rPr lang="en-US" dirty="0"/>
              <a:t>512x72 or … 32Kx1</a:t>
            </a:r>
          </a:p>
          <a:p>
            <a:pPr lvl="1"/>
            <a:r>
              <a:rPr lang="en-US" dirty="0"/>
              <a:t>Dual port</a:t>
            </a:r>
          </a:p>
          <a:p>
            <a:r>
              <a:rPr lang="en-US" dirty="0"/>
              <a:t>Can be operated as 2x18Kb memory banks</a:t>
            </a:r>
          </a:p>
          <a:p>
            <a:pPr lvl="1"/>
            <a:r>
              <a:rPr lang="en-US" dirty="0"/>
              <a:t>Configurable width up to 36b</a:t>
            </a:r>
          </a:p>
          <a:p>
            <a:pPr lvl="2"/>
            <a:r>
              <a:rPr lang="en-US" dirty="0"/>
              <a:t>512x36 or … 16Kx1</a:t>
            </a:r>
          </a:p>
          <a:p>
            <a:pPr lvl="1"/>
            <a:r>
              <a:rPr lang="en-US" dirty="0"/>
              <a:t>Each memory dual port</a:t>
            </a:r>
          </a:p>
          <a:p>
            <a:r>
              <a:rPr lang="en-US" sz="2800" dirty="0"/>
              <a:t>Xilinx UG573, </a:t>
            </a:r>
            <a:r>
              <a:rPr lang="en-US" sz="2800" dirty="0" err="1"/>
              <a:t>UltraScale</a:t>
            </a:r>
            <a:r>
              <a:rPr lang="en-US" sz="2800" dirty="0"/>
              <a:t> Architecture Memory Resources User Guide </a:t>
            </a:r>
            <a:endParaRPr lang="en-US" sz="36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Vitis HLS Pragma</a:t>
            </a:r>
            <a:br>
              <a:rPr lang="en-US" dirty="0"/>
            </a:br>
            <a:r>
              <a:rPr lang="en-US" dirty="0"/>
              <a:t>ARRAY_PARTITION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dirty="0"/>
              <a:t>Spread out array over multiple </a:t>
            </a:r>
            <a:r>
              <a:rPr lang="en-US" dirty="0" err="1"/>
              <a:t>BRAMs</a:t>
            </a:r>
            <a:endParaRPr lang="en-US" dirty="0"/>
          </a:p>
          <a:p>
            <a:pPr lvl="1"/>
            <a:r>
              <a:rPr lang="en-US" dirty="0"/>
              <a:t>By default placed in single BRAM</a:t>
            </a:r>
          </a:p>
          <a:p>
            <a:pPr lvl="2"/>
            <a:r>
              <a:rPr lang="en-US" dirty="0"/>
              <a:t>At most 2 ports</a:t>
            </a:r>
          </a:p>
          <a:p>
            <a:pPr lvl="2"/>
            <a:r>
              <a:rPr lang="en-US" dirty="0"/>
              <a:t>(will partition complete in some UNROLL cases)</a:t>
            </a:r>
          </a:p>
          <a:p>
            <a:pPr lvl="1"/>
            <a:r>
              <a:rPr lang="en-US" dirty="0"/>
              <a:t>Use to remove memory bottleneck that prevents pipelining (limits II)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Bottleneck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902 example </a:t>
            </a:r>
            <a:r>
              <a:rPr lang="en-US" dirty="0" err="1"/>
              <a:t>p</a:t>
            </a:r>
            <a:r>
              <a:rPr lang="en-US" dirty="0"/>
              <a:t>. 91-92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57400"/>
            <a:ext cx="8267700" cy="410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396335"/>
            <a:ext cx="3917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Xilinx UG1197 (2017.1) </a:t>
            </a:r>
            <a:r>
              <a:rPr lang="en-US" dirty="0" err="1"/>
              <a:t>p</a:t>
            </a:r>
            <a:r>
              <a:rPr lang="en-US" dirty="0"/>
              <a:t>. 50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5334000"/>
            <a:ext cx="3622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What problem if put </a:t>
            </a:r>
            <a:r>
              <a:rPr lang="en-US" dirty="0" err="1">
                <a:solidFill>
                  <a:srgbClr val="FF6600"/>
                </a:solidFill>
                <a:latin typeface="+mn-lt"/>
              </a:rPr>
              <a:t>mem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 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 in single BRAM?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Partition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76400"/>
            <a:ext cx="7188200" cy="43863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6396335"/>
            <a:ext cx="5767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Xilinx UG902 </a:t>
            </a:r>
            <a:r>
              <a:rPr lang="en-US" dirty="0" err="1"/>
              <a:t>p</a:t>
            </a:r>
            <a:r>
              <a:rPr lang="en-US" dirty="0"/>
              <a:t>. 195 (145 in 2017.1 version)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Partition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/>
              <a:t>#</a:t>
            </a:r>
            <a:r>
              <a:rPr lang="en-US" sz="2000" dirty="0" err="1"/>
              <a:t>pragma</a:t>
            </a:r>
            <a:r>
              <a:rPr lang="en-US" sz="2000" dirty="0"/>
              <a:t> ARRAY_PARTITION variable=</a:t>
            </a:r>
            <a:r>
              <a:rPr lang="en-US" sz="2000" dirty="0" err="1"/>
              <a:t>mem</a:t>
            </a:r>
            <a:r>
              <a:rPr lang="en-US" sz="2000" dirty="0"/>
              <a:t> </a:t>
            </a:r>
            <a:r>
              <a:rPr lang="en-US" sz="2000" dirty="0" err="1"/>
              <a:t>cylic</a:t>
            </a:r>
            <a:r>
              <a:rPr lang="en-US" sz="2000" dirty="0"/>
              <a:t> factor=4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55900"/>
            <a:ext cx="8267700" cy="410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39633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Xilinx UG902 </a:t>
            </a:r>
            <a:r>
              <a:rPr lang="en-US" dirty="0" err="1"/>
              <a:t>p</a:t>
            </a:r>
            <a:r>
              <a:rPr lang="en-US" dirty="0"/>
              <a:t>. 91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Vitis </a:t>
            </a:r>
            <a:r>
              <a:rPr lang="en-US" dirty="0"/>
              <a:t>HLS </a:t>
            </a:r>
            <a:r>
              <a:rPr lang="en-US" dirty="0" err="1"/>
              <a:t>Pragma</a:t>
            </a:r>
            <a:br>
              <a:rPr lang="en-US" dirty="0"/>
            </a:br>
            <a:r>
              <a:rPr lang="en-US" dirty="0"/>
              <a:t>ARRAY_RESHAPE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 data into BRAM to improve access (reduce </a:t>
            </a:r>
            <a:r>
              <a:rPr lang="en-US" dirty="0" err="1"/>
              <a:t>BRAMs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May provide similar benefit to partitioning without using more </a:t>
            </a:r>
            <a:r>
              <a:rPr lang="en-US" dirty="0" err="1"/>
              <a:t>BRAMs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8458200" cy="2647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383691"/>
            <a:ext cx="6559550" cy="34743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6396335"/>
            <a:ext cx="392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Xilinx UG902 (2017.1) </a:t>
            </a:r>
            <a:r>
              <a:rPr lang="en-US" dirty="0" err="1"/>
              <a:t>p</a:t>
            </a:r>
            <a:r>
              <a:rPr lang="en-US" dirty="0"/>
              <a:t>. 173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902 example </a:t>
            </a:r>
            <a:r>
              <a:rPr lang="en-US" dirty="0" err="1"/>
              <a:t>p</a:t>
            </a:r>
            <a:r>
              <a:rPr lang="en-US" dirty="0"/>
              <a:t>. 91-92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57400"/>
            <a:ext cx="8267700" cy="410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39633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Xilinx UG902 </a:t>
            </a:r>
            <a:r>
              <a:rPr lang="en-US" dirty="0" err="1"/>
              <a:t>p</a:t>
            </a:r>
            <a:r>
              <a:rPr lang="en-US" dirty="0"/>
              <a:t>. 91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0" y="3276600"/>
            <a:ext cx="3349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How fix if </a:t>
            </a:r>
            <a:r>
              <a:rPr lang="en-US" dirty="0" err="1">
                <a:solidFill>
                  <a:srgbClr val="FF6600"/>
                </a:solidFill>
                <a:latin typeface="+mn-lt"/>
              </a:rPr>
              <a:t>dint_t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 is 16b?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1752600"/>
            <a:ext cx="3606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BRAM can be configured</a:t>
            </a:r>
          </a:p>
          <a:p>
            <a:r>
              <a:rPr lang="en-US" dirty="0">
                <a:latin typeface="+mn-lt"/>
              </a:rPr>
              <a:t>for 72b wide output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Reshape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/>
              <a:t>#</a:t>
            </a:r>
            <a:r>
              <a:rPr lang="en-US" sz="2000" dirty="0" err="1"/>
              <a:t>pragma</a:t>
            </a:r>
            <a:r>
              <a:rPr lang="en-US" sz="2000" dirty="0"/>
              <a:t> ARRAY_RESHAPE variable=</a:t>
            </a:r>
            <a:r>
              <a:rPr lang="en-US" sz="2000" dirty="0" err="1"/>
              <a:t>mem</a:t>
            </a:r>
            <a:r>
              <a:rPr lang="en-US" sz="2000" dirty="0"/>
              <a:t> </a:t>
            </a:r>
            <a:r>
              <a:rPr lang="en-US" sz="2000" dirty="0" err="1"/>
              <a:t>cylic</a:t>
            </a:r>
            <a:r>
              <a:rPr lang="en-US" sz="2000" dirty="0"/>
              <a:t> factor=4 dim=1</a:t>
            </a:r>
          </a:p>
          <a:p>
            <a:pPr>
              <a:buNone/>
            </a:pPr>
            <a:r>
              <a:rPr lang="en-US" sz="2000" dirty="0"/>
              <a:t>   (if </a:t>
            </a:r>
            <a:r>
              <a:rPr lang="en-US" sz="2000" dirty="0" err="1"/>
              <a:t>din_t</a:t>
            </a:r>
            <a:r>
              <a:rPr lang="en-US" sz="2000" dirty="0"/>
              <a:t> 16b)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55900"/>
            <a:ext cx="8267700" cy="410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39633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Xilinx UG902 </a:t>
            </a:r>
            <a:r>
              <a:rPr lang="en-US" dirty="0" err="1"/>
              <a:t>p</a:t>
            </a:r>
            <a:r>
              <a:rPr lang="en-US" dirty="0"/>
              <a:t>. 91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Interpretations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114800"/>
          </a:xfrm>
        </p:spPr>
        <p:txBody>
          <a:bodyPr/>
          <a:lstStyle/>
          <a:p>
            <a:r>
              <a:rPr lang="en-US" dirty="0"/>
              <a:t>What does a loop describe?</a:t>
            </a:r>
          </a:p>
          <a:p>
            <a:pPr lvl="1"/>
            <a:r>
              <a:rPr lang="en-US" dirty="0"/>
              <a:t>Sequential behavior  [when execute]</a:t>
            </a:r>
          </a:p>
          <a:p>
            <a:pPr lvl="1"/>
            <a:r>
              <a:rPr lang="en-US" dirty="0"/>
              <a:t>Spatial construction  [when create HW]</a:t>
            </a:r>
          </a:p>
          <a:p>
            <a:pPr lvl="1"/>
            <a:r>
              <a:rPr lang="en-US" dirty="0"/>
              <a:t>Data Parallelism [sameness of compute]</a:t>
            </a:r>
          </a:p>
          <a:p>
            <a:r>
              <a:rPr lang="en-US" dirty="0"/>
              <a:t>We will want to use for all 3</a:t>
            </a:r>
          </a:p>
          <a:p>
            <a:r>
              <a:rPr lang="en-US" dirty="0"/>
              <a:t>C allows expressive loops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Some expressiveness</a:t>
            </a:r>
          </a:p>
          <a:p>
            <a:pPr lvl="2"/>
            <a:r>
              <a:rPr lang="en-US" dirty="0">
                <a:solidFill>
                  <a:schemeClr val="accent2"/>
                </a:solidFill>
              </a:rPr>
              <a:t>Not compatible with spatial hardware construction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19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Interpretations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1148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What does a loop describe?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Sequential behavior  [when execute]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Spatial construction  [when create HW]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Data Parallelism [sameness of compute]</a:t>
            </a:r>
          </a:p>
          <a:p>
            <a:r>
              <a:rPr lang="en-US" dirty="0">
                <a:solidFill>
                  <a:schemeClr val="bg2"/>
                </a:solidFill>
              </a:rPr>
              <a:t>We will want to use for all 3</a:t>
            </a:r>
          </a:p>
          <a:p>
            <a:r>
              <a:rPr lang="en-US" dirty="0"/>
              <a:t>C allows expressive loops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Some expressiveness</a:t>
            </a:r>
          </a:p>
          <a:p>
            <a:pPr lvl="2"/>
            <a:r>
              <a:rPr lang="en-US" dirty="0">
                <a:solidFill>
                  <a:schemeClr val="accent2"/>
                </a:solidFill>
              </a:rPr>
              <a:t>Not compatible with spatial hardware construction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794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HLS Pragma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153400" cy="4114800"/>
          </a:xfrm>
        </p:spPr>
        <p:txBody>
          <a:bodyPr/>
          <a:lstStyle/>
          <a:p>
            <a:r>
              <a:rPr lang="en-US" dirty="0" err="1"/>
              <a:t>pragmas</a:t>
            </a:r>
            <a:r>
              <a:rPr lang="en-US" dirty="0"/>
              <a:t> allow us to control hardware mapping</a:t>
            </a:r>
          </a:p>
          <a:p>
            <a:pPr lvl="1"/>
            <a:r>
              <a:rPr lang="en-US" dirty="0"/>
              <a:t>How interpret loops (spatial </a:t>
            </a:r>
            <a:r>
              <a:rPr lang="en-US" dirty="0" err="1"/>
              <a:t>hw</a:t>
            </a:r>
            <a:r>
              <a:rPr lang="en-US" dirty="0"/>
              <a:t> vs. temporal)</a:t>
            </a:r>
          </a:p>
          <a:p>
            <a:pPr lvl="1"/>
            <a:r>
              <a:rPr lang="en-US" dirty="0"/>
              <a:t>How arrays get mapped to memories</a:t>
            </a:r>
          </a:p>
          <a:p>
            <a:pPr lvl="1"/>
            <a:r>
              <a:rPr lang="en-US" dirty="0"/>
              <a:t>How treat function calls</a:t>
            </a:r>
          </a:p>
          <a:p>
            <a:pPr lvl="1"/>
            <a:r>
              <a:rPr lang="en-US" dirty="0"/>
              <a:t>Turn area-time knobs</a:t>
            </a:r>
          </a:p>
          <a:p>
            <a:r>
              <a:rPr lang="en-US" dirty="0"/>
              <a:t>Could have rewritten code by hand</a:t>
            </a:r>
          </a:p>
          <a:p>
            <a:pPr lvl="1"/>
            <a:r>
              <a:rPr lang="en-US" dirty="0"/>
              <a:t>Unroll, separate arrays…</a:t>
            </a:r>
          </a:p>
          <a:p>
            <a:pPr lvl="1"/>
            <a:r>
              <a:rPr lang="en-US" dirty="0" err="1"/>
              <a:t>Pragmas</a:t>
            </a:r>
            <a:r>
              <a:rPr lang="en-US" dirty="0"/>
              <a:t> automate; we just need to provide instruction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Memory Allocation</a:t>
            </a:r>
            <a:br>
              <a:rPr lang="en-US" dirty="0"/>
            </a:br>
            <a:r>
              <a:rPr lang="en-US" dirty="0"/>
              <a:t>Part 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71BACDA2-B1F1-F44B-9693-3388B94390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Simple answer: “Don’t do it!”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30D2B1-13EA-5249-8C06-9942EE3D60AE}"/>
              </a:ext>
            </a:extLst>
          </p:cNvPr>
          <p:cNvSpPr txBox="1"/>
          <p:nvPr/>
        </p:nvSpPr>
        <p:spPr>
          <a:xfrm>
            <a:off x="3581400" y="5462885"/>
            <a:ext cx="2114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Skip to </a:t>
            </a:r>
            <a:r>
              <a:rPr lang="en-US" dirty="0" err="1">
                <a:hlinkClick r:id="rId2" action="ppaction://hlinksldjump"/>
              </a:rPr>
              <a:t>Wrapup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1850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for malloc()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Data-dependent object (array) size</a:t>
            </a:r>
          </a:p>
          <a:p>
            <a:r>
              <a:rPr lang="en-US" dirty="0"/>
              <a:t>Data-dependent number of objects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5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Hardware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724400"/>
          </a:xfrm>
        </p:spPr>
        <p:txBody>
          <a:bodyPr/>
          <a:lstStyle/>
          <a:p>
            <a:r>
              <a:rPr lang="en-US" dirty="0"/>
              <a:t>Typically small, fixed, local memory blocks</a:t>
            </a:r>
          </a:p>
          <a:p>
            <a:pPr lvl="1"/>
            <a:r>
              <a:rPr lang="en-US" dirty="0"/>
              <a:t>E.g. 36Kb </a:t>
            </a:r>
            <a:r>
              <a:rPr lang="en-US" dirty="0" err="1"/>
              <a:t>BRAMs</a:t>
            </a:r>
            <a:endParaRPr lang="en-US" dirty="0"/>
          </a:p>
          <a:p>
            <a:r>
              <a:rPr lang="en-US" dirty="0"/>
              <a:t>Reuse memory blocks</a:t>
            </a:r>
          </a:p>
          <a:p>
            <a:pPr lvl="1"/>
            <a:r>
              <a:rPr lang="en-US" dirty="0"/>
              <a:t>Not allocate new blocks</a:t>
            </a:r>
          </a:p>
          <a:p>
            <a:pPr lvl="1"/>
            <a:r>
              <a:rPr lang="en-US" dirty="0"/>
              <a:t>Cannot make data-dependent memory sized blocks</a:t>
            </a:r>
          </a:p>
          <a:p>
            <a:pPr lvl="1"/>
            <a:r>
              <a:rPr lang="en-US" dirty="0"/>
              <a:t>Cannot hold arbitrary-sized data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8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</a:t>
            </a:r>
            <a:r>
              <a:rPr lang="en-US" dirty="0" err="1"/>
              <a:t>malloc</a:t>
            </a:r>
            <a:r>
              <a:rPr lang="en-US" dirty="0"/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Generally don’t want to use </a:t>
            </a:r>
            <a:r>
              <a:rPr lang="en-US" dirty="0" err="1"/>
              <a:t>malloc</a:t>
            </a:r>
            <a:r>
              <a:rPr lang="en-US" dirty="0"/>
              <a:t> with </a:t>
            </a:r>
          </a:p>
          <a:p>
            <a:pPr lvl="1"/>
            <a:r>
              <a:rPr lang="en-US" dirty="0"/>
              <a:t>Hardware Accelerated functions</a:t>
            </a:r>
          </a:p>
          <a:p>
            <a:pPr lvl="1"/>
            <a:r>
              <a:rPr lang="en-US" dirty="0"/>
              <a:t>Real-time computations</a:t>
            </a:r>
          </a:p>
          <a:p>
            <a:r>
              <a:rPr lang="en-US" dirty="0" err="1"/>
              <a:t>Vivado</a:t>
            </a:r>
            <a:r>
              <a:rPr lang="en-US" dirty="0"/>
              <a:t> HLS won’t let you use malloc()</a:t>
            </a:r>
          </a:p>
          <a:p>
            <a:pPr lvl="1"/>
            <a:r>
              <a:rPr lang="en-US" dirty="0"/>
              <a:t>For C running on FPGA array</a:t>
            </a:r>
          </a:p>
          <a:p>
            <a:endParaRPr lang="en-US" dirty="0"/>
          </a:p>
          <a:p>
            <a:r>
              <a:rPr lang="en-US" b="1" dirty="0"/>
              <a:t>Instead:</a:t>
            </a:r>
            <a:r>
              <a:rPr lang="en-US" dirty="0"/>
              <a:t> statically declare arrays of maximum size data may be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552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Pointer Passing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01452D5-5070-5343-800B-E51D6040E2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 careful…</a:t>
            </a:r>
          </a:p>
        </p:txBody>
      </p:sp>
    </p:spTree>
    <p:extLst>
      <p:ext uri="{BB962C8B-B14F-4D97-AF65-F5344CB8AC3E}">
        <p14:creationId xmlns:p14="http://schemas.microsoft.com/office/powerpoint/2010/main" val="12995607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Passing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does it mean to pass a pointer into a function?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4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D1BAC-C73E-0343-90AF-5CBB98F34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90500"/>
            <a:ext cx="8077200" cy="1143000"/>
          </a:xfrm>
        </p:spPr>
        <p:txBody>
          <a:bodyPr/>
          <a:lstStyle/>
          <a:p>
            <a:r>
              <a:rPr lang="en-US" dirty="0"/>
              <a:t>Pointer Passing Interpretations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0DE01-FA21-A940-A67F-4AF4E0184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en-US" dirty="0"/>
              <a:t>Multiple uses we may want to express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Specify which data to work on</a:t>
            </a:r>
          </a:p>
          <a:p>
            <a:pPr lvl="2"/>
            <a:r>
              <a:rPr lang="en-US" dirty="0"/>
              <a:t>Ok to copy that data to private accelerator memory and work with it</a:t>
            </a:r>
          </a:p>
          <a:p>
            <a:pPr lvl="2"/>
            <a:r>
              <a:rPr lang="en-US" dirty="0"/>
              <a:t>But, how much data to copy? (length)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Want to mutate data and have other (parallel) tasks see it</a:t>
            </a:r>
            <a:br>
              <a:rPr lang="en-US" dirty="0"/>
            </a:br>
            <a:r>
              <a:rPr lang="en-US" dirty="0"/>
              <a:t>OR want to see data mutated by other (parallel tasks)</a:t>
            </a:r>
          </a:p>
          <a:p>
            <a:pPr lvl="2"/>
            <a:r>
              <a:rPr lang="en-US" dirty="0"/>
              <a:t>Not OK to copy to private accelerator memory</a:t>
            </a:r>
          </a:p>
          <a:p>
            <a:pPr lvl="2"/>
            <a:r>
              <a:rPr lang="en-US" dirty="0"/>
              <a:t>Force use from large, shared memory</a:t>
            </a:r>
          </a:p>
          <a:p>
            <a:pPr lvl="2"/>
            <a:r>
              <a:rPr lang="en-US" dirty="0"/>
              <a:t>Forces sequentialization</a:t>
            </a:r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02F2F-80E3-0747-9EE8-6D1244292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CA35B-89B1-ED4F-A534-5EFF99C9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531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Pointer Passing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93371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if accelerator doesn’t have access to the memory holding the data pointed to by the pointer?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78</a:t>
            </a:fld>
            <a:endParaRPr lang="en-US"/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CA640DB9-0317-EE40-AB75-2754057FF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76800" y="2566851"/>
            <a:ext cx="2971800" cy="383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2808891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9B55D-A6B7-214A-AE32-00A43250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8787"/>
          </a:xfrm>
        </p:spPr>
        <p:txBody>
          <a:bodyPr/>
          <a:lstStyle/>
          <a:p>
            <a:r>
              <a:rPr lang="en-US" dirty="0"/>
              <a:t>Pointer Passing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CE85ED8-6830-7D44-A9A9-594F7C275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4800" y="1458851"/>
            <a:ext cx="4781331" cy="40386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47901-25AB-644A-83B4-F9786C9D0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FF6600"/>
                </a:solidFill>
              </a:rPr>
              <a:t>What happens if we give accelerators access to common memory holding data for pointer, but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6600"/>
                </a:solidFill>
              </a:rPr>
              <a:t>There’s only one port into memory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6600"/>
                </a:solidFill>
              </a:rPr>
              <a:t>Memory is 10 cycles away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6600"/>
                </a:solidFill>
              </a:rPr>
              <a:t>And there are 100 accelerators that may need access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6600"/>
                </a:solidFill>
              </a:rPr>
              <a:t>Memory can only handle one memory op per cycle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A15B9-1E7A-AE47-8AB3-6292F4865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B9EC3-9D10-DC45-BACB-97CCB57E9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EA8B-6C58-734B-B26A-3B8F41F6BFD4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67353E-9A54-C54E-A216-F6AACEAE5237}"/>
              </a:ext>
            </a:extLst>
          </p:cNvPr>
          <p:cNvSpPr txBox="1"/>
          <p:nvPr/>
        </p:nvSpPr>
        <p:spPr>
          <a:xfrm>
            <a:off x="282590" y="898884"/>
            <a:ext cx="6365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Maybe only reading data that will not change.</a:t>
            </a:r>
          </a:p>
        </p:txBody>
      </p:sp>
    </p:spTree>
    <p:extLst>
      <p:ext uri="{BB962C8B-B14F-4D97-AF65-F5344CB8AC3E}">
        <p14:creationId xmlns:p14="http://schemas.microsoft.com/office/powerpoint/2010/main" val="59323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Arrays as Memory Banks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772400" cy="4114800"/>
          </a:xfrm>
        </p:spPr>
        <p:txBody>
          <a:bodyPr/>
          <a:lstStyle/>
          <a:p>
            <a:r>
              <a:rPr lang="en-US" dirty="0"/>
              <a:t>If single memory has only one port</a:t>
            </a:r>
          </a:p>
          <a:p>
            <a:pPr lvl="1"/>
            <a:r>
              <a:rPr lang="en-US" dirty="0"/>
              <a:t>Can perform only one memory operation per cycle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II if a, b, c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all in </a:t>
            </a:r>
            <a:r>
              <a:rPr lang="en-US" dirty="0" err="1">
                <a:solidFill>
                  <a:srgbClr val="FF6600"/>
                </a:solidFill>
              </a:rPr>
              <a:t>bigmem</a:t>
            </a:r>
            <a:r>
              <a:rPr lang="en-US" dirty="0">
                <a:solidFill>
                  <a:srgbClr val="FF6600"/>
                </a:solidFill>
              </a:rPr>
              <a:t>? 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for (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=0;i&lt;1024;i++)</a:t>
            </a:r>
          </a:p>
          <a:p>
            <a:pPr lvl="1">
              <a:buNone/>
            </a:pP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c[i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]=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a[i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]*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b[i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];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04D82E-275D-0B4B-A36A-18780FDAD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996" y="2985094"/>
            <a:ext cx="1905000" cy="353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8047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Pointer Passing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Tend to copy data into / move data among hardware accelerator memories rather than passing pointers.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6557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Memory Sequentialization and Data Dependencies</a:t>
            </a:r>
            <a:br>
              <a:rPr lang="en-US" dirty="0"/>
            </a:br>
            <a:r>
              <a:rPr lang="en-US" dirty="0"/>
              <a:t>Part 5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(unlikely to cover in class;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Review on own)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8ACE0F-4804-0C47-A54D-F340194D3A4A}"/>
              </a:ext>
            </a:extLst>
          </p:cNvPr>
          <p:cNvSpPr txBox="1"/>
          <p:nvPr/>
        </p:nvSpPr>
        <p:spPr>
          <a:xfrm>
            <a:off x="3429000" y="5943600"/>
            <a:ext cx="2064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Skip to </a:t>
            </a:r>
            <a:r>
              <a:rPr lang="en-US" dirty="0" err="1">
                <a:hlinkClick r:id="rId2" action="ppaction://hlinksldjump"/>
              </a:rPr>
              <a:t>wrapup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22133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7772400" cy="4114800"/>
          </a:xfrm>
        </p:spPr>
        <p:txBody>
          <a:bodyPr/>
          <a:lstStyle/>
          <a:p>
            <a:r>
              <a:rPr lang="en-US" dirty="0"/>
              <a:t>Assume a, b live in same memory</a:t>
            </a:r>
          </a:p>
          <a:p>
            <a:r>
              <a:rPr lang="en-US" dirty="0"/>
              <a:t>Placed in sequence as shown</a:t>
            </a:r>
          </a:p>
          <a:p>
            <a:r>
              <a:rPr lang="en-US" dirty="0"/>
              <a:t>What happens when</a:t>
            </a:r>
          </a:p>
          <a:p>
            <a:pPr lvl="1">
              <a:buNone/>
            </a:pP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a[16];</a:t>
            </a:r>
          </a:p>
          <a:p>
            <a:pPr lvl="1">
              <a:buNone/>
            </a:pP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b[16];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Read from a[17]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Read from b[-2]</a:t>
            </a:r>
          </a:p>
          <a:p>
            <a:r>
              <a:rPr lang="en-US" dirty="0">
                <a:solidFill>
                  <a:srgbClr val="FF0000"/>
                </a:solidFill>
              </a:rPr>
              <a:t>Can inhibit separation into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memory banks, parallelism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82</a:t>
            </a:fld>
            <a:endParaRPr lang="en-US"/>
          </a:p>
        </p:txBody>
      </p:sp>
      <p:pic>
        <p:nvPicPr>
          <p:cNvPr id="6" name="Picture 5" descr="c_common_memory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705600" y="2590800"/>
            <a:ext cx="1778000" cy="37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813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7314-6D8B-3448-A71D-1AEA80AE1398}" type="slidenum">
              <a:rPr lang="en-US"/>
              <a:pPr/>
              <a:t>83</a:t>
            </a:fld>
            <a:endParaRPr lang="en-US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Operation Challenge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Memory is just a set of location</a:t>
            </a:r>
          </a:p>
          <a:p>
            <a:r>
              <a:rPr lang="en-US" dirty="0"/>
              <a:t>But </a:t>
            </a:r>
            <a:r>
              <a:rPr lang="en-US" b="1" dirty="0"/>
              <a:t>memory expressions</a:t>
            </a:r>
            <a:r>
              <a:rPr lang="en-US" dirty="0"/>
              <a:t> in C can refer to variable locations</a:t>
            </a:r>
          </a:p>
          <a:p>
            <a:pPr lvl="1"/>
            <a:r>
              <a:rPr lang="en-US" dirty="0"/>
              <a:t>Does </a:t>
            </a:r>
            <a:r>
              <a:rPr lang="en-US" dirty="0" err="1"/>
              <a:t>A[i</a:t>
            </a:r>
            <a:r>
              <a:rPr lang="en-US" dirty="0"/>
              <a:t>], </a:t>
            </a:r>
            <a:r>
              <a:rPr lang="en-US" dirty="0" err="1"/>
              <a:t>B[j</a:t>
            </a:r>
            <a:r>
              <a:rPr lang="en-US" dirty="0"/>
              <a:t>] refer to same location?</a:t>
            </a:r>
          </a:p>
          <a:p>
            <a:pPr lvl="1"/>
            <a:r>
              <a:rPr lang="en-US" dirty="0"/>
              <a:t>A[f(</a:t>
            </a:r>
            <a:r>
              <a:rPr lang="en-US" dirty="0" err="1"/>
              <a:t>i</a:t>
            </a:r>
            <a:r>
              <a:rPr lang="en-US" dirty="0"/>
              <a:t>)], B[g(j)] ?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Can inhibit banking, parallelism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Or add expensive interconnect</a:t>
            </a:r>
          </a:p>
        </p:txBody>
      </p:sp>
    </p:spTree>
    <p:extLst>
      <p:ext uri="{BB962C8B-B14F-4D97-AF65-F5344CB8AC3E}">
        <p14:creationId xmlns:p14="http://schemas.microsoft.com/office/powerpoint/2010/main" val="133017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 bldLvl="2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D920-0677-724B-AB73-D6206FA40F41}" type="slidenum">
              <a:rPr lang="en-US"/>
              <a:pPr/>
              <a:t>84</a:t>
            </a:fld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Memory Consequence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 b="1" dirty="0"/>
              <a:t>Expressions and operations </a:t>
            </a:r>
            <a:r>
              <a:rPr lang="en-US" dirty="0"/>
              <a:t>through variables (whose address is never taken) can be executed at any time</a:t>
            </a:r>
          </a:p>
          <a:p>
            <a:pPr lvl="1"/>
            <a:r>
              <a:rPr lang="en-US" dirty="0"/>
              <a:t>Just preserve the dataflow </a:t>
            </a:r>
          </a:p>
          <a:p>
            <a:r>
              <a:rPr lang="en-US" b="1" dirty="0"/>
              <a:t>Memory assignments </a:t>
            </a:r>
            <a:r>
              <a:rPr lang="en-US" dirty="0"/>
              <a:t>must execute in strict order</a:t>
            </a:r>
          </a:p>
          <a:p>
            <a:pPr lvl="1"/>
            <a:r>
              <a:rPr lang="en-US" dirty="0"/>
              <a:t>Ideally: partial order</a:t>
            </a:r>
          </a:p>
          <a:p>
            <a:pPr lvl="1"/>
            <a:r>
              <a:rPr lang="en-US" dirty="0"/>
              <a:t>Conservatively: strict sequential order of C</a:t>
            </a:r>
          </a:p>
        </p:txBody>
      </p:sp>
    </p:spTree>
    <p:extLst>
      <p:ext uri="{BB962C8B-B14F-4D97-AF65-F5344CB8AC3E}">
        <p14:creationId xmlns:p14="http://schemas.microsoft.com/office/powerpoint/2010/main" val="147189570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C8B5-8548-2349-8663-A3B94C4DF57C}" type="slidenum">
              <a:rPr lang="en-US"/>
              <a:pPr/>
              <a:t>85</a:t>
            </a:fld>
            <a:endParaRPr 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Forcing Sequencing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Demands we introduce some discipline for deciding when operations occur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Could be a FSM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Could be an explicit dataflow token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Callahan (reading) uses control register</a:t>
            </a:r>
          </a:p>
          <a:p>
            <a:pPr>
              <a:lnSpc>
                <a:spcPct val="90000"/>
              </a:lnSpc>
            </a:pPr>
            <a:r>
              <a:rPr lang="en-US" dirty="0"/>
              <a:t>Other uses for timing control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Control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Variable delay blocks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Looping </a:t>
            </a:r>
          </a:p>
        </p:txBody>
      </p:sp>
    </p:spTree>
    <p:extLst>
      <p:ext uri="{BB962C8B-B14F-4D97-AF65-F5344CB8AC3E}">
        <p14:creationId xmlns:p14="http://schemas.microsoft.com/office/powerpoint/2010/main" val="216053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677B-5336-6A45-8232-688985F0B55A}" type="slidenum">
              <a:rPr lang="en-US"/>
              <a:pPr/>
              <a:t>86</a:t>
            </a:fld>
            <a:endParaRPr lang="en-US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/>
              <a:t>Scheduled Memory Operations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27150"/>
            <a:ext cx="83058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288925" y="5830888"/>
            <a:ext cx="2525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Source: Callahan</a:t>
            </a:r>
          </a:p>
        </p:txBody>
      </p:sp>
    </p:spTree>
    <p:extLst>
      <p:ext uri="{BB962C8B-B14F-4D97-AF65-F5344CB8AC3E}">
        <p14:creationId xmlns:p14="http://schemas.microsoft.com/office/powerpoint/2010/main" val="407384324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1143000"/>
          </a:xfrm>
        </p:spPr>
        <p:txBody>
          <a:bodyPr/>
          <a:lstStyle/>
          <a:p>
            <a:r>
              <a:rPr lang="en-US" dirty="0"/>
              <a:t>Hardware/Parallelism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give enough information to the compiler to </a:t>
            </a:r>
          </a:p>
          <a:p>
            <a:pPr lvl="1"/>
            <a:r>
              <a:rPr lang="en-US" dirty="0"/>
              <a:t>allow it to reorder?</a:t>
            </a:r>
          </a:p>
          <a:p>
            <a:pPr lvl="1"/>
            <a:r>
              <a:rPr lang="en-US" dirty="0"/>
              <a:t>allow to put in separate embedded memories (separate banks)?</a:t>
            </a:r>
          </a:p>
          <a:p>
            <a:r>
              <a:rPr lang="en-US" dirty="0"/>
              <a:t>Is the compiler smart enough to exploit?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6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Mux</a:t>
            </a:r>
            <a:r>
              <a:rPr lang="en-US" dirty="0"/>
              <a:t> Conversion and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might go wrong if we </a:t>
            </a:r>
            <a:r>
              <a:rPr lang="en-US" dirty="0" err="1">
                <a:solidFill>
                  <a:srgbClr val="FF6600"/>
                </a:solidFill>
              </a:rPr>
              <a:t>mux</a:t>
            </a:r>
            <a:r>
              <a:rPr lang="en-US" dirty="0">
                <a:solidFill>
                  <a:srgbClr val="FF6600"/>
                </a:solidFill>
              </a:rPr>
              <a:t>-converted the following</a:t>
            </a:r>
            <a:r>
              <a:rPr lang="en-US" dirty="0">
                <a:solidFill>
                  <a:schemeClr val="accent4"/>
                </a:solidFill>
              </a:rPr>
              <a:t>:</a:t>
            </a:r>
          </a:p>
          <a:p>
            <a:pPr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if (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cond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)</a:t>
            </a:r>
          </a:p>
          <a:p>
            <a:pPr lvl="1"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a[i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]=0;</a:t>
            </a:r>
          </a:p>
          <a:p>
            <a:pPr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else</a:t>
            </a:r>
          </a:p>
          <a:p>
            <a:pPr lvl="1"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b[i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]=0;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9777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Mux</a:t>
            </a:r>
            <a:r>
              <a:rPr lang="en-US" dirty="0"/>
              <a:t> Conversion and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What might go wrong if we </a:t>
            </a:r>
            <a:r>
              <a:rPr lang="en-US" dirty="0" err="1">
                <a:solidFill>
                  <a:schemeClr val="accent4"/>
                </a:solidFill>
              </a:rPr>
              <a:t>mux</a:t>
            </a:r>
            <a:r>
              <a:rPr lang="en-US" dirty="0">
                <a:solidFill>
                  <a:schemeClr val="accent4"/>
                </a:solidFill>
              </a:rPr>
              <a:t>-converted the following:</a:t>
            </a:r>
          </a:p>
          <a:p>
            <a:pPr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if (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cond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)</a:t>
            </a:r>
          </a:p>
          <a:p>
            <a:pPr lvl="1"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a[i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]=0;</a:t>
            </a:r>
          </a:p>
          <a:p>
            <a:pPr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else</a:t>
            </a:r>
          </a:p>
          <a:p>
            <a:pPr lvl="1"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b[i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]=0;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Don’t want memory operations in non-taken branch to occur.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94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Arrays as Memory Banks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772400" cy="4114800"/>
          </a:xfrm>
        </p:spPr>
        <p:txBody>
          <a:bodyPr/>
          <a:lstStyle/>
          <a:p>
            <a:r>
              <a:rPr lang="en-US" dirty="0"/>
              <a:t>Hardware expression: Sometimes we will want to describe computations with separate memory banks</a:t>
            </a:r>
          </a:p>
          <a:p>
            <a:pPr>
              <a:buNone/>
            </a:pP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a[1024], b[1024], </a:t>
            </a:r>
            <a:br>
              <a:rPr lang="en-US" dirty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 c[1024];</a:t>
            </a:r>
          </a:p>
          <a:p>
            <a:pPr>
              <a:buNone/>
            </a:pP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for(i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=0;i&lt;1024;i++)</a:t>
            </a:r>
          </a:p>
          <a:p>
            <a:pPr lvl="1">
              <a:buNone/>
            </a:pP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a[i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]=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bigmem[offset+i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];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for (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=0;i&lt;1024;i++)</a:t>
            </a:r>
          </a:p>
          <a:p>
            <a:pPr lvl="1">
              <a:buNone/>
            </a:pP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c[i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]=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a[i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]*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b[i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];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B250D1-3912-2347-93EF-9ED15B946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976020"/>
            <a:ext cx="1066800" cy="361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1460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Mux</a:t>
            </a:r>
            <a:r>
              <a:rPr lang="en-US" dirty="0"/>
              <a:t> Conversion and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572000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if (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cond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)</a:t>
            </a:r>
          </a:p>
          <a:p>
            <a:pPr lvl="1"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a[i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]=0;</a:t>
            </a:r>
          </a:p>
          <a:p>
            <a:pPr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else</a:t>
            </a:r>
          </a:p>
          <a:p>
            <a:pPr lvl="1"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b[i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]=0;</a:t>
            </a:r>
          </a:p>
          <a:p>
            <a:pPr lvl="1">
              <a:buNone/>
            </a:pPr>
            <a:r>
              <a:rPr lang="en-US" dirty="0">
                <a:solidFill>
                  <a:schemeClr val="accent2"/>
                </a:solidFill>
              </a:rPr>
              <a:t>Don’t want memory operations in non-taken branch to occur.</a:t>
            </a:r>
          </a:p>
          <a:p>
            <a:r>
              <a:rPr lang="en-US" b="1" dirty="0">
                <a:solidFill>
                  <a:schemeClr val="accent4"/>
                </a:solidFill>
              </a:rPr>
              <a:t>Conclude: </a:t>
            </a:r>
            <a:r>
              <a:rPr lang="en-US" dirty="0">
                <a:solidFill>
                  <a:schemeClr val="accent4"/>
                </a:solidFill>
              </a:rPr>
              <a:t>cannot </a:t>
            </a:r>
            <a:r>
              <a:rPr lang="en-US" dirty="0" err="1">
                <a:solidFill>
                  <a:schemeClr val="accent4"/>
                </a:solidFill>
              </a:rPr>
              <a:t>mux</a:t>
            </a:r>
            <a:r>
              <a:rPr lang="en-US" dirty="0">
                <a:solidFill>
                  <a:schemeClr val="accent4"/>
                </a:solidFill>
              </a:rPr>
              <a:t>-convert blocks with memory operations (without additional care)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6486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and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572000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if (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cond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)</a:t>
            </a:r>
          </a:p>
          <a:p>
            <a:pPr lvl="1"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a[i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]=0;</a:t>
            </a:r>
          </a:p>
          <a:p>
            <a:pPr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else</a:t>
            </a:r>
          </a:p>
          <a:p>
            <a:pPr lvl="1"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b[i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]=0;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1A5975-9E11-DA49-9E2A-CEC717AC8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133600"/>
            <a:ext cx="3067050" cy="355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5180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Dependence in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>
                <a:latin typeface="Courier"/>
                <a:cs typeface="Courier"/>
              </a:rPr>
              <a:t>for(i</a:t>
            </a:r>
            <a:r>
              <a:rPr lang="en-US" dirty="0">
                <a:latin typeface="Courier"/>
                <a:cs typeface="Courier"/>
              </a:rPr>
              <a:t>=0;i&lt;</a:t>
            </a:r>
            <a:r>
              <a:rPr lang="en-US" dirty="0" err="1">
                <a:latin typeface="Courier"/>
                <a:cs typeface="Courier"/>
              </a:rPr>
              <a:t>K;i</a:t>
            </a:r>
            <a:r>
              <a:rPr lang="en-US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Y[i</a:t>
            </a:r>
            <a:r>
              <a:rPr lang="en-US" dirty="0">
                <a:latin typeface="Courier"/>
                <a:cs typeface="Courier"/>
              </a:rPr>
              <a:t>]=</a:t>
            </a:r>
            <a:r>
              <a:rPr lang="en-US" dirty="0" err="1">
                <a:latin typeface="Courier"/>
                <a:cs typeface="Courier"/>
              </a:rPr>
              <a:t>a[i</a:t>
            </a:r>
            <a:r>
              <a:rPr lang="en-US" dirty="0">
                <a:latin typeface="Courier"/>
                <a:cs typeface="Courier"/>
              </a:rPr>
              <a:t>]*Y[i-1];</a:t>
            </a: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>
                <a:cs typeface="Courier"/>
              </a:rPr>
              <a:t>If a value needed by one instance of the loop is written by another instance, can create cyclic dependence. </a:t>
            </a:r>
          </a:p>
          <a:p>
            <a:pPr>
              <a:buNone/>
            </a:pPr>
            <a:r>
              <a:rPr lang="en-US" dirty="0">
                <a:cs typeface="Courier"/>
                <a:sym typeface="Wingdings"/>
              </a:rPr>
              <a:t>	</a:t>
            </a:r>
            <a:r>
              <a:rPr lang="en-US" dirty="0" err="1">
                <a:cs typeface="Courier"/>
                <a:sym typeface="Wingdings"/>
              </a:rPr>
              <a:t></a:t>
            </a:r>
            <a:r>
              <a:rPr lang="en-US" dirty="0">
                <a:cs typeface="Courier"/>
                <a:sym typeface="Wingdings"/>
              </a:rPr>
              <a:t> limit parallelism (pipeline II)</a:t>
            </a:r>
            <a:r>
              <a:rPr lang="en-US" dirty="0">
                <a:cs typeface="Courier"/>
              </a:rPr>
              <a:t> </a:t>
            </a: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5948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772400" cy="1143000"/>
          </a:xfrm>
        </p:spPr>
        <p:txBody>
          <a:bodyPr/>
          <a:lstStyle/>
          <a:p>
            <a:r>
              <a:rPr lang="en-US" dirty="0"/>
              <a:t>Dependence in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pPr>
              <a:buNone/>
            </a:pPr>
            <a:r>
              <a:rPr lang="en-US" dirty="0" err="1">
                <a:latin typeface="Courier"/>
                <a:cs typeface="Courier"/>
              </a:rPr>
              <a:t>for(i</a:t>
            </a:r>
            <a:r>
              <a:rPr lang="en-US" dirty="0">
                <a:latin typeface="Courier"/>
                <a:cs typeface="Courier"/>
              </a:rPr>
              <a:t>=0;i&lt;</a:t>
            </a:r>
            <a:r>
              <a:rPr lang="en-US" dirty="0" err="1">
                <a:latin typeface="Courier"/>
                <a:cs typeface="Courier"/>
              </a:rPr>
              <a:t>K;i</a:t>
            </a:r>
            <a:r>
              <a:rPr lang="en-US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Y[i</a:t>
            </a:r>
            <a:r>
              <a:rPr lang="en-US" dirty="0">
                <a:latin typeface="Courier"/>
                <a:cs typeface="Courier"/>
              </a:rPr>
              <a:t>]=</a:t>
            </a:r>
            <a:r>
              <a:rPr lang="en-US" dirty="0" err="1">
                <a:latin typeface="Courier"/>
                <a:cs typeface="Courier"/>
              </a:rPr>
              <a:t>a[i</a:t>
            </a:r>
            <a:r>
              <a:rPr lang="en-US" dirty="0">
                <a:latin typeface="Courier"/>
                <a:cs typeface="Courier"/>
              </a:rPr>
              <a:t>]*Y[i-1];</a:t>
            </a: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 err="1">
                <a:latin typeface="Courier"/>
                <a:cs typeface="Courier"/>
              </a:rPr>
              <a:t>for(i</a:t>
            </a:r>
            <a:r>
              <a:rPr lang="en-US" dirty="0">
                <a:latin typeface="Courier"/>
                <a:cs typeface="Courier"/>
              </a:rPr>
              <a:t>=0;i&lt;</a:t>
            </a:r>
            <a:r>
              <a:rPr lang="en-US" dirty="0" err="1">
                <a:latin typeface="Courier"/>
                <a:cs typeface="Courier"/>
              </a:rPr>
              <a:t>K;i</a:t>
            </a:r>
            <a:r>
              <a:rPr lang="en-US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Y[i</a:t>
            </a:r>
            <a:r>
              <a:rPr lang="en-US" dirty="0">
                <a:latin typeface="Courier"/>
                <a:cs typeface="Courier"/>
              </a:rPr>
              <a:t>]=</a:t>
            </a:r>
            <a:r>
              <a:rPr lang="en-US" dirty="0" err="1">
                <a:latin typeface="Courier"/>
                <a:cs typeface="Courier"/>
              </a:rPr>
              <a:t>a[i</a:t>
            </a:r>
            <a:r>
              <a:rPr lang="en-US" dirty="0">
                <a:latin typeface="Courier"/>
                <a:cs typeface="Courier"/>
              </a:rPr>
              <a:t>]*Y[i-2];</a:t>
            </a: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>
                <a:cs typeface="Courier"/>
              </a:rPr>
              <a:t>Dependence distance same as </a:t>
            </a:r>
          </a:p>
          <a:p>
            <a:pPr>
              <a:buNone/>
            </a:pPr>
            <a:r>
              <a:rPr lang="en-US" dirty="0">
                <a:cs typeface="Courier"/>
              </a:rPr>
              <a:t> # registers in cycle.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93</a:t>
            </a:fld>
            <a:endParaRPr lang="en-US"/>
          </a:p>
        </p:txBody>
      </p:sp>
      <p:pic>
        <p:nvPicPr>
          <p:cNvPr id="6" name="Picture 5" descr="loop_depend_yi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010400" y="457200"/>
            <a:ext cx="1752600" cy="2852271"/>
          </a:xfrm>
          <a:prstGeom prst="rect">
            <a:avLst/>
          </a:prstGeom>
        </p:spPr>
      </p:pic>
      <p:pic>
        <p:nvPicPr>
          <p:cNvPr id="7" name="Picture 6" descr="loop_depend_yi-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705600" y="3657600"/>
            <a:ext cx="1828800" cy="297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8761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Dependence Fixed/Predictable?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pPr>
              <a:buNone/>
            </a:pPr>
            <a:r>
              <a:rPr lang="en-US" dirty="0" err="1">
                <a:latin typeface="Courier"/>
                <a:cs typeface="Courier"/>
              </a:rPr>
              <a:t>for(i</a:t>
            </a:r>
            <a:r>
              <a:rPr lang="en-US" dirty="0">
                <a:latin typeface="Courier"/>
                <a:cs typeface="Courier"/>
              </a:rPr>
              <a:t>=0;i&lt;</a:t>
            </a:r>
            <a:r>
              <a:rPr lang="en-US" dirty="0" err="1">
                <a:latin typeface="Courier"/>
                <a:cs typeface="Courier"/>
              </a:rPr>
              <a:t>K;i</a:t>
            </a:r>
            <a:r>
              <a:rPr lang="en-US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Y[i</a:t>
            </a:r>
            <a:r>
              <a:rPr lang="en-US" dirty="0">
                <a:latin typeface="Courier"/>
                <a:cs typeface="Courier"/>
              </a:rPr>
              <a:t>]=</a:t>
            </a:r>
            <a:r>
              <a:rPr lang="en-US" dirty="0" err="1">
                <a:latin typeface="Courier"/>
                <a:cs typeface="Courier"/>
              </a:rPr>
              <a:t>a[i</a:t>
            </a:r>
            <a:r>
              <a:rPr lang="en-US" dirty="0">
                <a:latin typeface="Courier"/>
                <a:cs typeface="Courier"/>
              </a:rPr>
              <a:t>]*Y[i-1]+Y[i-2];</a:t>
            </a: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 err="1">
                <a:latin typeface="Courier"/>
                <a:cs typeface="Courier"/>
              </a:rPr>
              <a:t>for(i</a:t>
            </a:r>
            <a:r>
              <a:rPr lang="en-US" dirty="0">
                <a:latin typeface="Courier"/>
                <a:cs typeface="Courier"/>
              </a:rPr>
              <a:t>=0;i&lt;</a:t>
            </a:r>
            <a:r>
              <a:rPr lang="en-US" dirty="0" err="1">
                <a:latin typeface="Courier"/>
                <a:cs typeface="Courier"/>
              </a:rPr>
              <a:t>K;i</a:t>
            </a:r>
            <a:r>
              <a:rPr lang="en-US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Y[i</a:t>
            </a:r>
            <a:r>
              <a:rPr lang="en-US" dirty="0">
                <a:latin typeface="Courier"/>
                <a:cs typeface="Courier"/>
              </a:rPr>
              <a:t>]=</a:t>
            </a:r>
            <a:r>
              <a:rPr lang="en-US" dirty="0" err="1">
                <a:latin typeface="Courier"/>
                <a:cs typeface="Courier"/>
              </a:rPr>
              <a:t>a[i</a:t>
            </a:r>
            <a:r>
              <a:rPr lang="en-US" dirty="0">
                <a:latin typeface="Courier"/>
                <a:cs typeface="Courier"/>
              </a:rPr>
              <a:t>]*</a:t>
            </a:r>
            <a:r>
              <a:rPr lang="en-US" dirty="0" err="1">
                <a:latin typeface="Courier"/>
                <a:cs typeface="Courier"/>
              </a:rPr>
              <a:t>Y[b[i</a:t>
            </a:r>
            <a:r>
              <a:rPr lang="en-US" dirty="0">
                <a:latin typeface="Courier"/>
                <a:cs typeface="Courier"/>
              </a:rPr>
              <a:t>]];</a:t>
            </a: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>
                <a:cs typeface="Courier"/>
              </a:rPr>
              <a:t>If dependence data-dependent, forced to </a:t>
            </a:r>
            <a:r>
              <a:rPr lang="en-US" dirty="0" err="1">
                <a:cs typeface="Courier"/>
              </a:rPr>
              <a:t>sequentialize</a:t>
            </a:r>
            <a:r>
              <a:rPr lang="en-US" dirty="0">
                <a:cs typeface="Courier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472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Dependence Fixed/Predictable?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pPr>
              <a:buNone/>
            </a:pPr>
            <a:r>
              <a:rPr lang="en-US" dirty="0" err="1">
                <a:latin typeface="Courier"/>
                <a:cs typeface="Courier"/>
              </a:rPr>
              <a:t>for(i</a:t>
            </a:r>
            <a:r>
              <a:rPr lang="en-US" dirty="0">
                <a:latin typeface="Courier"/>
                <a:cs typeface="Courier"/>
              </a:rPr>
              <a:t>=0;i&lt;</a:t>
            </a:r>
            <a:r>
              <a:rPr lang="en-US" dirty="0" err="1">
                <a:latin typeface="Courier"/>
                <a:cs typeface="Courier"/>
              </a:rPr>
              <a:t>K;i</a:t>
            </a:r>
            <a:r>
              <a:rPr lang="en-US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Y[i</a:t>
            </a:r>
            <a:r>
              <a:rPr lang="en-US" dirty="0">
                <a:latin typeface="Courier"/>
                <a:cs typeface="Courier"/>
              </a:rPr>
              <a:t>]=</a:t>
            </a:r>
            <a:r>
              <a:rPr lang="en-US" dirty="0" err="1">
                <a:latin typeface="Courier"/>
                <a:cs typeface="Courier"/>
              </a:rPr>
              <a:t>a[i</a:t>
            </a:r>
            <a:r>
              <a:rPr lang="en-US" dirty="0">
                <a:latin typeface="Courier"/>
                <a:cs typeface="Courier"/>
              </a:rPr>
              <a:t>]*Y[i-1]+Y[i-2];</a:t>
            </a: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 err="1">
                <a:latin typeface="Courier"/>
                <a:cs typeface="Courier"/>
              </a:rPr>
              <a:t>for(i</a:t>
            </a:r>
            <a:r>
              <a:rPr lang="en-US" dirty="0">
                <a:latin typeface="Courier"/>
                <a:cs typeface="Courier"/>
              </a:rPr>
              <a:t>=0;i&lt;</a:t>
            </a:r>
            <a:r>
              <a:rPr lang="en-US" dirty="0" err="1">
                <a:latin typeface="Courier"/>
                <a:cs typeface="Courier"/>
              </a:rPr>
              <a:t>K;i</a:t>
            </a:r>
            <a:r>
              <a:rPr lang="en-US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Y[i</a:t>
            </a:r>
            <a:r>
              <a:rPr lang="en-US" dirty="0">
                <a:latin typeface="Courier"/>
                <a:cs typeface="Courier"/>
              </a:rPr>
              <a:t>]=</a:t>
            </a:r>
            <a:r>
              <a:rPr lang="en-US" dirty="0" err="1">
                <a:latin typeface="Courier"/>
                <a:cs typeface="Courier"/>
              </a:rPr>
              <a:t>a[i</a:t>
            </a:r>
            <a:r>
              <a:rPr lang="en-US" dirty="0">
                <a:latin typeface="Courier"/>
                <a:cs typeface="Courier"/>
              </a:rPr>
              <a:t>]*Y[2*i+3];</a:t>
            </a: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>
                <a:cs typeface="Courier"/>
              </a:rPr>
              <a:t>If dependence linear, aggressive compliers may be able to resolve.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9988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Dependence Fixed/Predictable?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pPr>
              <a:buNone/>
            </a:pPr>
            <a:r>
              <a:rPr lang="en-US" dirty="0" err="1">
                <a:latin typeface="Courier"/>
                <a:cs typeface="Courier"/>
              </a:rPr>
              <a:t>for(i</a:t>
            </a:r>
            <a:r>
              <a:rPr lang="en-US" dirty="0">
                <a:latin typeface="Courier"/>
                <a:cs typeface="Courier"/>
              </a:rPr>
              <a:t>=0;i&lt;</a:t>
            </a:r>
            <a:r>
              <a:rPr lang="en-US" dirty="0" err="1">
                <a:latin typeface="Courier"/>
                <a:cs typeface="Courier"/>
              </a:rPr>
              <a:t>K;i</a:t>
            </a:r>
            <a:r>
              <a:rPr lang="en-US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Y[i</a:t>
            </a:r>
            <a:r>
              <a:rPr lang="en-US" dirty="0">
                <a:latin typeface="Courier"/>
                <a:cs typeface="Courier"/>
              </a:rPr>
              <a:t>]=</a:t>
            </a:r>
          </a:p>
          <a:p>
            <a:pPr>
              <a:buNone/>
            </a:pPr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err="1">
                <a:latin typeface="Courier"/>
                <a:cs typeface="Courier"/>
              </a:rPr>
              <a:t>a[i</a:t>
            </a:r>
            <a:r>
              <a:rPr lang="en-US" dirty="0">
                <a:latin typeface="Courier"/>
                <a:cs typeface="Courier"/>
              </a:rPr>
              <a:t>]*</a:t>
            </a:r>
            <a:r>
              <a:rPr lang="en-US" dirty="0" err="1">
                <a:latin typeface="Courier"/>
                <a:cs typeface="Courier"/>
              </a:rPr>
              <a:t>Y[ceil(sqrt(i</a:t>
            </a:r>
            <a:r>
              <a:rPr lang="en-US" dirty="0">
                <a:latin typeface="Courier"/>
                <a:cs typeface="Courier"/>
              </a:rPr>
              <a:t>)*sin(2i))];</a:t>
            </a: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>
                <a:cs typeface="Courier"/>
              </a:rPr>
              <a:t>If dependence too complicated, compiler not solve and will force sequential execution.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3706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/>
              <a:t>Can specify HW computation in C</a:t>
            </a:r>
          </a:p>
          <a:p>
            <a:r>
              <a:rPr lang="en-US" dirty="0"/>
              <a:t>Create streaming operations</a:t>
            </a:r>
          </a:p>
          <a:p>
            <a:pPr lvl="1"/>
            <a:r>
              <a:rPr lang="en-US" dirty="0"/>
              <a:t>Run on processor or FPGA</a:t>
            </a:r>
          </a:p>
          <a:p>
            <a:r>
              <a:rPr lang="en-US" dirty="0" err="1"/>
              <a:t>Vivado</a:t>
            </a:r>
            <a:r>
              <a:rPr lang="en-US" dirty="0"/>
              <a:t> HLS gives control over how map to hardware</a:t>
            </a:r>
          </a:p>
          <a:p>
            <a:pPr lvl="1"/>
            <a:r>
              <a:rPr lang="en-US" dirty="0"/>
              <a:t>Area-time point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98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07136" y="-11430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644" y="1143000"/>
            <a:ext cx="8787384" cy="5003292"/>
          </a:xfrm>
        </p:spPr>
        <p:txBody>
          <a:bodyPr/>
          <a:lstStyle/>
          <a:p>
            <a:r>
              <a:rPr lang="en-US" dirty="0">
                <a:sym typeface="Wingdings"/>
              </a:rPr>
              <a:t>Feedback </a:t>
            </a:r>
          </a:p>
          <a:p>
            <a:r>
              <a:rPr lang="en-US" dirty="0">
                <a:sym typeface="Wingdings"/>
              </a:rPr>
              <a:t>Reading for Monday</a:t>
            </a:r>
          </a:p>
          <a:p>
            <a:pPr lvl="1"/>
            <a:r>
              <a:rPr lang="en-US" dirty="0">
                <a:sym typeface="Wingdings"/>
              </a:rPr>
              <a:t>on web and Zynq book </a:t>
            </a:r>
          </a:p>
          <a:p>
            <a:r>
              <a:rPr lang="en-US" sz="3200" dirty="0">
                <a:sym typeface="Wingdings"/>
              </a:rPr>
              <a:t>Fall Break Thursday/Friday</a:t>
            </a:r>
          </a:p>
          <a:p>
            <a:r>
              <a:rPr lang="en-US" sz="3200" dirty="0">
                <a:sym typeface="Wingdings"/>
              </a:rPr>
              <a:t>Midterm on Wednesday (10/9)</a:t>
            </a:r>
          </a:p>
          <a:p>
            <a:r>
              <a:rPr lang="en-US" dirty="0">
                <a:sym typeface="Wingdings"/>
              </a:rPr>
              <a:t>HW5 due next Friday (10/11)</a:t>
            </a:r>
          </a:p>
          <a:p>
            <a:pPr lvl="1"/>
            <a:r>
              <a:rPr lang="en-US" sz="2000" dirty="0">
                <a:sym typeface="Wingdings"/>
              </a:rPr>
              <a:t>Start early; require slow builds (and there’s a midterm before it’s due)</a:t>
            </a:r>
          </a:p>
          <a:p>
            <a:pPr lvl="1"/>
            <a:r>
              <a:rPr lang="en-US" sz="2000" dirty="0">
                <a:sym typeface="Wingdings"/>
              </a:rPr>
              <a:t>…thanks for early users flag and debug Vitis problems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64465</TotalTime>
  <Words>4313</Words>
  <Application>Microsoft Macintosh PowerPoint</Application>
  <PresentationFormat>On-screen Show (4:3)</PresentationFormat>
  <Paragraphs>791</Paragraphs>
  <Slides>98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4" baseType="lpstr">
      <vt:lpstr>ＭＳ Ｐゴシック</vt:lpstr>
      <vt:lpstr>Arial</vt:lpstr>
      <vt:lpstr>Courier</vt:lpstr>
      <vt:lpstr>Times New Roman</vt:lpstr>
      <vt:lpstr>Wingdings</vt:lpstr>
      <vt:lpstr>Blank Presentation</vt:lpstr>
      <vt:lpstr>ESE5320: System-on-a-Chip Architecture</vt:lpstr>
      <vt:lpstr>Previously</vt:lpstr>
      <vt:lpstr>Today</vt:lpstr>
      <vt:lpstr>Message</vt:lpstr>
      <vt:lpstr>Three Perspectives</vt:lpstr>
      <vt:lpstr>Arrays and Memories</vt:lpstr>
      <vt:lpstr>Loop Interpretations</vt:lpstr>
      <vt:lpstr>Arrays as Memory Banks</vt:lpstr>
      <vt:lpstr>Arrays as Memory Banks</vt:lpstr>
      <vt:lpstr>Physical Memory Port as Limited Shared Resource</vt:lpstr>
      <vt:lpstr>Arrays as things to put in Memory Banks</vt:lpstr>
      <vt:lpstr>Arrays as Local Memory</vt:lpstr>
      <vt:lpstr>Arrays as Inputs and Outputs</vt:lpstr>
      <vt:lpstr>Array Interpretations</vt:lpstr>
      <vt:lpstr>C Memory Model</vt:lpstr>
      <vt:lpstr>Challenge: C Memory Model</vt:lpstr>
      <vt:lpstr>C Memory/Pointer Sequentialization</vt:lpstr>
      <vt:lpstr>C Memory/Pointer Sequentialization</vt:lpstr>
      <vt:lpstr>C Memory/Pointer Sequentialization</vt:lpstr>
      <vt:lpstr>Consequence</vt:lpstr>
      <vt:lpstr>More at end of lecture</vt:lpstr>
      <vt:lpstr>Vitis HLS Mapping Control: Compute Parallelism  Loops, Dataflow</vt:lpstr>
      <vt:lpstr>Terminology Warning</vt:lpstr>
      <vt:lpstr>Dataflow Graph</vt:lpstr>
      <vt:lpstr>Define: Pragma</vt:lpstr>
      <vt:lpstr>Vivado HLS Pragma DATAFLOW</vt:lpstr>
      <vt:lpstr>Dataflow with Arrays</vt:lpstr>
      <vt:lpstr>Streamable</vt:lpstr>
      <vt:lpstr>Cannot Stream Input</vt:lpstr>
      <vt:lpstr>Streamable?</vt:lpstr>
      <vt:lpstr>Vitis HLS Pragma DATAFLOW</vt:lpstr>
      <vt:lpstr>Streaming Operations</vt:lpstr>
      <vt:lpstr>PowerPoint Presentation</vt:lpstr>
      <vt:lpstr>stream_filter Pipeline</vt:lpstr>
      <vt:lpstr>Dataflow Streaming</vt:lpstr>
      <vt:lpstr>Between  Loops </vt:lpstr>
      <vt:lpstr>Vitis HLS Pragma PIPELINE</vt:lpstr>
      <vt:lpstr>PowerPoint Presentation</vt:lpstr>
      <vt:lpstr>Dataflow and pipelining</vt:lpstr>
      <vt:lpstr>Dataflow and Pipelining</vt:lpstr>
      <vt:lpstr>Dataflow and Pipelining</vt:lpstr>
      <vt:lpstr>Dataflow and Pipelining</vt:lpstr>
      <vt:lpstr>Dataflow and Pipelining</vt:lpstr>
      <vt:lpstr>Dataflow and Pipelining</vt:lpstr>
      <vt:lpstr>Dataflow and Pipelining</vt:lpstr>
      <vt:lpstr>Dataflow and Pipelining</vt:lpstr>
      <vt:lpstr>Dataflow and Pipelining</vt:lpstr>
      <vt:lpstr>Dataflow and Pipelining</vt:lpstr>
      <vt:lpstr>Compare Cases</vt:lpstr>
      <vt:lpstr>Compare Cases</vt:lpstr>
      <vt:lpstr>Unroll</vt:lpstr>
      <vt:lpstr>Vitis HLS Pragma UNROLL</vt:lpstr>
      <vt:lpstr>PowerPoint Presentation</vt:lpstr>
      <vt:lpstr>With Pipelining</vt:lpstr>
      <vt:lpstr>Dataflow, Unrolling, &amp; Pipelining</vt:lpstr>
      <vt:lpstr>Vivado HLS Pragma INLINE</vt:lpstr>
      <vt:lpstr>Midterm (10/9 – next Wed.)</vt:lpstr>
      <vt:lpstr>Midterm</vt:lpstr>
      <vt:lpstr>Vitis HLS Mapping Control: Memories</vt:lpstr>
      <vt:lpstr>Zynq BRAM</vt:lpstr>
      <vt:lpstr>Vitis HLS Pragma ARRAY_PARTITION</vt:lpstr>
      <vt:lpstr>Memory Bottleneck Example</vt:lpstr>
      <vt:lpstr>Array Partition</vt:lpstr>
      <vt:lpstr>Array Partition Example</vt:lpstr>
      <vt:lpstr>Vitis HLS Pragma ARRAY_RESHAPE</vt:lpstr>
      <vt:lpstr>PowerPoint Presentation</vt:lpstr>
      <vt:lpstr>PowerPoint Presentation</vt:lpstr>
      <vt:lpstr>Array Reshape Example</vt:lpstr>
      <vt:lpstr>Loop Interpretations</vt:lpstr>
      <vt:lpstr>HLS Pragma Summary</vt:lpstr>
      <vt:lpstr>Memory Allocation Part 4</vt:lpstr>
      <vt:lpstr>Demand for malloc()</vt:lpstr>
      <vt:lpstr>Hardware Memory</vt:lpstr>
      <vt:lpstr>No malloc()</vt:lpstr>
      <vt:lpstr>Pointer Passing</vt:lpstr>
      <vt:lpstr>Pointer Passing</vt:lpstr>
      <vt:lpstr>Pointer Passing Interpretations</vt:lpstr>
      <vt:lpstr>Pointer Passing</vt:lpstr>
      <vt:lpstr>Pointer Passing</vt:lpstr>
      <vt:lpstr>Avoid Pointer Passing</vt:lpstr>
      <vt:lpstr>Memory Sequentialization and Data Dependencies Part 5</vt:lpstr>
      <vt:lpstr>Example</vt:lpstr>
      <vt:lpstr>Memory Operation Challenge</vt:lpstr>
      <vt:lpstr>C Memory Consequence</vt:lpstr>
      <vt:lpstr>Forcing Sequencing</vt:lpstr>
      <vt:lpstr>Scheduled Memory Operations</vt:lpstr>
      <vt:lpstr>Hardware/Parallelism Challenge</vt:lpstr>
      <vt:lpstr>Mux Conversion and Memory</vt:lpstr>
      <vt:lpstr>Mux Conversion and Memory</vt:lpstr>
      <vt:lpstr>Mux Conversion and Memory</vt:lpstr>
      <vt:lpstr>Conditions and Memory</vt:lpstr>
      <vt:lpstr>Dependence in Loops</vt:lpstr>
      <vt:lpstr>Dependence in Loops</vt:lpstr>
      <vt:lpstr>Dependence Fixed/Predictable?</vt:lpstr>
      <vt:lpstr>Dependence Fixed/Predictable?</vt:lpstr>
      <vt:lpstr>Dependence Fixed/Predictable?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301</cp:revision>
  <cp:lastPrinted>2024-10-02T13:59:13Z</cp:lastPrinted>
  <dcterms:created xsi:type="dcterms:W3CDTF">2017-10-03T13:20:38Z</dcterms:created>
  <dcterms:modified xsi:type="dcterms:W3CDTF">2024-10-02T13:59:14Z</dcterms:modified>
</cp:coreProperties>
</file>