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87" r:id="rId3"/>
    <p:sldId id="258" r:id="rId4"/>
    <p:sldId id="339" r:id="rId5"/>
    <p:sldId id="469" r:id="rId6"/>
    <p:sldId id="465" r:id="rId7"/>
    <p:sldId id="534" r:id="rId8"/>
    <p:sldId id="527" r:id="rId9"/>
    <p:sldId id="464" r:id="rId10"/>
    <p:sldId id="497" r:id="rId11"/>
    <p:sldId id="498" r:id="rId12"/>
    <p:sldId id="466" r:id="rId13"/>
    <p:sldId id="467" r:id="rId14"/>
    <p:sldId id="500" r:id="rId15"/>
    <p:sldId id="499" r:id="rId16"/>
    <p:sldId id="501" r:id="rId17"/>
    <p:sldId id="470" r:id="rId18"/>
    <p:sldId id="535" r:id="rId19"/>
    <p:sldId id="528" r:id="rId20"/>
    <p:sldId id="536" r:id="rId21"/>
    <p:sldId id="472" r:id="rId22"/>
    <p:sldId id="490" r:id="rId23"/>
    <p:sldId id="471" r:id="rId24"/>
    <p:sldId id="473" r:id="rId25"/>
    <p:sldId id="502" r:id="rId26"/>
    <p:sldId id="474" r:id="rId27"/>
    <p:sldId id="475" r:id="rId28"/>
    <p:sldId id="537" r:id="rId29"/>
    <p:sldId id="476" r:id="rId30"/>
    <p:sldId id="503" r:id="rId31"/>
    <p:sldId id="494" r:id="rId32"/>
    <p:sldId id="519" r:id="rId33"/>
    <p:sldId id="505" r:id="rId34"/>
    <p:sldId id="477" r:id="rId35"/>
    <p:sldId id="529" r:id="rId36"/>
    <p:sldId id="506" r:id="rId37"/>
    <p:sldId id="541" r:id="rId38"/>
    <p:sldId id="507" r:id="rId39"/>
    <p:sldId id="480" r:id="rId40"/>
    <p:sldId id="508" r:id="rId41"/>
    <p:sldId id="538" r:id="rId42"/>
    <p:sldId id="539" r:id="rId43"/>
    <p:sldId id="540" r:id="rId44"/>
    <p:sldId id="492" r:id="rId45"/>
    <p:sldId id="520" r:id="rId46"/>
    <p:sldId id="481" r:id="rId47"/>
    <p:sldId id="522" r:id="rId48"/>
    <p:sldId id="482" r:id="rId49"/>
    <p:sldId id="484" r:id="rId50"/>
    <p:sldId id="485" r:id="rId51"/>
    <p:sldId id="509" r:id="rId52"/>
    <p:sldId id="483" r:id="rId53"/>
    <p:sldId id="486" r:id="rId54"/>
    <p:sldId id="487" r:id="rId55"/>
    <p:sldId id="514" r:id="rId56"/>
    <p:sldId id="515" r:id="rId57"/>
    <p:sldId id="513" r:id="rId58"/>
    <p:sldId id="516" r:id="rId59"/>
    <p:sldId id="525" r:id="rId60"/>
    <p:sldId id="526" r:id="rId61"/>
    <p:sldId id="455" r:id="rId62"/>
    <p:sldId id="488" r:id="rId63"/>
    <p:sldId id="517" r:id="rId64"/>
    <p:sldId id="524" r:id="rId65"/>
    <p:sldId id="518" r:id="rId66"/>
    <p:sldId id="530" r:id="rId67"/>
    <p:sldId id="495" r:id="rId68"/>
    <p:sldId id="496" r:id="rId69"/>
    <p:sldId id="381" r:id="rId70"/>
    <p:sldId id="330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32"/>
  </p:normalViewPr>
  <p:slideViewPr>
    <p:cSldViewPr>
      <p:cViewPr varScale="1">
        <p:scale>
          <a:sx n="106" d="100"/>
          <a:sy n="106" d="100"/>
        </p:scale>
        <p:origin x="15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8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8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8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>
                <a:ea typeface="ＭＳ Ｐゴシック" pitchFamily="1" charset="-128"/>
                <a:cs typeface="ＭＳ Ｐゴシック" pitchFamily="1" charset="-128"/>
              </a:rPr>
              <a:t>Day 13:  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October 14, 2024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OpenCL 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Transfer Model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DMA bulk data to accelerator</a:t>
            </a:r>
          </a:p>
          <a:p>
            <a:pPr lvl="1"/>
            <a:r>
              <a:rPr lang="en-US" dirty="0"/>
              <a:t>Tell it to start</a:t>
            </a:r>
            <a:endParaRPr lang="en-US" b="1" dirty="0"/>
          </a:p>
          <a:p>
            <a:pPr lvl="1"/>
            <a:r>
              <a:rPr lang="en-US" dirty="0"/>
              <a:t>DMA result back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Host program wait on accelerator completion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45F10-98E4-D535-6F5B-8327DB241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0" y="1498934"/>
            <a:ext cx="2603500" cy="27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2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Separate Accelerator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38300"/>
            <a:ext cx="57912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Tell it to start</a:t>
            </a:r>
          </a:p>
          <a:p>
            <a:pPr lvl="2"/>
            <a:r>
              <a:rPr lang="en-US" dirty="0"/>
              <a:t>accelerator</a:t>
            </a:r>
          </a:p>
          <a:p>
            <a:pPr lvl="3"/>
            <a:r>
              <a:rPr lang="en-US" dirty="0"/>
              <a:t>DMA bulk data to accelerator</a:t>
            </a:r>
          </a:p>
          <a:p>
            <a:pPr lvl="3"/>
            <a:r>
              <a:rPr lang="en-US" dirty="0"/>
              <a:t>DMA result back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Host: execute something else</a:t>
            </a:r>
          </a:p>
          <a:p>
            <a:pPr lvl="1"/>
            <a:r>
              <a:rPr lang="en-US" dirty="0"/>
              <a:t>Host program synchronize before use accelerator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B3C5A-C030-AA96-9F7E-35FD0E469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0" y="1498934"/>
            <a:ext cx="2603500" cy="27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3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FA6C-9950-F842-B885-789A870D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</a:t>
            </a:r>
            <a:r>
              <a:rPr lang="en-US" dirty="0">
                <a:sym typeface="Wingdings" pitchFamily="2" charset="2"/>
              </a:rPr>
              <a:t>&lt;-&gt;PL Interface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47083-F572-B146-B7BD-28ED65AE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19EA-6D9B-3A41-AA0F-3B888205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59F1E-DE5C-9345-A46A-077880F2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E4B86-78F2-F845-83EB-2046976E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133600"/>
            <a:ext cx="6172200" cy="40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70592-343B-064C-B71F-F305BAFE1046}"/>
              </a:ext>
            </a:extLst>
          </p:cNvPr>
          <p:cNvSpPr txBox="1"/>
          <p:nvPr/>
        </p:nvSpPr>
        <p:spPr>
          <a:xfrm>
            <a:off x="3886200" y="6307435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Xilinx UG1393, Fig. 2 (Ch.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1F106-B70D-FB4C-BFD1-01DB46B563BA}"/>
              </a:ext>
            </a:extLst>
          </p:cNvPr>
          <p:cNvSpPr txBox="1"/>
          <p:nvPr/>
        </p:nvSpPr>
        <p:spPr>
          <a:xfrm>
            <a:off x="304800" y="3567791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BA712-397B-B049-9D77-B9BF7F28198D}"/>
              </a:ext>
            </a:extLst>
          </p:cNvPr>
          <p:cNvSpPr txBox="1"/>
          <p:nvPr/>
        </p:nvSpPr>
        <p:spPr>
          <a:xfrm>
            <a:off x="7547373" y="3731367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418292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D851-A9CC-4348-A484-8D6881C5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831B-C842-9F40-98B9-4B894610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486400" cy="4114800"/>
          </a:xfrm>
        </p:spPr>
        <p:txBody>
          <a:bodyPr/>
          <a:lstStyle/>
          <a:p>
            <a:r>
              <a:rPr lang="en-US" dirty="0"/>
              <a:t>Simple case one host process, one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7703-697A-864B-A79B-51F5F2BF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0DDAF-5F70-034A-AEB4-E4C15CDA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F7309-D68E-8149-8DDF-5D1C8671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DC9B-DE1A-774E-8005-8EC571C5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384E-2356-0845-A5E5-49118EA3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953000" cy="4114800"/>
          </a:xfrm>
        </p:spPr>
        <p:txBody>
          <a:bodyPr/>
          <a:lstStyle/>
          <a:p>
            <a:r>
              <a:rPr lang="en-US" dirty="0"/>
              <a:t>Dataflow stream accelerators on host 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FAE86-AC7B-0648-8299-9DA792EC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85B67-2C3F-544A-962E-3BD6DB92D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14C096E-9B49-1A49-8911-9A788393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53100" y="3270250"/>
            <a:ext cx="2679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43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1BDD161-F008-5442-A5E2-67B86ADA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75300" y="2279650"/>
            <a:ext cx="29083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64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1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  <a:p>
            <a:r>
              <a:rPr lang="en-US" dirty="0"/>
              <a:t>… and multiple accelerators</a:t>
            </a:r>
          </a:p>
          <a:p>
            <a:r>
              <a:rPr lang="en-US" dirty="0"/>
              <a:t>Given space, any streaming case</a:t>
            </a:r>
          </a:p>
          <a:p>
            <a:pPr lvl="1"/>
            <a:r>
              <a:rPr lang="en-US" dirty="0"/>
              <a:t>DMA buffers cross PS&lt;-&gt;PL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2F944-FDD2-224B-B2C2-0802E9A25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0" y="2133600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/>
              <a:t>DMA copy into BRAM memories</a:t>
            </a:r>
          </a:p>
          <a:p>
            <a:pPr lvl="1"/>
            <a:r>
              <a:rPr lang="en-US" dirty="0"/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7772399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copy loop improve performance?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dataflow streaming between copy loop and accelerator computation?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50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Value of small, local memories</a:t>
            </a:r>
          </a:p>
          <a:p>
            <a:r>
              <a:rPr lang="en-US" dirty="0"/>
              <a:t>Tune local memories in C</a:t>
            </a:r>
          </a:p>
          <a:p>
            <a:r>
              <a:rPr lang="en-US" dirty="0"/>
              <a:t>DMA as data-movement threads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Copy Loop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7772399" cy="4114800"/>
          </a:xfrm>
        </p:spPr>
        <p:txBody>
          <a:bodyPr/>
          <a:lstStyle/>
          <a:p>
            <a:r>
              <a:rPr lang="en-US" dirty="0"/>
              <a:t>Run concurrently – improve throughput</a:t>
            </a:r>
          </a:p>
          <a:p>
            <a:pPr lvl="1"/>
            <a:r>
              <a:rPr lang="en-US" dirty="0"/>
              <a:t>Overlap compute and communication</a:t>
            </a:r>
          </a:p>
          <a:p>
            <a:r>
              <a:rPr lang="en-US" dirty="0"/>
              <a:t>Hide latency of read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7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Host-Side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40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4F08-48F1-8E4B-AB59-0CF095F6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08B0-484A-ED41-B6BE-5536A4BAA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74700"/>
            <a:ext cx="7772400" cy="4876800"/>
          </a:xfrm>
        </p:spPr>
        <p:txBody>
          <a:bodyPr/>
          <a:lstStyle/>
          <a:p>
            <a:r>
              <a:rPr lang="en-US" dirty="0"/>
              <a:t>Platform</a:t>
            </a:r>
          </a:p>
          <a:p>
            <a:r>
              <a:rPr lang="en-US" dirty="0"/>
              <a:t>Device</a:t>
            </a:r>
          </a:p>
          <a:p>
            <a:r>
              <a:rPr lang="en-US" dirty="0"/>
              <a:t>Context</a:t>
            </a:r>
          </a:p>
          <a:p>
            <a:r>
              <a:rPr lang="en-US" dirty="0"/>
              <a:t>Command Queue</a:t>
            </a:r>
          </a:p>
          <a:p>
            <a:r>
              <a:rPr lang="en-US" dirty="0"/>
              <a:t>Load FPGA</a:t>
            </a:r>
          </a:p>
          <a:p>
            <a:r>
              <a:rPr lang="en-US" dirty="0"/>
              <a:t>Buffers and Transfer</a:t>
            </a:r>
          </a:p>
          <a:p>
            <a:r>
              <a:rPr lang="en-US" dirty="0"/>
              <a:t>Kernel Execution</a:t>
            </a:r>
          </a:p>
          <a:p>
            <a:r>
              <a:rPr lang="en-US" dirty="0"/>
              <a:t>Synchronize on Result</a:t>
            </a:r>
          </a:p>
          <a:p>
            <a:r>
              <a:rPr lang="en-US" dirty="0"/>
              <a:t>Overlap Data and Compute</a:t>
            </a:r>
          </a:p>
          <a:p>
            <a:r>
              <a:rPr lang="en-US" dirty="0"/>
              <a:t>Running Multiple Kernels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EF526-D3BB-394A-B705-BA83EC5B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830AF-BEAC-BE4F-AAC6-1C2AFF3D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8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554D-5591-4D49-99F1-24C82FBA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88900"/>
            <a:ext cx="7772400" cy="1143000"/>
          </a:xfrm>
        </p:spPr>
        <p:txBody>
          <a:bodyPr/>
          <a:lstStyle/>
          <a:p>
            <a:r>
              <a:rPr lang="en-US" dirty="0"/>
              <a:t>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94686-B322-454B-9010-636AB0164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035300"/>
            <a:ext cx="7772400" cy="411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For general case where have multiple OpenCL platforms</a:t>
            </a:r>
          </a:p>
          <a:p>
            <a:r>
              <a:rPr lang="en-US" dirty="0"/>
              <a:t>Silly for Ultra96 SoC </a:t>
            </a:r>
          </a:p>
          <a:p>
            <a:pPr lvl="1"/>
            <a:r>
              <a:rPr lang="en-US" dirty="0"/>
              <a:t> and, looks like we can partially hide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4E20B-7CD7-7D4E-A01C-3463CDDF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348DD-F1BF-5640-AF63-7B6F638D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D0A82-88AB-F449-857C-3B3F0646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1" y="990600"/>
            <a:ext cx="8343497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1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BE13-CEAC-9F44-86A5-BA0D0386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BB8E-D2C1-B848-A9CA-3083FBD2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FA7BE-78F4-4349-844D-DFBF7F4E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B8B16D-9B64-5B44-B598-DF1E3E861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76700"/>
            <a:ext cx="8534400" cy="1524000"/>
          </a:xfrm>
        </p:spPr>
        <p:txBody>
          <a:bodyPr/>
          <a:lstStyle/>
          <a:p>
            <a:r>
              <a:rPr lang="en-US" dirty="0"/>
              <a:t>For case of multiple FPGAs </a:t>
            </a:r>
            <a:r>
              <a:rPr lang="en-US" dirty="0">
                <a:sym typeface="Wingdings" pitchFamily="2" charset="2"/>
              </a:rPr>
              <a:t> which FPGA</a:t>
            </a:r>
            <a:endParaRPr lang="en-US" dirty="0"/>
          </a:p>
          <a:p>
            <a:r>
              <a:rPr lang="en-US" dirty="0"/>
              <a:t>Also somewhat silly for Ultra96 with single FPGA (PL)</a:t>
            </a:r>
          </a:p>
          <a:p>
            <a:r>
              <a:rPr lang="en-US" dirty="0"/>
              <a:t>Amazon F1.x16large has multiple FPGAs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4FD32-4EC4-6E44-8733-3D161831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90956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116F-9E4F-6343-B2B3-1B233AE4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E7F0-6E2E-BA4F-8854-B3FC4939B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" dirty="0"/>
              <a:t>Our </a:t>
            </a:r>
            <a:r>
              <a:rPr lang="fr" dirty="0" err="1"/>
              <a:t>Utilities.cpp,h</a:t>
            </a:r>
            <a:r>
              <a:rPr lang="fr" dirty="0"/>
              <a:t> – </a:t>
            </a:r>
            <a:r>
              <a:rPr lang="fr" dirty="0" err="1"/>
              <a:t>hide</a:t>
            </a:r>
            <a:r>
              <a:rPr lang="fr" dirty="0"/>
              <a:t> Platform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std</a:t>
            </a:r>
            <a:r>
              <a:rPr lang="fr" dirty="0">
                <a:latin typeface="Courier" pitchFamily="2" charset="0"/>
              </a:rPr>
              <a:t>::</a:t>
            </a:r>
            <a:r>
              <a:rPr lang="fr" dirty="0" err="1">
                <a:latin typeface="Courier" pitchFamily="2" charset="0"/>
              </a:rPr>
              <a:t>vector</a:t>
            </a:r>
            <a:r>
              <a:rPr lang="fr" dirty="0">
                <a:latin typeface="Courier" pitchFamily="2" charset="0"/>
              </a:rPr>
              <a:t>&lt;cl::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&gt;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get_xilinx_devices</a:t>
            </a:r>
            <a:r>
              <a:rPr lang="fr" dirty="0">
                <a:latin typeface="Courier" pitchFamily="2" charset="0"/>
              </a:rPr>
              <a:t>();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devices.resize</a:t>
            </a:r>
            <a:r>
              <a:rPr lang="fr" dirty="0">
                <a:latin typeface="Courier" pitchFamily="2" charset="0"/>
              </a:rPr>
              <a:t>(1);</a:t>
            </a:r>
          </a:p>
          <a:p>
            <a:pPr marL="457200" lvl="1" indent="0">
              <a:buNone/>
            </a:pPr>
            <a:r>
              <a:rPr lang="fr" dirty="0">
                <a:latin typeface="Courier" pitchFamily="2" charset="0"/>
              </a:rPr>
              <a:t>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[0];</a:t>
            </a:r>
          </a:p>
          <a:p>
            <a:r>
              <a:rPr lang="fr" dirty="0" err="1"/>
              <a:t>Get</a:t>
            </a:r>
            <a:r>
              <a:rPr lang="fr" dirty="0"/>
              <a:t> </a:t>
            </a:r>
            <a:r>
              <a:rPr lang="fr" dirty="0" err="1"/>
              <a:t>away</a:t>
            </a:r>
            <a:r>
              <a:rPr lang="fr" dirty="0"/>
              <a:t> </a:t>
            </a:r>
            <a:r>
              <a:rPr lang="fr" dirty="0" err="1"/>
              <a:t>with</a:t>
            </a:r>
            <a:r>
              <a:rPr lang="fr" dirty="0"/>
              <a:t> simplification</a:t>
            </a:r>
          </a:p>
          <a:p>
            <a:pPr lvl="1"/>
            <a:r>
              <a:rPr lang="en-US" dirty="0"/>
              <a:t>Know want only Xilinx platform</a:t>
            </a:r>
          </a:p>
          <a:p>
            <a:pPr lvl="1"/>
            <a:r>
              <a:rPr lang="en-US" dirty="0"/>
              <a:t>Know only one device (Ultra96)</a:t>
            </a:r>
            <a:endParaRPr lang="fr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876F-BCB1-3145-BE16-BDA5CA05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E6A42-5C5F-7F4C-B804-BF5792B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E7DD-EC7B-8549-BB98-642879D3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F0E1-994D-1A4B-82F4-E3627F0E9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971800"/>
            <a:ext cx="7772400" cy="3124200"/>
          </a:xfrm>
        </p:spPr>
        <p:txBody>
          <a:bodyPr/>
          <a:lstStyle/>
          <a:p>
            <a:r>
              <a:rPr lang="en-US" dirty="0"/>
              <a:t>Context for device</a:t>
            </a:r>
          </a:p>
          <a:p>
            <a:pPr lvl="1"/>
            <a:r>
              <a:rPr lang="en-US" dirty="0"/>
              <a:t>Not sure what flexibility/differentiation this is giving </a:t>
            </a:r>
          </a:p>
          <a:p>
            <a:pPr lvl="2"/>
            <a:r>
              <a:rPr lang="en-US" dirty="0"/>
              <a:t>maybe for DFX overlay shells</a:t>
            </a:r>
          </a:p>
          <a:p>
            <a:pPr lvl="1"/>
            <a:r>
              <a:rPr lang="en-US" dirty="0"/>
              <a:t>Supports some error callback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493C7-0D4A-ED46-B067-D9E9C132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4198B-9012-E440-BE66-05E3911E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4250F-1504-574A-99CF-2A2E9AF31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00"/>
            <a:ext cx="8065407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0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FDDB-5061-FA4A-9313-3E3E4F99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Queue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CF8F-37E7-704A-B76A-999232D4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3048000"/>
          </a:xfrm>
        </p:spPr>
        <p:txBody>
          <a:bodyPr/>
          <a:lstStyle/>
          <a:p>
            <a:r>
              <a:rPr lang="en-US" sz="2400" dirty="0"/>
              <a:t>Creates a queue that holds commands</a:t>
            </a:r>
          </a:p>
          <a:p>
            <a:r>
              <a:rPr lang="en-US" sz="2400" dirty="0"/>
              <a:t>Commands govern host and kernel interactions </a:t>
            </a:r>
          </a:p>
          <a:p>
            <a:r>
              <a:rPr lang="en-US" sz="2400" dirty="0"/>
              <a:t>Commands in the queue run in separate thread than main host code.</a:t>
            </a:r>
          </a:p>
          <a:p>
            <a:pPr lvl="1"/>
            <a:r>
              <a:rPr lang="en-US" sz="2400" dirty="0"/>
              <a:t>Commands don’t necessarily execute immediately after they are placed into the queue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FCE81-7FDF-A747-AB47-FC04CB5C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F9183-590C-5141-9BAA-ECF745B9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0360F-56B7-5546-8341-B12B877C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1000"/>
            <a:ext cx="777540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70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7BD1-8C58-45AE-8741-B162DD09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Queue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41B73-9C48-4832-93E0-21687DF0A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 of queues: in-order and out-of-order.</a:t>
            </a:r>
          </a:p>
          <a:p>
            <a:pPr lvl="1"/>
            <a:r>
              <a:rPr lang="en-US" sz="2400" dirty="0"/>
              <a:t>In order queues execute commands in the order that they are placed into the queue. Next command waits until previous command finishes.</a:t>
            </a:r>
          </a:p>
          <a:p>
            <a:pPr lvl="1"/>
            <a:r>
              <a:rPr lang="en-US" sz="2400" dirty="0"/>
              <a:t>Out-of-order queues execute commands in the queue in an order that is constrained by synchronization flags. Commands don’t need to wait until previous commands finish.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363AE-6E9D-404D-ABC4-DCE2F4A5C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A9952-4A5A-4818-BDC3-3E01C8CC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69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46F4-223F-3C48-8F5A-FC5F4231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9417"/>
            <a:ext cx="7772400" cy="1143000"/>
          </a:xfrm>
        </p:spPr>
        <p:txBody>
          <a:bodyPr/>
          <a:lstStyle/>
          <a:p>
            <a:r>
              <a:rPr lang="en-US" dirty="0"/>
              <a:t>Load Bitstream on FPGA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3C51-57C4-0943-9296-B83E3A49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641728"/>
            <a:ext cx="7772400" cy="2667000"/>
          </a:xfrm>
        </p:spPr>
        <p:txBody>
          <a:bodyPr/>
          <a:lstStyle/>
          <a:p>
            <a:r>
              <a:rPr lang="en-US" dirty="0"/>
              <a:t>Where we actually reconfigure FPGA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Not really for our current platform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But confirms bitstream using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…and needs read some information from </a:t>
            </a:r>
            <a:r>
              <a:rPr lang="en-US" dirty="0" err="1">
                <a:solidFill>
                  <a:schemeClr val="accent2"/>
                </a:solidFill>
              </a:rPr>
              <a:t>xclbin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For Partial Reconfiguration (DFX) platform</a:t>
            </a:r>
          </a:p>
          <a:p>
            <a:pPr lvl="2"/>
            <a:r>
              <a:rPr lang="en-US" dirty="0"/>
              <a:t>Option to choose which to load</a:t>
            </a:r>
          </a:p>
          <a:p>
            <a:pPr lvl="2"/>
            <a:r>
              <a:rPr lang="en-US" dirty="0"/>
              <a:t>Option to reconfigure during operation under host control</a:t>
            </a:r>
          </a:p>
          <a:p>
            <a:pPr lvl="3"/>
            <a:r>
              <a:rPr lang="en-US" dirty="0"/>
              <a:t>not one we’ll exercise this term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10441-4A11-584A-B820-24E9BFB9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50729-3E83-8F4E-A39B-B8F2C820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FDED2-B67B-B54D-BD87-70AB1325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31" y="1236600"/>
            <a:ext cx="8376138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4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/OpenCL Interface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Execution Model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Host-Side Programming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FPGA-Side Programming (Part 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5E0E-C445-BF4A-AC9E-4C4744C5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5DB6-B0E9-CC44-B507-C03D392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Setup the actual accelerators to call</a:t>
            </a:r>
          </a:p>
          <a:p>
            <a:pPr lvl="1"/>
            <a:r>
              <a:rPr lang="en-US" dirty="0"/>
              <a:t>Extract handle to reference them from the loaded bitstream (program)</a:t>
            </a:r>
          </a:p>
          <a:p>
            <a:pPr lvl="1"/>
            <a:r>
              <a:rPr lang="en-US" dirty="0"/>
              <a:t>Just naming them at this point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5244-9E3F-DA4A-A518-BE07FE14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7701B-BEA0-114C-A0DA-2BE8D62C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D7717-081E-0846-AD50-1CB5D390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" y="2063916"/>
            <a:ext cx="8757285" cy="7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7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A43-3086-B347-837E-991FAF06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584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4467-4842-C542-9DB6-C5A71B41C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with 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30ms compute</a:t>
            </a:r>
          </a:p>
          <a:p>
            <a:pPr lvl="1"/>
            <a:r>
              <a:rPr lang="en-US" dirty="0"/>
              <a:t>5ms outputs</a:t>
            </a:r>
          </a:p>
          <a:p>
            <a:r>
              <a:rPr lang="en-US" dirty="0">
                <a:solidFill>
                  <a:srgbClr val="FF6600"/>
                </a:solidFill>
              </a:rPr>
              <a:t>Latency?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must serialize?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overlap data transfers and computation?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B19B8-6CFB-5143-97AB-6B234AED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0465C-B513-D448-87BA-FEF13C28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99057-47A5-C148-8AB1-6043D2D7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5733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22CC-29C6-EB4B-B5E4-25D3CDD2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017702-F269-F041-AE84-A21F9052E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37" y="4094990"/>
            <a:ext cx="9090843" cy="1143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56D5-4BCD-7741-A809-A76B07A2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A7B29-9BBC-0C47-A6D3-79B2FB8F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8A1A3-8612-BC4D-BCD4-EADA37BF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456" y="199154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5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AA2B-9E96-E44F-82A9-83FC4028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5725"/>
            <a:ext cx="8153400" cy="1143000"/>
          </a:xfrm>
        </p:spPr>
        <p:txBody>
          <a:bodyPr/>
          <a:lstStyle/>
          <a:p>
            <a:r>
              <a:rPr lang="en-US" dirty="0"/>
              <a:t>Host and Device Memory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B91F-36C9-8741-A7BA-8D34B7D7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38599"/>
            <a:ext cx="8610600" cy="2613025"/>
          </a:xfrm>
        </p:spPr>
        <p:txBody>
          <a:bodyPr/>
          <a:lstStyle/>
          <a:p>
            <a:r>
              <a:rPr lang="en-US" sz="2800" dirty="0"/>
              <a:t>Host pointers not necessarily meaningful to device</a:t>
            </a:r>
          </a:p>
          <a:p>
            <a:pPr lvl="1"/>
            <a:r>
              <a:rPr lang="en-US" sz="2400" dirty="0"/>
              <a:t>Need to map</a:t>
            </a:r>
          </a:p>
          <a:p>
            <a:pPr lvl="1"/>
            <a:r>
              <a:rPr lang="en-US" sz="2400" dirty="0"/>
              <a:t>Different memories? (depend on platform)</a:t>
            </a:r>
          </a:p>
          <a:p>
            <a:pPr lvl="2"/>
            <a:r>
              <a:rPr lang="en-US" sz="2000" dirty="0"/>
              <a:t>Embedded incl. Ultra96 (same), data-center (may be different)</a:t>
            </a:r>
          </a:p>
          <a:p>
            <a:pPr lvl="1"/>
            <a:r>
              <a:rPr lang="en-US" sz="2400" dirty="0"/>
              <a:t>Virtual vs. Physical addresses?</a:t>
            </a:r>
          </a:p>
          <a:p>
            <a:pPr lvl="1"/>
            <a:r>
              <a:rPr lang="en-US" sz="2400" dirty="0"/>
              <a:t>Same memory, different address map?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AE2B-2ABF-814F-9988-CA9706E9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E675-ACCE-774A-BEF2-99E44039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D2C3E-C1D3-1F45-A92B-1F2E7DCCC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3802554" cy="208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DFDCA-05D2-F94A-884A-3CB1D7CB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60" y="1501775"/>
            <a:ext cx="405384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2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324B-4FE6-E841-90AB-779FCA67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Buffers and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DCA0-7272-1949-BD13-EA5BE85E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191000"/>
            <a:ext cx="7772400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667E-6C5E-2340-BC6A-DC29152E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DD394-40FF-2046-AD5D-C1228B88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4B59D0-252C-1E41-AA6C-DFEA1149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92930"/>
            <a:ext cx="6381750" cy="937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AA1EC-DE9A-9D46-A3F0-437A35A6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3025"/>
            <a:ext cx="6381750" cy="4963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7BE08-2AFC-EE43-82DA-3D0080262FC4}"/>
              </a:ext>
            </a:extLst>
          </p:cNvPr>
          <p:cNvSpPr txBox="1"/>
          <p:nvPr/>
        </p:nvSpPr>
        <p:spPr>
          <a:xfrm>
            <a:off x="7355782" y="946021"/>
            <a:ext cx="1102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</a:t>
            </a:r>
          </a:p>
          <a:p>
            <a:r>
              <a:rPr lang="en-US" dirty="0"/>
              <a:t>Buffers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DDD76-AF0B-C042-B828-A64B8E86FA1D}"/>
              </a:ext>
            </a:extLst>
          </p:cNvPr>
          <p:cNvSpPr txBox="1"/>
          <p:nvPr/>
        </p:nvSpPr>
        <p:spPr>
          <a:xfrm>
            <a:off x="7340816" y="2179558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kernel</a:t>
            </a:r>
          </a:p>
          <a:p>
            <a:r>
              <a:rPr lang="en-US" dirty="0"/>
              <a:t>pointers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9C978-BBF3-D44A-BAE4-8C1CA67139B6}"/>
              </a:ext>
            </a:extLst>
          </p:cNvPr>
          <p:cNvSpPr txBox="1"/>
          <p:nvPr/>
        </p:nvSpPr>
        <p:spPr>
          <a:xfrm>
            <a:off x="6848694" y="3162955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side pointers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5B610-A13C-3440-B00F-8E41B8BFDB01}"/>
              </a:ext>
            </a:extLst>
          </p:cNvPr>
          <p:cNvSpPr txBox="1"/>
          <p:nvPr/>
        </p:nvSpPr>
        <p:spPr>
          <a:xfrm>
            <a:off x="6762750" y="408305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with host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7503B-0928-0547-BBDF-59861D9FD7E8}"/>
              </a:ext>
            </a:extLst>
          </p:cNvPr>
          <p:cNvSpPr txBox="1"/>
          <p:nvPr/>
        </p:nvSpPr>
        <p:spPr>
          <a:xfrm>
            <a:off x="6676806" y="5003145"/>
            <a:ext cx="271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Launch data transfer</a:t>
            </a:r>
          </a:p>
          <a:p>
            <a:r>
              <a:rPr lang="en-US" dirty="0"/>
              <a:t>(enqueue)</a:t>
            </a:r>
          </a:p>
        </p:txBody>
      </p:sp>
    </p:spTree>
    <p:extLst>
      <p:ext uri="{BB962C8B-B14F-4D97-AF65-F5344CB8AC3E}">
        <p14:creationId xmlns:p14="http://schemas.microsoft.com/office/powerpoint/2010/main" val="2926724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4191000" y="2261289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clSetKernelArg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Use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dev_mem_ptr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315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F72B-BF5D-4840-B36A-5A68E0E1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B4198-7333-504F-A067-9C7C8AF32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clEnqueueReadBuffer</a:t>
            </a:r>
            <a:r>
              <a:rPr lang="en-US" dirty="0"/>
              <a:t> (</a:t>
            </a:r>
            <a:r>
              <a:rPr lang="en-US" dirty="0" err="1"/>
              <a:t>WriteBuffer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guarantee timing of transfer</a:t>
            </a:r>
          </a:p>
          <a:p>
            <a:r>
              <a:rPr lang="en-US" dirty="0" err="1"/>
              <a:t>clEnqueueMigrateObjects</a:t>
            </a:r>
            <a:endParaRPr lang="en-US" dirty="0"/>
          </a:p>
          <a:p>
            <a:pPr lvl="1"/>
            <a:r>
              <a:rPr lang="en-US" dirty="0"/>
              <a:t>Supports overlap of compute and communicate</a:t>
            </a:r>
          </a:p>
          <a:p>
            <a:pPr lvl="1"/>
            <a:r>
              <a:rPr lang="en-US" dirty="0"/>
              <a:t>recommended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790A-CD96-DD43-899D-586068EA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45280-E405-9349-A0FA-CB5A87A7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6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3532C-7447-77AF-D262-C2C65FE45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1A089-1BA8-BF46-E3BA-9C660BAE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Buffers and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0B84D-EF39-7220-87A2-FE89B6663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191000"/>
            <a:ext cx="7772400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9FF53-4219-58A0-81C8-FC69AA6F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89B7B-5DCD-56B3-D3DA-8747DDC05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195F05-8F70-1692-A8E6-71EECB10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92930"/>
            <a:ext cx="6381750" cy="937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0DA1C-9296-28EF-0D53-1E6E8B8B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3025"/>
            <a:ext cx="6381750" cy="4963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61D87A-9314-1645-79EA-8E7ED902C6FE}"/>
              </a:ext>
            </a:extLst>
          </p:cNvPr>
          <p:cNvSpPr txBox="1"/>
          <p:nvPr/>
        </p:nvSpPr>
        <p:spPr>
          <a:xfrm>
            <a:off x="7355782" y="946021"/>
            <a:ext cx="1102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</a:t>
            </a:r>
          </a:p>
          <a:p>
            <a:r>
              <a:rPr lang="en-US" dirty="0"/>
              <a:t>Buffers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ED2E20-AE58-F1BA-EEF4-3E746FC0BE68}"/>
              </a:ext>
            </a:extLst>
          </p:cNvPr>
          <p:cNvSpPr txBox="1"/>
          <p:nvPr/>
        </p:nvSpPr>
        <p:spPr>
          <a:xfrm>
            <a:off x="7340816" y="2179558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kernel</a:t>
            </a:r>
          </a:p>
          <a:p>
            <a:r>
              <a:rPr lang="en-US" dirty="0"/>
              <a:t>pointers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58490-4BE8-564E-83CB-B6A43228FC4F}"/>
              </a:ext>
            </a:extLst>
          </p:cNvPr>
          <p:cNvSpPr txBox="1"/>
          <p:nvPr/>
        </p:nvSpPr>
        <p:spPr>
          <a:xfrm>
            <a:off x="6848694" y="3162955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side pointers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416288-5563-58B3-EF64-9045C9E43DEA}"/>
              </a:ext>
            </a:extLst>
          </p:cNvPr>
          <p:cNvSpPr txBox="1"/>
          <p:nvPr/>
        </p:nvSpPr>
        <p:spPr>
          <a:xfrm>
            <a:off x="6762750" y="408305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with host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C24A8E-08CF-3156-AFF6-A5975A60875F}"/>
              </a:ext>
            </a:extLst>
          </p:cNvPr>
          <p:cNvSpPr txBox="1"/>
          <p:nvPr/>
        </p:nvSpPr>
        <p:spPr>
          <a:xfrm>
            <a:off x="6676806" y="5003145"/>
            <a:ext cx="271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Launch data transfer</a:t>
            </a:r>
          </a:p>
          <a:p>
            <a:r>
              <a:rPr lang="en-US" dirty="0"/>
              <a:t>(enqueue)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C89E6-22C5-B214-28D8-C5BB73DB4E3C}"/>
              </a:ext>
            </a:extLst>
          </p:cNvPr>
          <p:cNvSpPr txBox="1"/>
          <p:nvPr/>
        </p:nvSpPr>
        <p:spPr>
          <a:xfrm>
            <a:off x="228600" y="892930"/>
            <a:ext cx="8915400" cy="3190120"/>
          </a:xfrm>
          <a:prstGeom prst="rect">
            <a:avLst/>
          </a:prstGeom>
          <a:noFill/>
          <a:ln w="412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11794A-C3BD-4E58-8833-0DE5DD2024B9}"/>
              </a:ext>
            </a:extLst>
          </p:cNvPr>
          <p:cNvSpPr txBox="1"/>
          <p:nvPr/>
        </p:nvSpPr>
        <p:spPr>
          <a:xfrm>
            <a:off x="7670071" y="113817"/>
            <a:ext cx="1526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Done once</a:t>
            </a:r>
          </a:p>
          <a:p>
            <a:r>
              <a:rPr lang="en-US" dirty="0">
                <a:solidFill>
                  <a:srgbClr val="7030A0"/>
                </a:solidFill>
              </a:rPr>
              <a:t>For startup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A2E974-3237-EB6A-9705-A483DA485539}"/>
              </a:ext>
            </a:extLst>
          </p:cNvPr>
          <p:cNvSpPr/>
          <p:nvPr/>
        </p:nvSpPr>
        <p:spPr bwMode="auto">
          <a:xfrm>
            <a:off x="228600" y="4191000"/>
            <a:ext cx="8915400" cy="730753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47C09F-F28C-061F-1271-34B66CB14948}"/>
              </a:ext>
            </a:extLst>
          </p:cNvPr>
          <p:cNvSpPr txBox="1"/>
          <p:nvPr/>
        </p:nvSpPr>
        <p:spPr>
          <a:xfrm>
            <a:off x="6693820" y="4495592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After first, overlap</a:t>
            </a:r>
          </a:p>
        </p:txBody>
      </p:sp>
    </p:spTree>
    <p:extLst>
      <p:ext uri="{BB962C8B-B14F-4D97-AF65-F5344CB8AC3E}">
        <p14:creationId xmlns:p14="http://schemas.microsoft.com/office/powerpoint/2010/main" val="135263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6B3A-46E8-DC4C-8B67-52D0B7D6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Remap Device Pointer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15E2D-5774-AF46-B010-92EEC022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953000"/>
            <a:ext cx="8001000" cy="1143000"/>
          </a:xfrm>
        </p:spPr>
        <p:txBody>
          <a:bodyPr/>
          <a:lstStyle/>
          <a:p>
            <a:r>
              <a:rPr lang="en-US" dirty="0"/>
              <a:t>Migration remap </a:t>
            </a:r>
            <a:r>
              <a:rPr lang="en-US" dirty="0" err="1"/>
              <a:t>dev_mem_ptr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don’t know if this is happening this way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ECB9-6F0D-FF40-AB44-9620E6BF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AAE6D-E0A8-7F4D-865D-BEBD2A72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2370B-7871-0446-B6D4-7F75DDFA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27200"/>
            <a:ext cx="786164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61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7FDC-6D08-EC43-BD43-54E0DA19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Invocation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BA1B5-9C1E-524E-B26F-651DAA7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34" y="3009901"/>
            <a:ext cx="8153400" cy="2438400"/>
          </a:xfrm>
        </p:spPr>
        <p:txBody>
          <a:bodyPr/>
          <a:lstStyle/>
          <a:p>
            <a:r>
              <a:rPr lang="en-US" dirty="0"/>
              <a:t>After </a:t>
            </a:r>
          </a:p>
          <a:p>
            <a:pPr lvl="1"/>
            <a:r>
              <a:rPr lang="en-US" dirty="0"/>
              <a:t>Kernel arguments set</a:t>
            </a:r>
          </a:p>
          <a:p>
            <a:pPr lvl="1"/>
            <a:r>
              <a:rPr lang="en-US" dirty="0"/>
              <a:t>Buffer transfers have been enqueued</a:t>
            </a:r>
          </a:p>
          <a:p>
            <a:r>
              <a:rPr lang="en-US" dirty="0"/>
              <a:t>Causes to actual run on data transferred</a:t>
            </a:r>
          </a:p>
          <a:p>
            <a:r>
              <a:rPr lang="en-US" dirty="0"/>
              <a:t>Commands – command queue</a:t>
            </a:r>
          </a:p>
          <a:p>
            <a:r>
              <a:rPr lang="en-US" dirty="0"/>
              <a:t>Kernel – naming of kernel to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15BE-9A65-3443-9220-D2F3A052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9546B-1873-7348-AEDB-F9C03F12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EBEC4-E20B-F747-B2AA-99C065DE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95500"/>
            <a:ext cx="80454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3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 uses an explicit DMA transfer interface</a:t>
            </a:r>
          </a:p>
          <a:p>
            <a:r>
              <a:rPr lang="en-US" dirty="0"/>
              <a:t>Can build our streaming model on top of primitives offered</a:t>
            </a:r>
          </a:p>
          <a:p>
            <a:r>
              <a:rPr lang="en-US" dirty="0"/>
              <a:t>Will need to tune parameters and use carefully to get maximize performance</a:t>
            </a:r>
          </a:p>
          <a:p>
            <a:pPr lvl="1"/>
            <a:r>
              <a:rPr lang="en-US" dirty="0"/>
              <a:t>Good and bad </a:t>
            </a:r>
            <a:r>
              <a:rPr lang="en-US" dirty="0">
                <a:sym typeface="Wingdings" pitchFamily="2" charset="2"/>
              </a:rPr>
              <a:t> largely exposed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132C-527E-DA47-9FEB-150FC69E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DB2D6-CA76-1B4D-AD03-6BBA0460D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41" y="1752600"/>
            <a:ext cx="7772400" cy="1295400"/>
          </a:xfrm>
        </p:spPr>
        <p:txBody>
          <a:bodyPr/>
          <a:lstStyle/>
          <a:p>
            <a:r>
              <a:rPr lang="en-US" dirty="0"/>
              <a:t>Synchronization needed between main host code thread and the command queue which operates asynchronously</a:t>
            </a:r>
          </a:p>
          <a:p>
            <a:r>
              <a:rPr lang="en-US" dirty="0"/>
              <a:t>Also needed to constrain command execution order in out-of-order command queue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2856-87A2-B14C-911A-54838C33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482CE-28D5-194B-A3CE-1D1F005A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3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44BE4-D30D-4E8B-84E7-87E89440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(cont.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196EB-477F-4A6D-840B-5D465D6F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78" y="1981201"/>
            <a:ext cx="7772400" cy="1692771"/>
          </a:xfrm>
        </p:spPr>
        <p:txBody>
          <a:bodyPr/>
          <a:lstStyle/>
          <a:p>
            <a:r>
              <a:rPr lang="en-US" dirty="0"/>
              <a:t>Synchronization utilizes OpenCL event object: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7B5DE-DED2-47BE-8C77-FDA8E4D3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932B7-2DF0-4150-8BED-EC072093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76CA6-B504-4A53-ABE2-6B5088072EDF}"/>
              </a:ext>
            </a:extLst>
          </p:cNvPr>
          <p:cNvSpPr txBox="1"/>
          <p:nvPr/>
        </p:nvSpPr>
        <p:spPr>
          <a:xfrm>
            <a:off x="762000" y="4327028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4A0C0-1942-4463-83D5-FF23780C9660}"/>
              </a:ext>
            </a:extLst>
          </p:cNvPr>
          <p:cNvSpPr txBox="1"/>
          <p:nvPr/>
        </p:nvSpPr>
        <p:spPr>
          <a:xfrm>
            <a:off x="836378" y="3131515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ourier" pitchFamily="2" charset="0"/>
              </a:rPr>
              <a:t>// single event flag</a:t>
            </a:r>
          </a:p>
          <a:p>
            <a:r>
              <a:rPr lang="en-US" sz="1800" dirty="0">
                <a:latin typeface="Courier" pitchFamily="2" charset="0"/>
              </a:rPr>
              <a:t>cl::Event flag;</a:t>
            </a:r>
          </a:p>
          <a:p>
            <a:endParaRPr lang="en-US" sz="1800" dirty="0">
              <a:latin typeface="Courier" pitchFamily="2" charset="0"/>
            </a:endParaRPr>
          </a:p>
          <a:p>
            <a:r>
              <a:rPr lang="en-US" sz="1800" dirty="0">
                <a:latin typeface="Courier" pitchFamily="2" charset="0"/>
              </a:rPr>
              <a:t>// vector of event flags</a:t>
            </a:r>
          </a:p>
          <a:p>
            <a:r>
              <a:rPr lang="en-US" sz="1800" dirty="0">
                <a:latin typeface="Courier" pitchFamily="2" charset="0"/>
              </a:rPr>
              <a:t>std::vector&lt;cl::Event&gt; </a:t>
            </a:r>
            <a:r>
              <a:rPr lang="en-US" sz="1800" dirty="0" err="1">
                <a:latin typeface="Courier" pitchFamily="2" charset="0"/>
              </a:rPr>
              <a:t>wait_list</a:t>
            </a:r>
            <a:r>
              <a:rPr lang="en-US" sz="1800" dirty="0">
                <a:latin typeface="Courier" pitchFamily="2" charset="0"/>
              </a:rPr>
              <a:t>;</a:t>
            </a:r>
          </a:p>
          <a:p>
            <a:endParaRPr lang="en-US" sz="1800" dirty="0">
              <a:latin typeface="Courier" pitchFamily="2" charset="0"/>
            </a:endParaRPr>
          </a:p>
          <a:p>
            <a:r>
              <a:rPr lang="en-US" sz="1800" dirty="0">
                <a:latin typeface="Courier" pitchFamily="2" charset="0"/>
              </a:rPr>
              <a:t>// To add an event flag to the </a:t>
            </a:r>
            <a:r>
              <a:rPr lang="en-US" sz="1800" dirty="0" err="1">
                <a:latin typeface="Courier" pitchFamily="2" charset="0"/>
              </a:rPr>
              <a:t>wait_list</a:t>
            </a:r>
            <a:r>
              <a:rPr lang="en-US" sz="1800" dirty="0">
                <a:latin typeface="Courier" pitchFamily="2" charset="0"/>
              </a:rPr>
              <a:t>, do:</a:t>
            </a:r>
          </a:p>
          <a:p>
            <a:r>
              <a:rPr lang="en-US" sz="1800" dirty="0" err="1">
                <a:latin typeface="Courier" pitchFamily="2" charset="0"/>
              </a:rPr>
              <a:t>wait_list.push_back</a:t>
            </a:r>
            <a:r>
              <a:rPr lang="en-US" sz="1800" dirty="0">
                <a:latin typeface="Courier" pitchFamily="2" charset="0"/>
              </a:rPr>
              <a:t>(flag);</a:t>
            </a:r>
          </a:p>
          <a:p>
            <a:endParaRPr lang="en-US" sz="1800" dirty="0">
              <a:latin typeface="Courier" pitchFamily="2" charset="0"/>
            </a:endParaRPr>
          </a:p>
          <a:p>
            <a:endParaRPr lang="en-US" sz="18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917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59C6-F1C1-4E70-8204-5DF420E9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(cont.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FD1B-B79C-41EF-B748-7B94946F5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057400"/>
          </a:xfrm>
        </p:spPr>
        <p:txBody>
          <a:bodyPr/>
          <a:lstStyle/>
          <a:p>
            <a:r>
              <a:rPr lang="en-US" kern="0" dirty="0"/>
              <a:t>Commands can be </a:t>
            </a:r>
            <a:r>
              <a:rPr lang="en-US" kern="0"/>
              <a:t>issued without </a:t>
            </a:r>
            <a:r>
              <a:rPr lang="en-US" kern="0" dirty="0"/>
              <a:t>synchronization, like so:</a:t>
            </a:r>
          </a:p>
          <a:p>
            <a:pPr marL="0" indent="0">
              <a:buFontTx/>
              <a:buNone/>
            </a:pPr>
            <a:r>
              <a:rPr lang="en-US" kern="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DB0AD-D5FF-473E-8808-10F11AA9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B5888-4F8B-4113-9FC6-5A92F19A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51DD8-AADE-4E8F-BAD2-B8070DDC010D}"/>
              </a:ext>
            </a:extLst>
          </p:cNvPr>
          <p:cNvSpPr txBox="1"/>
          <p:nvPr/>
        </p:nvSpPr>
        <p:spPr>
          <a:xfrm>
            <a:off x="762000" y="3124200"/>
            <a:ext cx="822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" pitchFamily="2" charset="0"/>
              </a:rPr>
              <a:t>q.enqueueMigrateMemObjects</a:t>
            </a:r>
            <a:r>
              <a:rPr lang="en-US" sz="1600" dirty="0">
                <a:latin typeface="Courier" pitchFamily="2" charset="0"/>
              </a:rPr>
              <a:t>({in1_buf, in2_buf}, 0);</a:t>
            </a:r>
            <a:endParaRPr lang="en-US" sz="1600" dirty="0">
              <a:solidFill>
                <a:schemeClr val="bg2"/>
              </a:solidFill>
              <a:latin typeface="Courier" pitchFamily="2" charset="0"/>
            </a:endParaRPr>
          </a:p>
          <a:p>
            <a:r>
              <a:rPr lang="en-US" sz="1600" dirty="0" err="1">
                <a:latin typeface="Courier" pitchFamily="2" charset="0"/>
              </a:rPr>
              <a:t>q.enqueueTask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krnl_mmult</a:t>
            </a:r>
            <a:r>
              <a:rPr lang="en-US" sz="1600" dirty="0">
                <a:latin typeface="Courier" pitchFamily="2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833688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D254-A603-4FBF-841F-24FCB2B9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(cont.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EC148-5E56-454D-AB6A-A54C4F93B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295400"/>
          </a:xfrm>
        </p:spPr>
        <p:txBody>
          <a:bodyPr/>
          <a:lstStyle/>
          <a:p>
            <a:r>
              <a:rPr lang="en-US" dirty="0"/>
              <a:t>Or with synchronization: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CBF62-49EA-4301-A29F-96D36007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A7277-4606-4B2C-B1C7-68CABF32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D8378-D2D4-47E3-9817-5F04F4F4EEE2}"/>
              </a:ext>
            </a:extLst>
          </p:cNvPr>
          <p:cNvSpPr txBox="1"/>
          <p:nvPr/>
        </p:nvSpPr>
        <p:spPr>
          <a:xfrm>
            <a:off x="685800" y="2743200"/>
            <a:ext cx="82296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cl::event flag0;</a:t>
            </a:r>
          </a:p>
          <a:p>
            <a:r>
              <a:rPr lang="en-US" sz="1400" dirty="0">
                <a:latin typeface="Courier" pitchFamily="2" charset="0"/>
              </a:rPr>
              <a:t>cl::event flag1;</a:t>
            </a:r>
          </a:p>
          <a:p>
            <a:r>
              <a:rPr lang="en-US" sz="1400" dirty="0">
                <a:latin typeface="Courier" pitchFamily="2" charset="0"/>
              </a:rPr>
              <a:t>std::vector&lt;cl::event&gt; </a:t>
            </a:r>
            <a:r>
              <a:rPr lang="en-US" sz="1400" dirty="0" err="1">
                <a:latin typeface="Courier" pitchFamily="2" charset="0"/>
              </a:rPr>
              <a:t>wait_list</a:t>
            </a:r>
            <a:r>
              <a:rPr lang="en-US" sz="1400" dirty="0">
                <a:latin typeface="Courier" pitchFamily="2" charset="0"/>
              </a:rPr>
              <a:t>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// Move memory to FPGA, and signal fla0g event when done.</a:t>
            </a:r>
          </a:p>
          <a:p>
            <a:r>
              <a:rPr lang="en-US" sz="1400" dirty="0" err="1">
                <a:latin typeface="Courier" pitchFamily="2" charset="0"/>
              </a:rPr>
              <a:t>q.enqueueMigrateMemObjects</a:t>
            </a:r>
            <a:r>
              <a:rPr lang="en-US" sz="1400" dirty="0">
                <a:latin typeface="Courier" pitchFamily="2" charset="0"/>
              </a:rPr>
              <a:t>({in1_buf, in2_buf}, 0, NULL, &amp;flag0);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// Add the flag to the </a:t>
            </a:r>
            <a:r>
              <a:rPr lang="en-US" sz="1400" dirty="0" err="1">
                <a:latin typeface="Courier" pitchFamily="2" charset="0"/>
              </a:rPr>
              <a:t>wait_list</a:t>
            </a:r>
            <a:r>
              <a:rPr lang="en-US" sz="1400" dirty="0">
                <a:latin typeface="Courier" pitchFamily="2" charset="0"/>
              </a:rPr>
              <a:t> </a:t>
            </a:r>
          </a:p>
          <a:p>
            <a:r>
              <a:rPr lang="en-US" sz="1400" dirty="0" err="1">
                <a:latin typeface="Courier" pitchFamily="2" charset="0"/>
              </a:rPr>
              <a:t>wait_list.push_back</a:t>
            </a:r>
            <a:r>
              <a:rPr lang="en-US" sz="1400" dirty="0">
                <a:latin typeface="Courier" pitchFamily="2" charset="0"/>
              </a:rPr>
              <a:t>(flag);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// Run the kernel only after </a:t>
            </a:r>
            <a:r>
              <a:rPr lang="en-US" sz="1400" b="1" dirty="0">
                <a:latin typeface="Courier" pitchFamily="2" charset="0"/>
              </a:rPr>
              <a:t>all</a:t>
            </a:r>
            <a:r>
              <a:rPr lang="en-US" sz="1400" dirty="0">
                <a:latin typeface="Courier" pitchFamily="2" charset="0"/>
              </a:rPr>
              <a:t> the events in the wait list have triggered</a:t>
            </a:r>
          </a:p>
          <a:p>
            <a:r>
              <a:rPr lang="en-US" sz="1400" dirty="0">
                <a:latin typeface="Courier" pitchFamily="2" charset="0"/>
              </a:rPr>
              <a:t>// and trigger &amp;flag1 when done</a:t>
            </a:r>
          </a:p>
          <a:p>
            <a:r>
              <a:rPr lang="en-US" sz="1400" dirty="0" err="1">
                <a:latin typeface="Courier" pitchFamily="2" charset="0"/>
              </a:rPr>
              <a:t>q.enqueueTask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krnl_mmult</a:t>
            </a:r>
            <a:r>
              <a:rPr lang="en-US" sz="1400" dirty="0">
                <a:latin typeface="Courier" pitchFamily="2" charset="0"/>
              </a:rPr>
              <a:t>, &amp;</a:t>
            </a:r>
            <a:r>
              <a:rPr lang="en-US" sz="1400" dirty="0" err="1">
                <a:latin typeface="Courier" pitchFamily="2" charset="0"/>
              </a:rPr>
              <a:t>wait_list</a:t>
            </a:r>
            <a:r>
              <a:rPr lang="en-US" sz="1400" dirty="0">
                <a:latin typeface="Courier" pitchFamily="2" charset="0"/>
              </a:rPr>
              <a:t>, &amp;flag1);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// Make the host code wait here until flag1 is triggered.</a:t>
            </a:r>
          </a:p>
          <a:p>
            <a:r>
              <a:rPr lang="en-US" sz="1400" dirty="0" err="1">
                <a:latin typeface="Courier" pitchFamily="2" charset="0"/>
              </a:rPr>
              <a:t>clWaitForEvents</a:t>
            </a:r>
            <a:r>
              <a:rPr lang="en-US" sz="1400" dirty="0">
                <a:latin typeface="Courier" pitchFamily="2" charset="0"/>
              </a:rPr>
              <a:t>(1, (const </a:t>
            </a:r>
            <a:r>
              <a:rPr lang="en-US" sz="1400" dirty="0" err="1">
                <a:latin typeface="Courier" pitchFamily="2" charset="0"/>
              </a:rPr>
              <a:t>cl_event</a:t>
            </a:r>
            <a:r>
              <a:rPr lang="en-US" sz="1400" dirty="0">
                <a:latin typeface="Courier" pitchFamily="2" charset="0"/>
              </a:rPr>
              <a:t> *)&amp;flag1);</a:t>
            </a:r>
          </a:p>
          <a:p>
            <a:endParaRPr lang="en-US" sz="14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44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318C-A62B-D842-9C8E-2967D6D2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C93C-BE70-5446-96FC-8BFD7B3B6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kernel into three 10ms pieces and use dataflow between them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10ms compute x 3</a:t>
            </a:r>
          </a:p>
          <a:p>
            <a:pPr lvl="1"/>
            <a:r>
              <a:rPr lang="en-US" dirty="0"/>
              <a:t>5ms output transfer</a:t>
            </a:r>
          </a:p>
          <a:p>
            <a:r>
              <a:rPr lang="en-US" dirty="0">
                <a:solidFill>
                  <a:srgbClr val="FF6600"/>
                </a:solidFill>
              </a:rPr>
              <a:t>Throughput?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34DE5-DBA5-F942-97C2-17849D2C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C8984-73BC-5549-8B37-EBB65861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81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E21D-7167-F342-828D-A52F9AAC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30199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and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336EC9-9B39-B642-981D-A5FD932A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343400"/>
            <a:ext cx="7869836" cy="177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7ED1C-0ECA-8540-BD10-DC962F41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72033-B912-5646-96D8-1E6108D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67E572E-02BC-174B-9C8A-E48F2A5F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7512" y="3067304"/>
            <a:ext cx="90908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77EF8-C151-CB48-A2C0-66F7465F6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743456"/>
            <a:ext cx="3814434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2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4A50-186C-7747-97B3-BC17A114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67640"/>
            <a:ext cx="7772400" cy="1143000"/>
          </a:xfrm>
        </p:spPr>
        <p:txBody>
          <a:bodyPr/>
          <a:lstStyle/>
          <a:p>
            <a:r>
              <a:rPr lang="en-US" dirty="0"/>
              <a:t>Dataflow: Host-to-kernel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F40DE-6F36-5349-8A7E-08FBD53BD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114800"/>
          </a:xfrm>
        </p:spPr>
        <p:txBody>
          <a:bodyPr/>
          <a:lstStyle/>
          <a:p>
            <a:r>
              <a:rPr lang="en-US" dirty="0"/>
              <a:t>Create a dataflow stream between host process and accelerator</a:t>
            </a:r>
          </a:p>
          <a:p>
            <a:pPr lvl="1"/>
            <a:r>
              <a:rPr lang="en-US" dirty="0"/>
              <a:t>Like DATAFLOW pragma</a:t>
            </a:r>
          </a:p>
          <a:p>
            <a:pPr lvl="1"/>
            <a:r>
              <a:rPr lang="en-US" dirty="0"/>
              <a:t>Control on FPGA/kernel side (coming up)</a:t>
            </a:r>
          </a:p>
          <a:p>
            <a:r>
              <a:rPr lang="en-US" dirty="0"/>
              <a:t>Overlap next computation (setup) on host with FPGA kernel</a:t>
            </a:r>
          </a:p>
          <a:p>
            <a:r>
              <a:rPr lang="en-US" dirty="0"/>
              <a:t>UG1393 says embedded platforms not support? </a:t>
            </a:r>
          </a:p>
          <a:p>
            <a:pPr lvl="1"/>
            <a:r>
              <a:rPr lang="en-US" dirty="0"/>
              <a:t>…but maybe not need since single global memory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1E581-7E4C-E24C-AD75-4C5E44F2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7B311-C366-7840-86C3-AD25B31F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68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C074A-BA08-114F-A592-89EF389D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E6E0-72B0-3544-925A-FBB54BB0F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additional inputs send before get associated output? (pipeline depth)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A382-D28A-F44E-A14A-3BEC5A10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9ED9E-7B55-6541-8759-FC2FD29A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EE187FA-3064-854F-B89E-ED63F9DB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4114800"/>
            <a:ext cx="685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455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50DB-FA3F-2441-A791-A5244427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Completion/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D02F-67F7-0547-8C97-01CABDC5D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667000"/>
          </a:xfrm>
        </p:spPr>
        <p:txBody>
          <a:bodyPr/>
          <a:lstStyle/>
          <a:p>
            <a:r>
              <a:rPr lang="en-US" dirty="0"/>
              <a:t>Don’t have to synchronize right after an operation</a:t>
            </a:r>
          </a:p>
          <a:p>
            <a:r>
              <a:rPr lang="en-US" dirty="0"/>
              <a:t>Can have several in flight (in pipeline)</a:t>
            </a:r>
          </a:p>
          <a:p>
            <a:r>
              <a:rPr lang="en-US" dirty="0"/>
              <a:t>Synchronize only after sending several (pipeline depth) inputs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323ED-FA35-164C-A8F7-A8EDB601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E4AF6-E968-9543-AE1F-AFA1347C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5AE32E0-CF83-F647-A0EC-BA189287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1837436"/>
            <a:ext cx="685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097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78AA-99D2-5340-82F5-3DD6E36A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Data and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CEABA-FA5C-6C43-8D77-9AD5A4814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control of when synchronize to overlap data and compute</a:t>
            </a:r>
          </a:p>
          <a:p>
            <a:r>
              <a:rPr lang="en-US" dirty="0"/>
              <a:t>Start (queue up) next data transfer and invocation before dataflow pipeline finishes</a:t>
            </a:r>
          </a:p>
          <a:p>
            <a:r>
              <a:rPr lang="en-US" dirty="0"/>
              <a:t>Need to reason about (or experiment with) how many to in flight</a:t>
            </a:r>
          </a:p>
          <a:p>
            <a:pPr lvl="1"/>
            <a:r>
              <a:rPr lang="en-US" dirty="0"/>
              <a:t>When to synchronize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C922-6264-074E-99F2-3944E762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3DBD9-5356-7945-B732-0AD024BE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6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3861F-E575-3749-81B5-ACD92E113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Execution Model(s)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2DC510-57F2-1F40-AB27-D6464841F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14C2C-2F7B-4547-9B60-7A468FC1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7AD8D-D468-3D4F-AC39-7D916A3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2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DB8C-BAA9-B14D-8E6D-71DBC3F8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Multiple Kernel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573AF-B46F-AC4C-B8F8-4084CD34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Can have multiple instances of same kernel on FPGA</a:t>
            </a:r>
          </a:p>
          <a:p>
            <a:r>
              <a:rPr lang="en-US" dirty="0"/>
              <a:t>Dispatch from Out-of-Order command queue</a:t>
            </a:r>
          </a:p>
          <a:p>
            <a:r>
              <a:rPr lang="en-US" dirty="0"/>
              <a:t>Will distribute among identical kernels</a:t>
            </a:r>
          </a:p>
          <a:p>
            <a:r>
              <a:rPr lang="en-US" dirty="0"/>
              <a:t>Out-of-Order queue</a:t>
            </a:r>
          </a:p>
          <a:p>
            <a:pPr lvl="1"/>
            <a:r>
              <a:rPr lang="en-US" dirty="0"/>
              <a:t>May also help with compute/communication overlap for single kernel?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50C71-3AD5-974F-B891-A978152F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38508-FF17-794F-A364-5824FC52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96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92487-3B2B-E048-8577-F42958ED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66D5-C9C9-6047-8E28-575A0ACF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Pipeline/Dataflow</a:t>
            </a:r>
          </a:p>
          <a:p>
            <a:pPr lvl="1"/>
            <a:r>
              <a:rPr lang="en-US" dirty="0"/>
              <a:t>With Host Dataflow</a:t>
            </a:r>
          </a:p>
          <a:p>
            <a:pPr lvl="1"/>
            <a:r>
              <a:rPr lang="en-US" dirty="0"/>
              <a:t>DMA transfers and compute</a:t>
            </a:r>
          </a:p>
          <a:p>
            <a:pPr lvl="1"/>
            <a:r>
              <a:rPr lang="en-US" dirty="0"/>
              <a:t>Within compute</a:t>
            </a:r>
          </a:p>
          <a:p>
            <a:r>
              <a:rPr lang="en-US" dirty="0"/>
              <a:t>Thread Parallelism</a:t>
            </a:r>
          </a:p>
          <a:p>
            <a:pPr lvl="1"/>
            <a:r>
              <a:rPr lang="en-US" dirty="0"/>
              <a:t>Launch multiple accelerator</a:t>
            </a:r>
          </a:p>
          <a:p>
            <a:r>
              <a:rPr lang="en-US" dirty="0"/>
              <a:t>Data Parallelism</a:t>
            </a:r>
          </a:p>
          <a:p>
            <a:pPr lvl="1"/>
            <a:r>
              <a:rPr lang="en-US" dirty="0"/>
              <a:t>Define multiple instances of one accelerator and enqueue work for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F763B-79B6-3847-A15A-0B766D11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58EFB-CEEB-DD42-ACC5-C93C3E99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6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9233-32D8-E241-A650-6F2E2C3A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23850"/>
            <a:ext cx="7772400" cy="1143000"/>
          </a:xfrm>
        </p:spPr>
        <p:txBody>
          <a:bodyPr/>
          <a:lstStyle/>
          <a:p>
            <a:r>
              <a:rPr lang="en-US" dirty="0"/>
              <a:t>Cleanup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DF9C-6AB5-744D-BA73-6247AA3C3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Need to release/free resources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60833-8682-D446-900B-2FEFC8BD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581A9-8CFE-064A-84B0-0D8507CB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2963F-6DB9-C44B-A285-66FDC187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1150"/>
            <a:ext cx="7045216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4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FPGA-Side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60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638A-7365-DC43-B271-8252AFAE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Pragmas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87654-D31E-A94E-AAB2-60395C36A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 AXI</a:t>
            </a:r>
          </a:p>
          <a:p>
            <a:pPr lvl="1"/>
            <a:r>
              <a:rPr lang="en-US" dirty="0"/>
              <a:t>Bundles</a:t>
            </a:r>
          </a:p>
          <a:p>
            <a:r>
              <a:rPr lang="en-US" dirty="0"/>
              <a:t>Host-to-Kernel </a:t>
            </a:r>
          </a:p>
          <a:p>
            <a:r>
              <a:rPr lang="en-US" dirty="0"/>
              <a:t>Burst read</a:t>
            </a:r>
          </a:p>
          <a:p>
            <a:r>
              <a:rPr lang="en-US" dirty="0"/>
              <a:t>Interface width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79F0-34F1-BA42-9879-99E1BA5E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4A421-43C6-CC44-8FF0-07D9D219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24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436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508297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Can tell it to use AXI Channels</a:t>
            </a:r>
          </a:p>
          <a:p>
            <a:r>
              <a:rPr lang="en-US" dirty="0"/>
              <a:t>By default (as shown above) all share same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5B1F9-4F75-F64B-8484-CBD7DC1F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9" y="1739900"/>
            <a:ext cx="805418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5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Separate names to use different</a:t>
            </a:r>
          </a:p>
          <a:p>
            <a:endParaRPr lang="en-US" dirty="0"/>
          </a:p>
          <a:p>
            <a:r>
              <a:rPr lang="en-US" dirty="0"/>
              <a:t>Note, not naming to match ZCU3EG names</a:t>
            </a:r>
          </a:p>
          <a:p>
            <a:pPr lvl="1"/>
            <a:r>
              <a:rPr lang="en-US" dirty="0"/>
              <a:t>Portability across targets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FB9CA-33FD-3646-90EE-07C0BB23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05000"/>
            <a:ext cx="928751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9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709470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DMA bulk data to and from accelerator</a:t>
            </a:r>
          </a:p>
          <a:p>
            <a:pPr lvl="1"/>
            <a:r>
              <a:rPr lang="en-US" dirty="0"/>
              <a:t>Tell it to start</a:t>
            </a:r>
          </a:p>
          <a:p>
            <a:pPr lvl="1"/>
            <a:r>
              <a:rPr lang="en-US" dirty="0"/>
              <a:t>DMA, Accelerator runs as independent thread</a:t>
            </a:r>
          </a:p>
          <a:p>
            <a:pPr lvl="1"/>
            <a:r>
              <a:rPr lang="en-US" dirty="0"/>
              <a:t>Synchronize on data return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3403A-49DC-50A1-7525-87F7CA4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0" y="1498934"/>
            <a:ext cx="2603500" cy="27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8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F688-3BFE-D14E-B3A9-64FF6350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and Defaults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1D1BD-0DB8-FD4B-AB8D-FAE7760E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81200"/>
            <a:ext cx="8305800" cy="4114800"/>
          </a:xfrm>
        </p:spPr>
        <p:txBody>
          <a:bodyPr/>
          <a:lstStyle/>
          <a:p>
            <a:r>
              <a:rPr lang="en-US" sz="1600" dirty="0">
                <a:latin typeface="Courier" pitchFamily="2" charset="0"/>
              </a:rPr>
              <a:t>2019.2: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in1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in2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out_r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size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return bundle = control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2020.1: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21D89-C9EA-0A47-BD89-3DF38471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D484A-10A5-A949-9564-F80FB59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254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S-AXI Control – load pointers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0" y="3895688"/>
            <a:ext cx="2167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M-AXI transfer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Using pointers</a:t>
            </a:r>
          </a:p>
        </p:txBody>
      </p:sp>
    </p:spTree>
    <p:extLst>
      <p:ext uri="{BB962C8B-B14F-4D97-AF65-F5344CB8AC3E}">
        <p14:creationId xmlns:p14="http://schemas.microsoft.com/office/powerpoint/2010/main" val="7023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3A3F-9D56-7C4F-84AA-E38A55D5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Host-to-kernel Dataflow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A3E74-682B-424D-947F-6BF23DC78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066800"/>
          </a:xfrm>
        </p:spPr>
        <p:txBody>
          <a:bodyPr/>
          <a:lstStyle/>
          <a:p>
            <a:r>
              <a:rPr lang="en-US" dirty="0" err="1"/>
              <a:t>ap_ctrl_chain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B9BFB-C0D3-984D-A1C9-98BFD06B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B44AA-8B6F-8D42-8215-5D4F0736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3605C-2EDA-8540-A89A-432E5DF5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4" y="2768600"/>
            <a:ext cx="803728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53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2578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Where have we seen this before?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1B45C-7EB9-7347-8EFE-DF520F8A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54699"/>
            <a:ext cx="7145876" cy="14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20" y="2772793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281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611518"/>
            <a:ext cx="7772400" cy="1636882"/>
          </a:xfrm>
        </p:spPr>
        <p:txBody>
          <a:bodyPr/>
          <a:lstStyle/>
          <a:p>
            <a:r>
              <a:rPr lang="en-US" dirty="0"/>
              <a:t>Use Dataflow to setup as separate threads on accelerator side</a:t>
            </a:r>
          </a:p>
          <a:p>
            <a:r>
              <a:rPr lang="en-US" dirty="0"/>
              <a:t>Believe this is way to burst copy into local memory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9F3F4-D3DB-6F48-845B-522D25A7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1867"/>
            <a:ext cx="8534400" cy="3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93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DMA burst copy into BRAM memories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02CF-3564-2D44-804F-03AAFFBC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3, 4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1F83-5376-9B4B-8A63-6FAF0BA9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en-US" dirty="0"/>
              <a:t>333MHz cycle time on bus</a:t>
            </a:r>
          </a:p>
          <a:p>
            <a:r>
              <a:rPr lang="en-US" dirty="0">
                <a:solidFill>
                  <a:srgbClr val="FF6600"/>
                </a:solidFill>
              </a:rPr>
              <a:t>Peak bandwidth if transfer per cycle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64b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</a:t>
            </a:r>
          </a:p>
          <a:p>
            <a:r>
              <a:rPr lang="en-US" dirty="0">
                <a:solidFill>
                  <a:srgbClr val="FF6600"/>
                </a:solidFill>
              </a:rPr>
              <a:t>Memory at 4 GB/s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Which widths make bus the bottleneck?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Memory?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2C96-6C52-F541-9040-C69310D6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E5159-3F4E-8844-A550-5771DA1C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46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C391-D892-284F-8059-64D80D9A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4413-5175-E843-A478-A06A9A62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343400"/>
            <a:ext cx="7772400" cy="1752600"/>
          </a:xfrm>
        </p:spPr>
        <p:txBody>
          <a:bodyPr/>
          <a:lstStyle/>
          <a:p>
            <a:r>
              <a:rPr lang="en-US" dirty="0"/>
              <a:t>Will transfer at width of data type give</a:t>
            </a:r>
          </a:p>
          <a:p>
            <a:r>
              <a:rPr lang="en-US" dirty="0"/>
              <a:t>May need to pack and unpack data to exploit full width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053DA-1120-954C-8A44-4EE2961B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D1535-A5C6-9B4F-9FC5-7AFEA44E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B094-E21B-F741-8AA2-53D53C65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56" y="1905000"/>
            <a:ext cx="8016688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43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Data between PS and PL managed as DMA</a:t>
            </a:r>
          </a:p>
          <a:p>
            <a:r>
              <a:rPr lang="en-US" dirty="0"/>
              <a:t>Can exploit familiar parallelism</a:t>
            </a:r>
          </a:p>
          <a:p>
            <a:pPr lvl="1"/>
            <a:r>
              <a:rPr lang="en-US" dirty="0"/>
              <a:t>Thread, Data, Streaming Dataflow</a:t>
            </a:r>
          </a:p>
          <a:p>
            <a:pPr lvl="1"/>
            <a:r>
              <a:rPr lang="en-US" dirty="0"/>
              <a:t>Overlap compute and communicate</a:t>
            </a:r>
          </a:p>
          <a:p>
            <a:r>
              <a:rPr lang="en-US" dirty="0"/>
              <a:t>Must manage some pieces pretty explicitly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B9B7A-86F6-9942-9D16-CFAA17B90B12}"/>
              </a:ext>
            </a:extLst>
          </p:cNvPr>
          <p:cNvSpPr txBox="1"/>
          <p:nvPr/>
        </p:nvSpPr>
        <p:spPr>
          <a:xfrm>
            <a:off x="258559" y="2349500"/>
            <a:ext cx="4959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Where do we set DMA arguments?</a:t>
            </a:r>
          </a:p>
        </p:txBody>
      </p:sp>
    </p:spTree>
    <p:extLst>
      <p:ext uri="{BB962C8B-B14F-4D97-AF65-F5344CB8AC3E}">
        <p14:creationId xmlns:p14="http://schemas.microsoft.com/office/powerpoint/2010/main" val="8412802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 including HW5</a:t>
            </a:r>
          </a:p>
          <a:p>
            <a:r>
              <a:rPr lang="en-US" dirty="0"/>
              <a:t>Reading for Wednesday on web</a:t>
            </a:r>
          </a:p>
          <a:p>
            <a:r>
              <a:rPr lang="en-US" dirty="0"/>
              <a:t>HW6</a:t>
            </a:r>
          </a:p>
          <a:p>
            <a:pPr lvl="1"/>
            <a:r>
              <a:rPr lang="en-US" dirty="0"/>
              <a:t>Due on Friday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3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Set arguments to 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1827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Accelerator 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Uses to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grab inputs</a:t>
            </a:r>
          </a:p>
        </p:txBody>
      </p:sp>
    </p:spTree>
    <p:extLst>
      <p:ext uri="{BB962C8B-B14F-4D97-AF65-F5344CB8AC3E}">
        <p14:creationId xmlns:p14="http://schemas.microsoft.com/office/powerpoint/2010/main" val="6125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2024 --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66096</TotalTime>
  <Words>2365</Words>
  <Application>Microsoft Macintosh PowerPoint</Application>
  <PresentationFormat>On-screen Show (4:3)</PresentationFormat>
  <Paragraphs>519</Paragraphs>
  <Slides>70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ＭＳ Ｐゴシック</vt:lpstr>
      <vt:lpstr>Arial</vt:lpstr>
      <vt:lpstr>Courier</vt:lpstr>
      <vt:lpstr>Times New Roman</vt:lpstr>
      <vt:lpstr>Wingdings</vt:lpstr>
      <vt:lpstr>Blank Presentation</vt:lpstr>
      <vt:lpstr>ESE532: System-on-a-Chip Architecture</vt:lpstr>
      <vt:lpstr>Previously</vt:lpstr>
      <vt:lpstr>Today</vt:lpstr>
      <vt:lpstr>Message</vt:lpstr>
      <vt:lpstr>Execution Model(s)</vt:lpstr>
      <vt:lpstr>Model</vt:lpstr>
      <vt:lpstr>Remember: Preclass 4a</vt:lpstr>
      <vt:lpstr>Remember: Preclass 4a</vt:lpstr>
      <vt:lpstr>Programmable SoC</vt:lpstr>
      <vt:lpstr>Function Call</vt:lpstr>
      <vt:lpstr>Separate Accelerator Thread</vt:lpstr>
      <vt:lpstr>PS&lt;-&gt;PL Interface</vt:lpstr>
      <vt:lpstr>Minimal</vt:lpstr>
      <vt:lpstr>Accelerator Stream</vt:lpstr>
      <vt:lpstr>Streaming</vt:lpstr>
      <vt:lpstr>Streaming</vt:lpstr>
      <vt:lpstr>Data Movement (Options)</vt:lpstr>
      <vt:lpstr>Data Movement (Options)</vt:lpstr>
      <vt:lpstr>Remember: Preclass 4a</vt:lpstr>
      <vt:lpstr>Copy Loop Benefits</vt:lpstr>
      <vt:lpstr>Host-Side Programming</vt:lpstr>
      <vt:lpstr>Outline</vt:lpstr>
      <vt:lpstr>Platform</vt:lpstr>
      <vt:lpstr>Device</vt:lpstr>
      <vt:lpstr>Device</vt:lpstr>
      <vt:lpstr>Context</vt:lpstr>
      <vt:lpstr>Command Queue</vt:lpstr>
      <vt:lpstr>Command Queue (cont.)</vt:lpstr>
      <vt:lpstr>Load Bitstream on FPGA </vt:lpstr>
      <vt:lpstr>Kernels</vt:lpstr>
      <vt:lpstr>Preclass 1</vt:lpstr>
      <vt:lpstr>Preclass 1</vt:lpstr>
      <vt:lpstr>Host and Device Memory View</vt:lpstr>
      <vt:lpstr>Buffers and Transfer</vt:lpstr>
      <vt:lpstr>Remember: Preclass 4a</vt:lpstr>
      <vt:lpstr>Movement Options</vt:lpstr>
      <vt:lpstr>Buffers and Transfer</vt:lpstr>
      <vt:lpstr>Remap Device Pointer</vt:lpstr>
      <vt:lpstr>Kernel Invocation</vt:lpstr>
      <vt:lpstr>Synchronization</vt:lpstr>
      <vt:lpstr>Synchronization (cont. 1)</vt:lpstr>
      <vt:lpstr>Synchronization (cont. 2)</vt:lpstr>
      <vt:lpstr>Synchronization (cont. 3)</vt:lpstr>
      <vt:lpstr>Preclass 2a</vt:lpstr>
      <vt:lpstr>Preclass 1 and 2</vt:lpstr>
      <vt:lpstr>Dataflow: Host-to-kernel</vt:lpstr>
      <vt:lpstr>Preclass 2b</vt:lpstr>
      <vt:lpstr>Kernel Completion/ Synchronization</vt:lpstr>
      <vt:lpstr>Overlapping Data and Compute</vt:lpstr>
      <vt:lpstr>Running Multiple Kernel Instances</vt:lpstr>
      <vt:lpstr>Parallelism</vt:lpstr>
      <vt:lpstr>Cleanup</vt:lpstr>
      <vt:lpstr>FPGA-Side Programming</vt:lpstr>
      <vt:lpstr>Interface Pragmas</vt:lpstr>
      <vt:lpstr>Programmable SoC</vt:lpstr>
      <vt:lpstr>Programmable SoC</vt:lpstr>
      <vt:lpstr>AXI Channels</vt:lpstr>
      <vt:lpstr>AXI Channels</vt:lpstr>
      <vt:lpstr>Programmable SoC</vt:lpstr>
      <vt:lpstr>Older and Defaults</vt:lpstr>
      <vt:lpstr>Remember: Preclass 4a</vt:lpstr>
      <vt:lpstr>Host-to-kernel Dataflow</vt:lpstr>
      <vt:lpstr>Burst Transfer</vt:lpstr>
      <vt:lpstr>Remember: Preclass 4a</vt:lpstr>
      <vt:lpstr>Burst Transfer</vt:lpstr>
      <vt:lpstr>Data Movement (Options)</vt:lpstr>
      <vt:lpstr>Preclass 3, 4</vt:lpstr>
      <vt:lpstr>Width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354</cp:revision>
  <cp:lastPrinted>2024-10-13T15:00:44Z</cp:lastPrinted>
  <dcterms:created xsi:type="dcterms:W3CDTF">2017-10-07T20:03:06Z</dcterms:created>
  <dcterms:modified xsi:type="dcterms:W3CDTF">2024-10-13T15:00:45Z</dcterms:modified>
</cp:coreProperties>
</file>