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8" r:id="rId3"/>
    <p:sldId id="339" r:id="rId4"/>
    <p:sldId id="372" r:id="rId5"/>
    <p:sldId id="344" r:id="rId6"/>
    <p:sldId id="490" r:id="rId7"/>
    <p:sldId id="509" r:id="rId8"/>
    <p:sldId id="456" r:id="rId9"/>
    <p:sldId id="345" r:id="rId10"/>
    <p:sldId id="388" r:id="rId11"/>
    <p:sldId id="508" r:id="rId12"/>
    <p:sldId id="346" r:id="rId13"/>
    <p:sldId id="347" r:id="rId14"/>
    <p:sldId id="349" r:id="rId15"/>
    <p:sldId id="420" r:id="rId16"/>
    <p:sldId id="348" r:id="rId17"/>
    <p:sldId id="429" r:id="rId18"/>
    <p:sldId id="361" r:id="rId19"/>
    <p:sldId id="506" r:id="rId20"/>
    <p:sldId id="511" r:id="rId21"/>
    <p:sldId id="362" r:id="rId22"/>
    <p:sldId id="393" r:id="rId23"/>
    <p:sldId id="413" r:id="rId24"/>
    <p:sldId id="424" r:id="rId25"/>
    <p:sldId id="394" r:id="rId26"/>
    <p:sldId id="414" r:id="rId27"/>
    <p:sldId id="395" r:id="rId28"/>
    <p:sldId id="495" r:id="rId29"/>
    <p:sldId id="507" r:id="rId30"/>
    <p:sldId id="496" r:id="rId31"/>
    <p:sldId id="396" r:id="rId32"/>
    <p:sldId id="415" r:id="rId33"/>
    <p:sldId id="425" r:id="rId34"/>
    <p:sldId id="426" r:id="rId35"/>
    <p:sldId id="398" r:id="rId36"/>
    <p:sldId id="400" r:id="rId37"/>
    <p:sldId id="401" r:id="rId38"/>
    <p:sldId id="402" r:id="rId39"/>
    <p:sldId id="403" r:id="rId40"/>
    <p:sldId id="497" r:id="rId41"/>
    <p:sldId id="450" r:id="rId42"/>
    <p:sldId id="451" r:id="rId43"/>
    <p:sldId id="452" r:id="rId44"/>
    <p:sldId id="371" r:id="rId45"/>
    <p:sldId id="366" r:id="rId46"/>
    <p:sldId id="390" r:id="rId47"/>
    <p:sldId id="391" r:id="rId48"/>
    <p:sldId id="430" r:id="rId49"/>
    <p:sldId id="431" r:id="rId50"/>
    <p:sldId id="449" r:id="rId51"/>
    <p:sldId id="446" r:id="rId52"/>
    <p:sldId id="447" r:id="rId53"/>
    <p:sldId id="448" r:id="rId54"/>
    <p:sldId id="380" r:id="rId55"/>
    <p:sldId id="340" r:id="rId56"/>
    <p:sldId id="330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37FFF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1"/>
    <p:restoredTop sz="94325"/>
  </p:normalViewPr>
  <p:slideViewPr>
    <p:cSldViewPr>
      <p:cViewPr varScale="1">
        <p:scale>
          <a:sx n="106" d="100"/>
          <a:sy n="106" d="100"/>
        </p:scale>
        <p:origin x="1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0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1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44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5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168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830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409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62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6E971-13E2-2D4E-9C67-0D89E84E473A}" type="slidenum">
              <a:rPr lang="en-US"/>
              <a:pPr/>
              <a:t>6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52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3:  September 9, 2024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5560D7-D137-6546-B51E-5968B383A872}"/>
              </a:ext>
            </a:extLst>
          </p:cNvPr>
          <p:cNvSpPr txBox="1"/>
          <p:nvPr/>
        </p:nvSpPr>
        <p:spPr>
          <a:xfrm>
            <a:off x="304800" y="5048071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337FFF"/>
                </a:solidFill>
              </a:rPr>
              <a:t>Preclass</a:t>
            </a:r>
            <a:endParaRPr lang="en-US" dirty="0">
              <a:solidFill>
                <a:srgbClr val="337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Width relate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to N?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Depth?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Terminology Bandwidth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3657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Bandwidth – throughput for data movement 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many bits per second can we transfer</a:t>
            </a:r>
          </a:p>
        </p:txBody>
      </p:sp>
    </p:spTree>
    <p:extLst>
      <p:ext uri="{BB962C8B-B14F-4D97-AF65-F5344CB8AC3E}">
        <p14:creationId xmlns:p14="http://schemas.microsoft.com/office/powerpoint/2010/main" val="2694871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Bandwidth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Bandwidth: data movement throughput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many bits per second can we transfer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Bits/cycle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with</a:t>
            </a:r>
            <a:r>
              <a:rPr lang="en-US" dirty="0">
                <a:solidFill>
                  <a:srgbClr val="FF6600"/>
                </a:solidFill>
              </a:rPr>
              <a:t> N?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(not quite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bandwidth)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921294"/>
            <a:ext cx="4718593" cy="39367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Energy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read full width,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Energy scales with N</a:t>
            </a:r>
          </a:p>
          <a:p>
            <a:pPr lvl="2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Activate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wires</a:t>
            </a:r>
          </a:p>
          <a:p>
            <a:pPr lvl="2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wire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long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Or, energy/bit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scales as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Larger memories</a:t>
            </a:r>
            <a:b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cost more energy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407" y="2667000"/>
            <a:ext cx="4718593" cy="393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Density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Address, sense amplifies are large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How do address bits scale with N?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Scale slower than bit area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Bits scale N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)*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log(N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Sense amps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Large memories</a:t>
            </a:r>
            <a:b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pay less per bit</a:t>
            </a:r>
          </a:p>
          <a:p>
            <a:pPr lvl="1"/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denser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291" y="2892552"/>
            <a:ext cx="4661709" cy="3889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dirty="0"/>
              <a:t>Compactness vs. Memory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A2D54-AC4B-A145-BE18-B5CA54EAB8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01" y="1247120"/>
            <a:ext cx="6865303" cy="50495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2A0C2-D37A-0B4D-81B8-9F4E7396CA92}"/>
              </a:ext>
            </a:extLst>
          </p:cNvPr>
          <p:cNvSpPr txBox="1"/>
          <p:nvPr/>
        </p:nvSpPr>
        <p:spPr>
          <a:xfrm>
            <a:off x="1752600" y="1174646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(F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units)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16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Scaling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are fast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are slow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low energy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high energy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dense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cost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more area per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Combining: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 memories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are slow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Latency Engineering</a:t>
            </a:r>
            <a:br>
              <a:rPr lang="en-US" dirty="0"/>
            </a:br>
            <a:r>
              <a:rPr lang="en-US" dirty="0"/>
              <a:t>Scheduling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29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137360"/>
            <a:ext cx="7772400" cy="4114800"/>
          </a:xfrm>
        </p:spPr>
        <p:txBody>
          <a:bodyPr/>
          <a:lstStyle/>
          <a:p>
            <a:r>
              <a:rPr lang="en-US" dirty="0"/>
              <a:t>Issue one read/write per cycle</a:t>
            </a:r>
          </a:p>
          <a:p>
            <a:r>
              <a:rPr lang="en-US" dirty="0"/>
              <a:t>10 cycle latency to memory</a:t>
            </a:r>
          </a:p>
          <a:p>
            <a:r>
              <a:rPr lang="en-US" dirty="0"/>
              <a:t>Memory read concurrent with compute</a:t>
            </a:r>
          </a:p>
          <a:p>
            <a:pPr lvl="1"/>
            <a:r>
              <a:rPr lang="en-US" dirty="0"/>
              <a:t>only wait for memory when need value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(</a:t>
            </a:r>
            <a:r>
              <a:rPr lang="en-US" dirty="0" err="1">
                <a:solidFill>
                  <a:srgbClr val="FF6600"/>
                </a:solidFill>
              </a:rPr>
              <a:t>iters</a:t>
            </a:r>
            <a:r>
              <a:rPr lang="en-US" dirty="0">
                <a:solidFill>
                  <a:srgbClr val="FF6600"/>
                </a:solidFill>
              </a:rPr>
              <a:t>/cycle)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58" y="3918584"/>
            <a:ext cx="8216900" cy="28081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29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13736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Throughput (</a:t>
            </a:r>
            <a:r>
              <a:rPr lang="en-US" dirty="0" err="1">
                <a:solidFill>
                  <a:srgbClr val="FF6600"/>
                </a:solidFill>
              </a:rPr>
              <a:t>iters</a:t>
            </a:r>
            <a:r>
              <a:rPr lang="en-US" dirty="0">
                <a:solidFill>
                  <a:srgbClr val="FF6600"/>
                </a:solidFill>
              </a:rPr>
              <a:t>/cycle)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1641416"/>
            <a:ext cx="8216900" cy="28081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B81152-BA43-7743-9439-FD3F6B29C2F6}"/>
              </a:ext>
            </a:extLst>
          </p:cNvPr>
          <p:cNvSpPr/>
          <p:nvPr/>
        </p:nvSpPr>
        <p:spPr bwMode="auto">
          <a:xfrm>
            <a:off x="603250" y="5105400"/>
            <a:ext cx="1606550" cy="4783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Read a[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B81CC7-C5F2-A545-9232-1898422B4FFF}"/>
              </a:ext>
            </a:extLst>
          </p:cNvPr>
          <p:cNvSpPr/>
          <p:nvPr/>
        </p:nvSpPr>
        <p:spPr bwMode="auto">
          <a:xfrm>
            <a:off x="2209800" y="5578064"/>
            <a:ext cx="1606550" cy="47830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charset="0"/>
              </a:rPr>
              <a:t>f(in)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52EC07-2268-0846-98AE-B7C5D75BC88B}"/>
              </a:ext>
            </a:extLst>
          </p:cNvPr>
          <p:cNvSpPr/>
          <p:nvPr/>
        </p:nvSpPr>
        <p:spPr bwMode="auto">
          <a:xfrm>
            <a:off x="3816350" y="5094120"/>
            <a:ext cx="146050" cy="48958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32B36-98F3-2147-9E05-9BCF63D2C193}"/>
              </a:ext>
            </a:extLst>
          </p:cNvPr>
          <p:cNvSpPr txBox="1"/>
          <p:nvPr/>
        </p:nvSpPr>
        <p:spPr>
          <a:xfrm>
            <a:off x="3751454" y="5674616"/>
            <a:ext cx="817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</a:t>
            </a:r>
          </a:p>
          <a:p>
            <a:r>
              <a:rPr lang="en-US" dirty="0"/>
              <a:t>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write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542397-AD9A-CA40-BDCD-EDCFAF98F2CB}"/>
              </a:ext>
            </a:extLst>
          </p:cNvPr>
          <p:cNvCxnSpPr/>
          <p:nvPr/>
        </p:nvCxnSpPr>
        <p:spPr bwMode="auto">
          <a:xfrm flipV="1">
            <a:off x="603250" y="4886046"/>
            <a:ext cx="3359150" cy="104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23356B5-9936-A64A-877D-DD0650D69A53}"/>
              </a:ext>
            </a:extLst>
          </p:cNvPr>
          <p:cNvSpPr txBox="1"/>
          <p:nvPr/>
        </p:nvSpPr>
        <p:spPr>
          <a:xfrm>
            <a:off x="1828800" y="4484375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 cycles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86C35-6634-1C47-717F-D43408E4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8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48006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(part 1)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Bottleneck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Scaling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Latency Engineering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Scheduling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Reuse: Scratchpad and cache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Throughput [Bandwidth] Engineering (part 3)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Wide 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29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13736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Throughput (</a:t>
            </a:r>
            <a:r>
              <a:rPr lang="en-US" dirty="0" err="1">
                <a:solidFill>
                  <a:srgbClr val="FF6600"/>
                </a:solidFill>
              </a:rPr>
              <a:t>iters</a:t>
            </a:r>
            <a:r>
              <a:rPr lang="en-US" dirty="0">
                <a:solidFill>
                  <a:srgbClr val="FF6600"/>
                </a:solidFill>
              </a:rPr>
              <a:t>/cycle)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1641416"/>
            <a:ext cx="8216900" cy="28081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B81152-BA43-7743-9439-FD3F6B29C2F6}"/>
              </a:ext>
            </a:extLst>
          </p:cNvPr>
          <p:cNvSpPr/>
          <p:nvPr/>
        </p:nvSpPr>
        <p:spPr bwMode="auto">
          <a:xfrm>
            <a:off x="603250" y="5105400"/>
            <a:ext cx="1606550" cy="4783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Read a[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B81CC7-C5F2-A545-9232-1898422B4FFF}"/>
              </a:ext>
            </a:extLst>
          </p:cNvPr>
          <p:cNvSpPr/>
          <p:nvPr/>
        </p:nvSpPr>
        <p:spPr bwMode="auto">
          <a:xfrm>
            <a:off x="2209800" y="5578064"/>
            <a:ext cx="1606550" cy="47830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charset="0"/>
              </a:rPr>
              <a:t>f(in)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52EC07-2268-0846-98AE-B7C5D75BC88B}"/>
              </a:ext>
            </a:extLst>
          </p:cNvPr>
          <p:cNvSpPr/>
          <p:nvPr/>
        </p:nvSpPr>
        <p:spPr bwMode="auto">
          <a:xfrm>
            <a:off x="3816350" y="5094120"/>
            <a:ext cx="146050" cy="48958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32B36-98F3-2147-9E05-9BCF63D2C193}"/>
              </a:ext>
            </a:extLst>
          </p:cNvPr>
          <p:cNvSpPr txBox="1"/>
          <p:nvPr/>
        </p:nvSpPr>
        <p:spPr>
          <a:xfrm>
            <a:off x="3751454" y="5674616"/>
            <a:ext cx="817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</a:t>
            </a:r>
          </a:p>
          <a:p>
            <a:r>
              <a:rPr lang="en-US" dirty="0"/>
              <a:t>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write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D61AD7-7600-4140-A07A-451FC950BF8E}"/>
              </a:ext>
            </a:extLst>
          </p:cNvPr>
          <p:cNvSpPr/>
          <p:nvPr/>
        </p:nvSpPr>
        <p:spPr bwMode="auto">
          <a:xfrm>
            <a:off x="5495925" y="5088480"/>
            <a:ext cx="146050" cy="48958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4932A-CA2C-724C-B46E-E191878BBCFC}"/>
              </a:ext>
            </a:extLst>
          </p:cNvPr>
          <p:cNvSpPr/>
          <p:nvPr/>
        </p:nvSpPr>
        <p:spPr bwMode="auto">
          <a:xfrm>
            <a:off x="5648325" y="5088480"/>
            <a:ext cx="1606550" cy="4783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Read a[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FD6310-7FA8-5E41-A25E-B26D7864AE11}"/>
              </a:ext>
            </a:extLst>
          </p:cNvPr>
          <p:cNvSpPr/>
          <p:nvPr/>
        </p:nvSpPr>
        <p:spPr bwMode="auto">
          <a:xfrm>
            <a:off x="5861050" y="5578064"/>
            <a:ext cx="1606550" cy="47830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charset="0"/>
              </a:rPr>
              <a:t>f(in)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99FDFB-F2AE-9340-9A9D-E1AEEC35B458}"/>
              </a:ext>
            </a:extLst>
          </p:cNvPr>
          <p:cNvSpPr/>
          <p:nvPr/>
        </p:nvSpPr>
        <p:spPr bwMode="auto">
          <a:xfrm>
            <a:off x="7432675" y="5078078"/>
            <a:ext cx="146050" cy="48958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4B2C7-0872-5E40-9DD0-FDFDC8AD14E1}"/>
              </a:ext>
            </a:extLst>
          </p:cNvPr>
          <p:cNvSpPr txBox="1"/>
          <p:nvPr/>
        </p:nvSpPr>
        <p:spPr>
          <a:xfrm>
            <a:off x="7408110" y="5695623"/>
            <a:ext cx="817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</a:t>
            </a:r>
          </a:p>
          <a:p>
            <a:r>
              <a:rPr lang="en-US" dirty="0"/>
              <a:t>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write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9666D4-904E-F043-B40D-C002B2DF8BF1}"/>
              </a:ext>
            </a:extLst>
          </p:cNvPr>
          <p:cNvSpPr txBox="1"/>
          <p:nvPr/>
        </p:nvSpPr>
        <p:spPr>
          <a:xfrm>
            <a:off x="5118934" y="5657244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</a:t>
            </a:r>
            <a:br>
              <a:rPr lang="en-US" dirty="0"/>
            </a:br>
            <a:r>
              <a:rPr lang="en-US" dirty="0" err="1"/>
              <a:t>next_in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542397-AD9A-CA40-BDCD-EDCFAF98F2CB}"/>
              </a:ext>
            </a:extLst>
          </p:cNvPr>
          <p:cNvCxnSpPr/>
          <p:nvPr/>
        </p:nvCxnSpPr>
        <p:spPr bwMode="auto">
          <a:xfrm flipV="1">
            <a:off x="603250" y="4886046"/>
            <a:ext cx="3359150" cy="104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177E31-3DFD-CE48-BF49-2DED246203D9}"/>
              </a:ext>
            </a:extLst>
          </p:cNvPr>
          <p:cNvCxnSpPr>
            <a:cxnSpLocks/>
          </p:cNvCxnSpPr>
          <p:nvPr/>
        </p:nvCxnSpPr>
        <p:spPr bwMode="auto">
          <a:xfrm>
            <a:off x="5495925" y="4879262"/>
            <a:ext cx="2082800" cy="216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23356B5-9936-A64A-877D-DD0650D69A53}"/>
              </a:ext>
            </a:extLst>
          </p:cNvPr>
          <p:cNvSpPr txBox="1"/>
          <p:nvPr/>
        </p:nvSpPr>
        <p:spPr>
          <a:xfrm>
            <a:off x="1828800" y="4484375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 cycles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B9BA50-F605-5D43-B383-7AF434EA12A4}"/>
              </a:ext>
            </a:extLst>
          </p:cNvPr>
          <p:cNvSpPr txBox="1"/>
          <p:nvPr/>
        </p:nvSpPr>
        <p:spPr>
          <a:xfrm>
            <a:off x="5781601" y="4492364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 cycles</a:t>
            </a:r>
          </a:p>
        </p:txBody>
      </p:sp>
    </p:spTree>
    <p:extLst>
      <p:ext uri="{BB962C8B-B14F-4D97-AF65-F5344CB8AC3E}">
        <p14:creationId xmlns:p14="http://schemas.microsoft.com/office/powerpoint/2010/main" val="393392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memory latency can impact throughput</a:t>
            </a:r>
          </a:p>
          <a:p>
            <a:pPr lvl="1"/>
            <a:r>
              <a:rPr lang="en-US" dirty="0"/>
              <a:t>When must wait on it</a:t>
            </a:r>
          </a:p>
          <a:p>
            <a:pPr lvl="1"/>
            <a:r>
              <a:rPr lang="en-US" dirty="0"/>
              <a:t>When part of a cyclic dependency</a:t>
            </a:r>
          </a:p>
          <a:p>
            <a:r>
              <a:rPr lang="en-US" dirty="0"/>
              <a:t>Overlap memory access with computations when possible</a:t>
            </a:r>
          </a:p>
          <a:p>
            <a:pPr lvl="1"/>
            <a:r>
              <a:rPr lang="en-US" dirty="0"/>
              <a:t> exploit parallelism between compute and memory access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Latency Engineering</a:t>
            </a:r>
            <a:br>
              <a:rPr lang="en-US" dirty="0"/>
            </a:br>
            <a:r>
              <a:rPr lang="en-US" dirty="0"/>
              <a:t>Data Reuse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3abc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MAX=10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WSIZE=5</a:t>
            </a:r>
          </a:p>
          <a:p>
            <a:r>
              <a:rPr lang="en-US" dirty="0">
                <a:solidFill>
                  <a:srgbClr val="FF6600"/>
                </a:solidFill>
              </a:rPr>
              <a:t>How many times execute </a:t>
            </a: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dirty="0">
                <a:solidFill>
                  <a:srgbClr val="FF6600"/>
                </a:solidFill>
              </a:rPr>
              <a:t>+=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[]*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 ?</a:t>
            </a:r>
          </a:p>
          <a:p>
            <a:r>
              <a:rPr lang="en-US" dirty="0">
                <a:solidFill>
                  <a:srgbClr val="FF6600"/>
                </a:solidFill>
              </a:rPr>
              <a:t>How many reads to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 and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[]?</a:t>
            </a:r>
          </a:p>
          <a:p>
            <a:r>
              <a:rPr lang="en-US" dirty="0">
                <a:solidFill>
                  <a:srgbClr val="FF6600"/>
                </a:solidFill>
              </a:rPr>
              <a:t>Runtime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read </a:t>
            </a:r>
            <a:r>
              <a:rPr lang="en-US" dirty="0" err="1">
                <a:solidFill>
                  <a:srgbClr val="FF6600"/>
                </a:solidFill>
              </a:rPr>
              <a:t>x,w</a:t>
            </a:r>
            <a:r>
              <a:rPr lang="en-US" dirty="0">
                <a:solidFill>
                  <a:srgbClr val="FF6600"/>
                </a:solidFill>
              </a:rPr>
              <a:t> 20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dirty="0">
                <a:solidFill>
                  <a:srgbClr val="FF6600"/>
                </a:solidFill>
              </a:rPr>
              <a:t>+=…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52959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r>
              <a:rPr lang="en-US" dirty="0"/>
              <a:t>T=MAX*</a:t>
            </a:r>
            <a:r>
              <a:rPr lang="en-US" dirty="0" err="1"/>
              <a:t>WSIZE(T</a:t>
            </a:r>
            <a:r>
              <a:rPr lang="en-US" baseline="-25000" dirty="0" err="1"/>
              <a:t>comp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 err="1"/>
              <a:t>+T</a:t>
            </a:r>
            <a:r>
              <a:rPr lang="en-US" baseline="-25000" dirty="0" err="1"/>
              <a:t>w</a:t>
            </a:r>
            <a:r>
              <a:rPr lang="en-US" dirty="0"/>
              <a:t>)</a:t>
            </a:r>
          </a:p>
          <a:p>
            <a:r>
              <a:rPr lang="en-US" dirty="0"/>
              <a:t>T=10</a:t>
            </a:r>
            <a:r>
              <a:rPr lang="en-US" baseline="30000" dirty="0"/>
              <a:t>6</a:t>
            </a:r>
            <a:r>
              <a:rPr lang="en-US" dirty="0"/>
              <a:t>*5*(5+20+20)</a:t>
            </a:r>
          </a:p>
          <a:p>
            <a:r>
              <a:rPr lang="en-US" dirty="0"/>
              <a:t>T=2.25*10</a:t>
            </a:r>
            <a:r>
              <a:rPr lang="en-US" baseline="30000" dirty="0"/>
              <a:t>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52959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200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distinct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[],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 read?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644900"/>
            <a:ext cx="5295900" cy="321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066800"/>
            <a:ext cx="8280400" cy="14384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r>
              <a:rPr lang="en-US" dirty="0"/>
              <a:t>Add small, local memory bank</a:t>
            </a:r>
          </a:p>
          <a:p>
            <a:pPr lvl="1"/>
            <a:r>
              <a:rPr lang="en-US" dirty="0"/>
              <a:t>Small memories are faster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95600"/>
            <a:ext cx="3713993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0"/>
            <a:ext cx="2057400" cy="2195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use local memory to reduce large memory reads to 3d?</a:t>
            </a:r>
          </a:p>
          <a:p>
            <a:r>
              <a:rPr lang="en-US" dirty="0">
                <a:solidFill>
                  <a:srgbClr val="FF6600"/>
                </a:solidFill>
              </a:rPr>
              <a:t>How much local memory need?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352800"/>
            <a:ext cx="52959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200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Which w’s read in each iteration of j loop? </a:t>
            </a:r>
          </a:p>
          <a:p>
            <a:r>
              <a:rPr lang="en-US" dirty="0">
                <a:solidFill>
                  <a:srgbClr val="FF6600"/>
                </a:solidFill>
              </a:rPr>
              <a:t>Which x’s?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=0,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=1,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Same </a:t>
            </a:r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=0, </a:t>
            </a:r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=1?</a:t>
            </a:r>
          </a:p>
          <a:p>
            <a:r>
              <a:rPr lang="en-US" dirty="0">
                <a:solidFill>
                  <a:srgbClr val="FF6600"/>
                </a:solidFill>
              </a:rPr>
              <a:t>When never read x[0] again? x[4]?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8280400" cy="1438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0F2C1-0AB5-3C42-815A-89A583793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198414"/>
            <a:ext cx="4343400" cy="263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29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Recall from earlier in lecture: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0230" y="1143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Width relate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to N?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Depth?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  <p:extLst>
      <p:ext uri="{BB962C8B-B14F-4D97-AF65-F5344CB8AC3E}">
        <p14:creationId xmlns:p14="http://schemas.microsoft.com/office/powerpoint/2010/main" val="219231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throughput and latency can be bottlenecks</a:t>
            </a:r>
          </a:p>
          <a:p>
            <a:r>
              <a:rPr lang="en-US" dirty="0"/>
              <a:t>Minimize data movement</a:t>
            </a:r>
          </a:p>
          <a:p>
            <a:r>
              <a:rPr lang="en-US" dirty="0"/>
              <a:t>Exploit small, local memories</a:t>
            </a:r>
          </a:p>
          <a:p>
            <a:r>
              <a:rPr lang="en-US" dirty="0"/>
              <a:t>Exploit data reuse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0"/>
            <a:ext cx="2057400" cy="2195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128" y="292100"/>
            <a:ext cx="7772400" cy="1143000"/>
          </a:xfrm>
        </p:spPr>
        <p:txBody>
          <a:bodyPr/>
          <a:lstStyle/>
          <a:p>
            <a:r>
              <a:rPr lang="en-US" dirty="0"/>
              <a:t>Impact Small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67" y="1295400"/>
            <a:ext cx="7772400" cy="4114800"/>
          </a:xfrm>
        </p:spPr>
        <p:txBody>
          <a:bodyPr/>
          <a:lstStyle/>
          <a:p>
            <a:r>
              <a:rPr lang="en-US" dirty="0"/>
              <a:t>Remember how delay scales with N</a:t>
            </a:r>
          </a:p>
          <a:p>
            <a:r>
              <a:rPr lang="en-US" dirty="0">
                <a:solidFill>
                  <a:srgbClr val="FF6600"/>
                </a:solidFill>
              </a:rPr>
              <a:t>How much faster might small [10 element] memory be? [compare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]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    as powers of 2: 2</a:t>
            </a:r>
            <a:r>
              <a:rPr lang="en-US" baseline="30000" dirty="0">
                <a:solidFill>
                  <a:srgbClr val="FF6600"/>
                </a:solidFill>
              </a:rPr>
              <a:t>4</a:t>
            </a:r>
            <a:r>
              <a:rPr lang="en-US" dirty="0">
                <a:solidFill>
                  <a:srgbClr val="FF6600"/>
                </a:solidFill>
              </a:rPr>
              <a:t> vs. 2</a:t>
            </a:r>
            <a:r>
              <a:rPr lang="en-US" baseline="30000" dirty="0">
                <a:solidFill>
                  <a:srgbClr val="FF6600"/>
                </a:solidFill>
              </a:rPr>
              <a:t>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352800"/>
            <a:ext cx="5295900" cy="321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009561-9A7D-E945-8280-460DFC8B1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28" y="3609340"/>
            <a:ext cx="328803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73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69" y="2933700"/>
            <a:ext cx="3767834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447800"/>
            <a:ext cx="5133922" cy="45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82DE1E-D4CD-D34F-A315-5C74473CEAD8}"/>
              </a:ext>
            </a:extLst>
          </p:cNvPr>
          <p:cNvSpPr txBox="1"/>
          <p:nvPr/>
        </p:nvSpPr>
        <p:spPr>
          <a:xfrm>
            <a:off x="7506372" y="1498252"/>
            <a:ext cx="1637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Load in w’s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ECD40-C479-7842-A426-4556D312E6AF}"/>
              </a:ext>
            </a:extLst>
          </p:cNvPr>
          <p:cNvSpPr txBox="1"/>
          <p:nvPr/>
        </p:nvSpPr>
        <p:spPr>
          <a:xfrm>
            <a:off x="7455119" y="2073353"/>
            <a:ext cx="1825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Load first x’s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5BCF9-F7FA-044E-941A-FB2076CF02A2}"/>
              </a:ext>
            </a:extLst>
          </p:cNvPr>
          <p:cNvSpPr txBox="1"/>
          <p:nvPr/>
        </p:nvSpPr>
        <p:spPr>
          <a:xfrm>
            <a:off x="7848577" y="3429000"/>
            <a:ext cx="1219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Shift x’s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50CB5-5A68-D84E-BE35-AB6F9A51A525}"/>
              </a:ext>
            </a:extLst>
          </p:cNvPr>
          <p:cNvSpPr txBox="1"/>
          <p:nvPr/>
        </p:nvSpPr>
        <p:spPr>
          <a:xfrm>
            <a:off x="8347656" y="4134943"/>
            <a:ext cx="928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Load</a:t>
            </a:r>
          </a:p>
          <a:p>
            <a:r>
              <a:rPr lang="en-US" dirty="0">
                <a:solidFill>
                  <a:schemeClr val="accent2"/>
                </a:solidFill>
              </a:rPr>
              <a:t>new 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6AED7A-D2B3-3A4E-9A44-A9131B5E2677}"/>
              </a:ext>
            </a:extLst>
          </p:cNvPr>
          <p:cNvCxnSpPr>
            <a:cxnSpLocks/>
          </p:cNvCxnSpPr>
          <p:nvPr/>
        </p:nvCxnSpPr>
        <p:spPr bwMode="auto">
          <a:xfrm>
            <a:off x="3483672" y="3962400"/>
            <a:ext cx="631128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447800"/>
            <a:ext cx="5690097" cy="506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/>
              <a:t>WSIZE*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endParaRPr lang="en-US" baseline="-25000" dirty="0"/>
          </a:p>
          <a:p>
            <a:r>
              <a:rPr lang="en-US" dirty="0"/>
              <a:t>WSIZE*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/>
              <a:t>WSIZE*MAX*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endParaRPr lang="en-US" baseline="-25000" dirty="0"/>
          </a:p>
          <a:p>
            <a:r>
              <a:rPr lang="en-US" dirty="0"/>
              <a:t>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/>
              <a:t>WSIZE*MAX*</a:t>
            </a:r>
            <a:r>
              <a:rPr lang="en-US" dirty="0" err="1"/>
              <a:t>T</a:t>
            </a:r>
            <a:r>
              <a:rPr lang="en-US" baseline="-25000" dirty="0" err="1"/>
              <a:t>comp</a:t>
            </a:r>
            <a:endParaRPr lang="en-US" baseline="-25000" dirty="0"/>
          </a:p>
          <a:p>
            <a:r>
              <a:rPr lang="en-US" dirty="0"/>
              <a:t>WSIZE*MAX*2*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endParaRPr lang="en-US" baseline="-25000" dirty="0"/>
          </a:p>
          <a:p>
            <a:endParaRPr lang="en-US" baseline="-250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667001"/>
            <a:ext cx="4706095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</a:t>
            </a:r>
          </a:p>
          <a:p>
            <a:r>
              <a:rPr lang="en-US" dirty="0"/>
              <a:t>6*10</a:t>
            </a:r>
            <a:r>
              <a:rPr lang="en-US" baseline="30000" dirty="0"/>
              <a:t>7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295400"/>
            <a:ext cx="5156697" cy="4592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38800"/>
            <a:ext cx="7772400" cy="1219200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2.25*10</a:t>
            </a:r>
            <a:r>
              <a:rPr lang="en-US" baseline="30000" dirty="0">
                <a:solidFill>
                  <a:srgbClr val="3366FF"/>
                </a:solidFill>
              </a:rPr>
              <a:t>8</a:t>
            </a:r>
            <a:r>
              <a:rPr lang="en-US" dirty="0">
                <a:solidFill>
                  <a:srgbClr val="3366FF"/>
                </a:solidFill>
              </a:rPr>
              <a:t>                6*10</a:t>
            </a:r>
            <a:r>
              <a:rPr lang="en-US" baseline="30000" dirty="0">
                <a:solidFill>
                  <a:srgbClr val="3366FF"/>
                </a:solidFill>
              </a:rPr>
              <a:t>7</a:t>
            </a:r>
          </a:p>
          <a:p>
            <a:r>
              <a:rPr lang="en-US" baseline="30000" dirty="0">
                <a:solidFill>
                  <a:srgbClr val="3366FF"/>
                </a:solidFill>
              </a:rPr>
              <a:t>                             </a:t>
            </a:r>
            <a:r>
              <a:rPr lang="en-US" dirty="0">
                <a:solidFill>
                  <a:srgbClr val="3366FF"/>
                </a:solidFill>
              </a:rPr>
              <a:t>3.75x</a:t>
            </a:r>
            <a:endParaRPr lang="en-US" baseline="30000" dirty="0">
              <a:solidFill>
                <a:srgbClr val="33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76400"/>
            <a:ext cx="3962400" cy="240404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can often be reused </a:t>
            </a:r>
          </a:p>
          <a:p>
            <a:pPr lvl="1"/>
            <a:r>
              <a:rPr lang="en-US" dirty="0"/>
              <a:t>Keep data needed for computation in </a:t>
            </a:r>
          </a:p>
          <a:p>
            <a:pPr lvl="2"/>
            <a:r>
              <a:rPr lang="en-US" dirty="0"/>
              <a:t>Closer, smaller (faster, less energy) memories</a:t>
            </a:r>
          </a:p>
          <a:p>
            <a:pPr lvl="1"/>
            <a:r>
              <a:rPr lang="en-US" dirty="0"/>
              <a:t>Reduces </a:t>
            </a:r>
            <a:r>
              <a:rPr lang="en-US" b="1" dirty="0"/>
              <a:t>latency</a:t>
            </a:r>
            <a:r>
              <a:rPr lang="en-US" dirty="0"/>
              <a:t> costs</a:t>
            </a:r>
          </a:p>
          <a:p>
            <a:pPr lvl="1"/>
            <a:r>
              <a:rPr lang="en-US" dirty="0"/>
              <a:t>Reduces </a:t>
            </a:r>
            <a:r>
              <a:rPr lang="en-US" b="1" dirty="0"/>
              <a:t>bandwidth</a:t>
            </a:r>
            <a:r>
              <a:rPr lang="en-US" dirty="0"/>
              <a:t> required from large memories</a:t>
            </a:r>
          </a:p>
          <a:p>
            <a:endParaRPr lang="en-US" dirty="0"/>
          </a:p>
          <a:p>
            <a:r>
              <a:rPr lang="en-US" dirty="0"/>
              <a:t>Reuse hint: value used multiple times</a:t>
            </a:r>
          </a:p>
          <a:p>
            <a:pPr lvl="1"/>
            <a:r>
              <a:rPr lang="en-US" dirty="0"/>
              <a:t>Or value produced/consumed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Processor Data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4648200"/>
          </a:xfrm>
        </p:spPr>
        <p:txBody>
          <a:bodyPr/>
          <a:lstStyle/>
          <a:p>
            <a:r>
              <a:rPr lang="en-US" dirty="0"/>
              <a:t>Traditional Processor Data Caches are a heuristic instance of this</a:t>
            </a:r>
          </a:p>
          <a:p>
            <a:pPr lvl="1"/>
            <a:r>
              <a:rPr lang="en-US" dirty="0"/>
              <a:t>Add a small memory local to the processor</a:t>
            </a:r>
          </a:p>
          <a:p>
            <a:pPr lvl="2"/>
            <a:r>
              <a:rPr lang="en-US" dirty="0"/>
              <a:t>It is fast, low latency</a:t>
            </a:r>
          </a:p>
          <a:p>
            <a:pPr lvl="1"/>
            <a:r>
              <a:rPr lang="en-US" dirty="0"/>
              <a:t>Store anything fetched from large/remote memory in local memory</a:t>
            </a:r>
          </a:p>
          <a:p>
            <a:pPr lvl="2"/>
            <a:r>
              <a:rPr lang="en-US" dirty="0"/>
              <a:t>Hoping for reuse in near future</a:t>
            </a:r>
          </a:p>
          <a:p>
            <a:pPr lvl="1"/>
            <a:r>
              <a:rPr lang="en-US" dirty="0"/>
              <a:t>On every fetch, check local memory before go to large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074090"/>
            <a:ext cx="4800600" cy="1783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performance of small memory with density of large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074090"/>
            <a:ext cx="4800600" cy="178390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Processor Data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267200"/>
          </a:xfrm>
        </p:spPr>
        <p:txBody>
          <a:bodyPr/>
          <a:lstStyle/>
          <a:p>
            <a:r>
              <a:rPr lang="en-US" dirty="0"/>
              <a:t>Demands more than a small memory</a:t>
            </a:r>
          </a:p>
          <a:p>
            <a:pPr lvl="1"/>
            <a:r>
              <a:rPr lang="en-US" dirty="0"/>
              <a:t>Need to sparsely store address/data mappings from large memory</a:t>
            </a:r>
          </a:p>
          <a:p>
            <a:pPr lvl="1"/>
            <a:r>
              <a:rPr lang="en-US" dirty="0"/>
              <a:t>Makes more area/delay/energy expensive than just a simple memory of capacity</a:t>
            </a:r>
          </a:p>
          <a:p>
            <a:r>
              <a:rPr lang="en-US" dirty="0"/>
              <a:t>Don’t need explicit data movement</a:t>
            </a:r>
          </a:p>
          <a:p>
            <a:r>
              <a:rPr lang="en-US" dirty="0"/>
              <a:t>Cannot control when data moved/saved</a:t>
            </a:r>
          </a:p>
          <a:p>
            <a:pPr lvl="1"/>
            <a:r>
              <a:rPr lang="en-US" dirty="0"/>
              <a:t>Bad for determinism</a:t>
            </a:r>
          </a:p>
          <a:p>
            <a:r>
              <a:rPr lang="en-US" dirty="0"/>
              <a:t>Limited ability to control what stays in small memory simultaneously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</a:t>
            </a:r>
          </a:p>
          <a:p>
            <a:pPr lvl="1"/>
            <a:r>
              <a:rPr lang="en-US" dirty="0"/>
              <a:t>Hardware-managed small memory in front of larger memory</a:t>
            </a:r>
          </a:p>
          <a:p>
            <a:r>
              <a:rPr lang="en-US" dirty="0"/>
              <a:t>Scratchpad</a:t>
            </a:r>
          </a:p>
          <a:p>
            <a:pPr lvl="1"/>
            <a:r>
              <a:rPr lang="en-US" dirty="0"/>
              <a:t>Small memory</a:t>
            </a:r>
          </a:p>
          <a:p>
            <a:pPr lvl="1"/>
            <a:r>
              <a:rPr lang="en-US" dirty="0"/>
              <a:t>Software (or logic) managed</a:t>
            </a:r>
          </a:p>
          <a:p>
            <a:pPr lvl="1"/>
            <a:r>
              <a:rPr lang="en-US" dirty="0"/>
              <a:t>Explicit reference to scratchpad vs. large (other) memories</a:t>
            </a:r>
          </a:p>
          <a:p>
            <a:pPr lvl="1"/>
            <a:r>
              <a:rPr lang="en-US" dirty="0"/>
              <a:t>Explicit movement of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Scaling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004261-6566-144B-AAF7-A31A2302E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Bandwidth Engineering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1F9D071-1B1A-5445-84BA-667F352E4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1A1A-AD78-7E42-A167-D23DA941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97D66-72E8-8447-A37B-C0765835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46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loop with instantiations of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8500" y="6365496"/>
            <a:ext cx="1905000" cy="457200"/>
          </a:xfrm>
        </p:spPr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3962400" cy="2404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05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WSIZE=5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0F242-2030-3B4C-BEC6-B12F1865B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336" y="3169417"/>
            <a:ext cx="3810000" cy="349478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loop with instantiations of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04559"/>
            <a:ext cx="3276600" cy="19879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05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WSIZE=5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A19C5-BF28-CC43-94E8-DB6F1804E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310128"/>
            <a:ext cx="5638800" cy="167305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unroll partially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3962400" cy="2404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459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 even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AB817-6929-AD43-ADD7-42B5E5B5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217577"/>
            <a:ext cx="47498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Throughput Engineering</a:t>
            </a:r>
            <a:br>
              <a:rPr lang="en-US" dirty="0"/>
            </a:br>
            <a:r>
              <a:rPr lang="en-US" dirty="0"/>
              <a:t>(Bandwidth Engineering)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bandwidth is easier to engineer than low latency</a:t>
            </a:r>
          </a:p>
          <a:p>
            <a:pPr lvl="1"/>
            <a:r>
              <a:rPr lang="en-US" dirty="0"/>
              <a:t>Wide-word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Banking </a:t>
            </a:r>
            <a:r>
              <a:rPr lang="en-US" dirty="0"/>
              <a:t>(not </a:t>
            </a:r>
            <a:r>
              <a:rPr lang="en-US" dirty="0" err="1"/>
              <a:t>today</a:t>
            </a:r>
            <a:r>
              <a:rPr lang="en-US" dirty="0" err="1">
                <a:sym typeface="Wingdings" pitchFamily="2" charset="2"/>
              </a:rPr>
              <a:t>come</a:t>
            </a:r>
            <a:r>
              <a:rPr lang="en-US" dirty="0">
                <a:sym typeface="Wingdings" pitchFamily="2" charset="2"/>
              </a:rPr>
              <a:t> back to later)</a:t>
            </a:r>
            <a:endParaRPr lang="en-US" dirty="0"/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Decompose memory into independent banks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Route requests to appropriate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416" y="76200"/>
            <a:ext cx="7772400" cy="1143000"/>
          </a:xfrm>
        </p:spPr>
        <p:txBody>
          <a:bodyPr/>
          <a:lstStyle/>
          <a:p>
            <a:r>
              <a:rPr lang="en-US" dirty="0"/>
              <a:t>Wide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dirty="0"/>
              <a:t>Can make memory wider (less square)</a:t>
            </a:r>
          </a:p>
          <a:p>
            <a:pPr lvl="1"/>
            <a:r>
              <a:rPr lang="en-US" dirty="0"/>
              <a:t>Get more bits out per cycle</a:t>
            </a:r>
          </a:p>
          <a:p>
            <a:r>
              <a:rPr lang="en-US" dirty="0"/>
              <a:t>As long as we share the address</a:t>
            </a:r>
          </a:p>
          <a:p>
            <a:pPr lvl="1"/>
            <a:r>
              <a:rPr lang="en-US" dirty="0"/>
              <a:t>One address to select</a:t>
            </a:r>
            <a:br>
              <a:rPr lang="en-US" dirty="0"/>
            </a:br>
            <a:r>
              <a:rPr lang="en-US" dirty="0"/>
              <a:t>wide word of bits</a:t>
            </a:r>
          </a:p>
          <a:p>
            <a:r>
              <a:rPr lang="en-US" dirty="0"/>
              <a:t>Efficient if all read </a:t>
            </a:r>
            <a:br>
              <a:rPr lang="en-US" dirty="0"/>
            </a:br>
            <a:r>
              <a:rPr lang="en-US" dirty="0"/>
              <a:t>together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Revisit </a:t>
            </a:r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Use wide memory access to move 8 words (</a:t>
            </a:r>
            <a:r>
              <a:rPr lang="en-US" dirty="0" err="1"/>
              <a:t>x</a:t>
            </a:r>
            <a:r>
              <a:rPr lang="en-US" dirty="0"/>
              <a:t>[]) between large and small memory in a single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19400"/>
            <a:ext cx="3962400" cy="383516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667001"/>
            <a:ext cx="4706095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+ 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Impact of 8 word </a:t>
            </a:r>
            <a:r>
              <a:rPr lang="en-US" dirty="0" err="1">
                <a:solidFill>
                  <a:srgbClr val="FF6600"/>
                </a:solidFill>
              </a:rPr>
              <a:t>datapath</a:t>
            </a:r>
            <a:r>
              <a:rPr lang="en-US" dirty="0">
                <a:solidFill>
                  <a:srgbClr val="FF6600"/>
                </a:solidFill>
              </a:rPr>
              <a:t> between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large and local memory?</a:t>
            </a:r>
          </a:p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dirty="0"/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</a:t>
            </a:r>
          </a:p>
          <a:p>
            <a:r>
              <a:rPr lang="en-US" dirty="0"/>
              <a:t>6*10</a:t>
            </a:r>
            <a:r>
              <a:rPr lang="en-US" baseline="30000" dirty="0"/>
              <a:t>7</a:t>
            </a:r>
          </a:p>
          <a:p>
            <a:r>
              <a:rPr lang="en-US" dirty="0">
                <a:solidFill>
                  <a:srgbClr val="FF6600"/>
                </a:solidFill>
              </a:rPr>
              <a:t>What term(s) impacted? 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52400" y="3810000"/>
            <a:ext cx="3505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+ 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" y="990600"/>
            <a:ext cx="7772400" cy="4114800"/>
          </a:xfrm>
        </p:spPr>
        <p:txBody>
          <a:bodyPr/>
          <a:lstStyle/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+MAX/</a:t>
            </a:r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/>
              <a:t>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>
                <a:solidFill>
                  <a:srgbClr val="3366FF"/>
                </a:solidFill>
              </a:rPr>
              <a:t>+MAX*(T</a:t>
            </a:r>
            <a:r>
              <a:rPr lang="en-US" baseline="-25000" dirty="0">
                <a:solidFill>
                  <a:srgbClr val="3366FF"/>
                </a:solidFill>
              </a:rPr>
              <a:t>local</a:t>
            </a:r>
            <a:r>
              <a:rPr lang="en-US" dirty="0">
                <a:solidFill>
                  <a:srgbClr val="3366FF"/>
                </a:solidFill>
              </a:rPr>
              <a:t>+</a:t>
            </a:r>
            <a:r>
              <a:rPr lang="en-US" dirty="0">
                <a:solidFill>
                  <a:srgbClr val="337FFF"/>
                </a:solidFill>
              </a:rPr>
              <a:t>2T</a:t>
            </a:r>
            <a:r>
              <a:rPr lang="en-US" baseline="-25000" dirty="0">
                <a:solidFill>
                  <a:srgbClr val="337FFF"/>
                </a:solidFill>
              </a:rPr>
              <a:t>comp</a:t>
            </a:r>
            <a:r>
              <a:rPr lang="en-US" dirty="0">
                <a:solidFill>
                  <a:srgbClr val="337FFF"/>
                </a:solidFill>
              </a:rPr>
              <a:t>)</a:t>
            </a:r>
            <a:endParaRPr lang="en-US" baseline="-25000" dirty="0">
              <a:solidFill>
                <a:srgbClr val="337FFF"/>
              </a:solidFill>
            </a:endParaRPr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*20/</a:t>
            </a:r>
            <a:r>
              <a:rPr lang="en-US" dirty="0">
                <a:solidFill>
                  <a:srgbClr val="3366FF"/>
                </a:solidFill>
              </a:rPr>
              <a:t>8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*3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4.55</a:t>
            </a:r>
            <a:r>
              <a:rPr lang="en-US" dirty="0"/>
              <a:t>*10</a:t>
            </a:r>
            <a:r>
              <a:rPr lang="en-US" baseline="30000" dirty="0"/>
              <a:t>7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9" y="1810026"/>
            <a:ext cx="5584845" cy="47498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E5E094-62B3-0540-ACF7-25E8C041E867}"/>
              </a:ext>
            </a:extLst>
          </p:cNvPr>
          <p:cNvSpPr/>
          <p:nvPr/>
        </p:nvSpPr>
        <p:spPr bwMode="auto">
          <a:xfrm>
            <a:off x="4468822" y="4088848"/>
            <a:ext cx="4876800" cy="685800"/>
          </a:xfrm>
          <a:prstGeom prst="rect">
            <a:avLst/>
          </a:prstGeom>
          <a:noFill/>
          <a:ln w="38100" cap="flat" cmpd="sng" algn="ctr">
            <a:solidFill>
              <a:srgbClr val="337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8CEDF-C193-C692-D85F-38A4BD0C6638}"/>
              </a:ext>
            </a:extLst>
          </p:cNvPr>
          <p:cNvSpPr/>
          <p:nvPr/>
        </p:nvSpPr>
        <p:spPr bwMode="auto">
          <a:xfrm>
            <a:off x="4442318" y="5276298"/>
            <a:ext cx="4876800" cy="330752"/>
          </a:xfrm>
          <a:prstGeom prst="rect">
            <a:avLst/>
          </a:prstGeom>
          <a:noFill/>
          <a:ln w="38100" cap="flat" cmpd="sng" algn="ctr">
            <a:solidFill>
              <a:srgbClr val="337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On-Chip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153400" cy="4876800"/>
          </a:xfrm>
        </p:spPr>
        <p:txBody>
          <a:bodyPr/>
          <a:lstStyle/>
          <a:p>
            <a:r>
              <a:rPr lang="en-US" dirty="0"/>
              <a:t>Delay is proportional to distance travelled</a:t>
            </a:r>
          </a:p>
          <a:p>
            <a:r>
              <a:rPr lang="en-US" dirty="0"/>
              <a:t>Make a wire twice the length</a:t>
            </a:r>
          </a:p>
          <a:p>
            <a:pPr lvl="1"/>
            <a:r>
              <a:rPr lang="en-US" dirty="0"/>
              <a:t>Takes twice the latency to traverse</a:t>
            </a:r>
          </a:p>
          <a:p>
            <a:pPr lvl="1"/>
            <a:r>
              <a:rPr lang="en-US" dirty="0"/>
              <a:t>(can pipeline—keep throughput)</a:t>
            </a:r>
          </a:p>
          <a:p>
            <a:r>
              <a:rPr lang="en-US" dirty="0"/>
              <a:t>Modern chips</a:t>
            </a:r>
          </a:p>
          <a:p>
            <a:pPr lvl="1"/>
            <a:r>
              <a:rPr lang="en-US" dirty="0"/>
              <a:t>Run at GHz speeds</a:t>
            </a:r>
          </a:p>
          <a:p>
            <a:pPr lvl="2"/>
            <a:r>
              <a:rPr lang="en-US" dirty="0"/>
              <a:t>(1ns, sub 1ns cycle times)</a:t>
            </a:r>
          </a:p>
          <a:p>
            <a:pPr lvl="1"/>
            <a:r>
              <a:rPr lang="en-US" dirty="0"/>
              <a:t>Take 10s of ns to cross the chip</a:t>
            </a:r>
          </a:p>
          <a:p>
            <a:pPr lvl="1"/>
            <a:r>
              <a:rPr lang="en-US" dirty="0"/>
              <a:t>Takes 100s of ns to reference off-chip data</a:t>
            </a:r>
          </a:p>
          <a:p>
            <a:r>
              <a:rPr lang="en-US" dirty="0">
                <a:solidFill>
                  <a:srgbClr val="FF6600"/>
                </a:solidFill>
              </a:rPr>
              <a:t>What does this say about placement of computations and memories?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016570-DFBD-594F-A98D-009D24C5C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152" y="2438400"/>
            <a:ext cx="2489200" cy="2603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2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only speedup Y(%) of the code, the most you can accelerate your application is 1/(1-Y)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before</a:t>
            </a:r>
            <a:r>
              <a:rPr lang="en-US" dirty="0"/>
              <a:t> = 1*Y + 1*(1-Y) = 1</a:t>
            </a:r>
          </a:p>
          <a:p>
            <a:r>
              <a:rPr lang="en-US" dirty="0"/>
              <a:t>Speedup by factor of S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r>
              <a:rPr lang="en-US" dirty="0"/>
              <a:t>Limit </a:t>
            </a:r>
            <a:r>
              <a:rPr lang="en-US" dirty="0" err="1"/>
              <a:t>S</a:t>
            </a:r>
            <a:r>
              <a:rPr lang="en-US" dirty="0" err="1">
                <a:sym typeface="Wingdings"/>
              </a:rPr>
              <a:t>infinity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</a:t>
            </a:r>
            <a:r>
              <a:rPr lang="en-US" baseline="-25000" dirty="0" err="1">
                <a:sym typeface="Wingdings"/>
              </a:rPr>
              <a:t>before</a:t>
            </a:r>
            <a:r>
              <a:rPr lang="en-US" dirty="0" err="1">
                <a:sym typeface="Wingdings"/>
              </a:rPr>
              <a:t>/T</a:t>
            </a:r>
            <a:r>
              <a:rPr lang="en-US" baseline="-25000" dirty="0" err="1">
                <a:sym typeface="Wingdings"/>
              </a:rPr>
              <a:t>after</a:t>
            </a:r>
            <a:r>
              <a:rPr lang="en-US" dirty="0">
                <a:sym typeface="Wingdings"/>
              </a:rPr>
              <a:t>=1/(1-Y)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baseline="-25000" dirty="0" err="1"/>
              <a:t>before</a:t>
            </a:r>
            <a:r>
              <a:rPr lang="en-US" dirty="0"/>
              <a:t> = 1*Y + 1*(1-Y) = 1</a:t>
            </a:r>
          </a:p>
          <a:p>
            <a:r>
              <a:rPr lang="en-US" dirty="0"/>
              <a:t>Speedup by factor of S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r>
              <a:rPr lang="en-US" dirty="0"/>
              <a:t>Y=70%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Possible speedup (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infinity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) ?</a:t>
            </a:r>
          </a:p>
          <a:p>
            <a:pPr lvl="1"/>
            <a:r>
              <a:rPr lang="en-US" dirty="0">
                <a:solidFill>
                  <a:srgbClr val="FF6600"/>
                </a:solidFill>
                <a:sym typeface="Wingdings"/>
              </a:rPr>
              <a:t>Speedup if S=10?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36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dirty="0"/>
              <a:t>If you only speedup Y(%) of the code, the most you can accelerate your application is 1/(1-Y)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 err="1"/>
              <a:t>Amdhal</a:t>
            </a:r>
            <a:r>
              <a:rPr lang="en-US" dirty="0"/>
              <a:t>: good to have a fast sequential processor</a:t>
            </a:r>
          </a:p>
          <a:p>
            <a:pPr lvl="1"/>
            <a:r>
              <a:rPr lang="en-US" dirty="0"/>
              <a:t>Keep optimizing </a:t>
            </a:r>
          </a:p>
          <a:p>
            <a:pPr lvl="2"/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pPr lvl="2"/>
            <a:r>
              <a:rPr lang="en-US" dirty="0"/>
              <a:t>For large S, bottleneck now in the 1-Y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/>
              <a:t>Architecture contains</a:t>
            </a:r>
          </a:p>
          <a:p>
            <a:pPr lvl="1"/>
            <a:r>
              <a:rPr lang="en-US" dirty="0"/>
              <a:t>Large memories</a:t>
            </a:r>
          </a:p>
          <a:p>
            <a:pPr lvl="2"/>
            <a:r>
              <a:rPr lang="en-US" dirty="0"/>
              <a:t>For density, necessary sharing</a:t>
            </a:r>
          </a:p>
          <a:p>
            <a:pPr lvl="1"/>
            <a:r>
              <a:rPr lang="en-US" dirty="0"/>
              <a:t>Small memories local to compute</a:t>
            </a:r>
          </a:p>
          <a:p>
            <a:pPr lvl="2"/>
            <a:r>
              <a:rPr lang="en-US" dirty="0"/>
              <a:t>For high bandwidth, low latency, low energy</a:t>
            </a:r>
          </a:p>
          <a:p>
            <a:r>
              <a:rPr lang="en-US" dirty="0"/>
              <a:t>Need to move data</a:t>
            </a:r>
          </a:p>
          <a:p>
            <a:pPr lvl="1"/>
            <a:r>
              <a:rPr lang="en-US" dirty="0"/>
              <a:t>Among memories</a:t>
            </a:r>
          </a:p>
          <a:p>
            <a:pPr lvl="2"/>
            <a:r>
              <a:rPr lang="en-US" dirty="0"/>
              <a:t>Large to small and back</a:t>
            </a:r>
          </a:p>
          <a:p>
            <a:pPr lvl="2"/>
            <a:r>
              <a:rPr lang="en-US" dirty="0"/>
              <a:t>Among small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/>
              <a:t>Memory bandwidth and latency can be bottlenecks</a:t>
            </a:r>
          </a:p>
          <a:p>
            <a:r>
              <a:rPr lang="en-US" dirty="0"/>
              <a:t>Exploit small, local memories</a:t>
            </a:r>
          </a:p>
          <a:p>
            <a:pPr lvl="1"/>
            <a:r>
              <a:rPr lang="en-US" dirty="0"/>
              <a:t>Easy bandwidth, low latency, energy</a:t>
            </a:r>
          </a:p>
          <a:p>
            <a:r>
              <a:rPr lang="en-US" dirty="0"/>
              <a:t>Exploit data reuse</a:t>
            </a:r>
          </a:p>
          <a:p>
            <a:pPr lvl="1"/>
            <a:r>
              <a:rPr lang="en-US" dirty="0"/>
              <a:t>Keep in small memories</a:t>
            </a:r>
          </a:p>
          <a:p>
            <a:r>
              <a:rPr lang="en-US" dirty="0"/>
              <a:t>Minimize data movement</a:t>
            </a:r>
          </a:p>
          <a:p>
            <a:pPr lvl="1"/>
            <a:r>
              <a:rPr lang="en-US" dirty="0"/>
              <a:t>Small, local memories keep distance short</a:t>
            </a:r>
          </a:p>
          <a:p>
            <a:pPr lvl="1"/>
            <a:r>
              <a:rPr lang="en-US" dirty="0"/>
              <a:t>Minimally move into small memories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4"/>
            <a:ext cx="8153400" cy="4883215"/>
          </a:xfrm>
        </p:spPr>
        <p:txBody>
          <a:bodyPr/>
          <a:lstStyle/>
          <a:p>
            <a:r>
              <a:rPr lang="en-US" dirty="0"/>
              <a:t>Reading for Wednesday on canvas</a:t>
            </a:r>
          </a:p>
          <a:p>
            <a:r>
              <a:rPr lang="en-US" dirty="0"/>
              <a:t>If never seen a Lego</a:t>
            </a:r>
          </a:p>
          <a:p>
            <a:pPr lvl="1"/>
            <a:r>
              <a:rPr lang="en-US" dirty="0"/>
              <a:t>Plan to watch short (&lt;3min) video before </a:t>
            </a:r>
            <a:r>
              <a:rPr lang="en-US" dirty="0" err="1"/>
              <a:t>preclass</a:t>
            </a:r>
            <a:r>
              <a:rPr lang="en-US" dirty="0"/>
              <a:t> for Wednesday </a:t>
            </a:r>
          </a:p>
          <a:p>
            <a:r>
              <a:rPr lang="en-US" dirty="0"/>
              <a:t>Board distribution on Wednesday</a:t>
            </a:r>
          </a:p>
          <a:p>
            <a:pPr lvl="1"/>
            <a:r>
              <a:rPr lang="en-US" dirty="0"/>
              <a:t>10:05am to lecture start</a:t>
            </a:r>
          </a:p>
          <a:p>
            <a:endParaRPr lang="en-US" dirty="0"/>
          </a:p>
          <a:p>
            <a:r>
              <a:rPr lang="en-US" dirty="0"/>
              <a:t>HW2 due Friday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8386-C517-EF46-92FC-D12268186C20}" type="slidenum">
              <a:rPr lang="en-US"/>
              <a:pPr/>
              <a:t>6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723"/>
            <a:ext cx="7772400" cy="1143000"/>
          </a:xfrm>
        </p:spPr>
        <p:txBody>
          <a:bodyPr/>
          <a:lstStyle/>
          <a:p>
            <a:r>
              <a:rPr lang="en-US" dirty="0"/>
              <a:t>Random Access Memory</a:t>
            </a:r>
          </a:p>
        </p:txBody>
      </p:sp>
      <p:pic>
        <p:nvPicPr>
          <p:cNvPr id="499716" name="Picture 4" descr="day16m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84563"/>
            <a:ext cx="4038600" cy="3373437"/>
          </a:xfrm>
          <a:prstGeom prst="rect">
            <a:avLst/>
          </a:prstGeom>
          <a:noFill/>
        </p:spPr>
      </p:pic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1780"/>
            <a:ext cx="8610600" cy="4114800"/>
          </a:xfrm>
        </p:spPr>
        <p:txBody>
          <a:bodyPr/>
          <a:lstStyle/>
          <a:p>
            <a:r>
              <a:rPr lang="en-US" dirty="0"/>
              <a:t>A Memory:</a:t>
            </a:r>
          </a:p>
          <a:p>
            <a:pPr lvl="1"/>
            <a:r>
              <a:rPr lang="en-US" dirty="0"/>
              <a:t>Series of locations (slots)</a:t>
            </a:r>
          </a:p>
          <a:p>
            <a:pPr lvl="1"/>
            <a:r>
              <a:rPr lang="en-US" dirty="0"/>
              <a:t>Can write values to a slot (specified by address)</a:t>
            </a:r>
          </a:p>
          <a:p>
            <a:pPr lvl="1"/>
            <a:r>
              <a:rPr lang="en-US" dirty="0"/>
              <a:t>Read values from (by address)</a:t>
            </a:r>
          </a:p>
          <a:p>
            <a:pPr lvl="1"/>
            <a:r>
              <a:rPr lang="en-US" dirty="0"/>
              <a:t>Return last value written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3FD24-6FF4-B442-A0EF-134B84CA70F0}"/>
              </a:ext>
            </a:extLst>
          </p:cNvPr>
          <p:cNvSpPr txBox="1"/>
          <p:nvPr/>
        </p:nvSpPr>
        <p:spPr>
          <a:xfrm>
            <a:off x="304800" y="5171281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Notation:</a:t>
            </a:r>
          </a:p>
          <a:p>
            <a:r>
              <a:rPr lang="en-US" dirty="0">
                <a:solidFill>
                  <a:srgbClr val="0000FF"/>
                </a:solidFill>
              </a:rPr>
              <a:t>   slash on wire</a:t>
            </a:r>
          </a:p>
          <a:p>
            <a:r>
              <a:rPr lang="en-US" dirty="0">
                <a:solidFill>
                  <a:srgbClr val="0000FF"/>
                </a:solidFill>
              </a:rPr>
              <a:t>    means multiple bits wide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DFA5B4-B9BB-BE4F-B4FE-147144ACFB03}"/>
              </a:ext>
            </a:extLst>
          </p:cNvPr>
          <p:cNvCxnSpPr/>
          <p:nvPr/>
        </p:nvCxnSpPr>
        <p:spPr>
          <a:xfrm flipH="1">
            <a:off x="5884547" y="4738255"/>
            <a:ext cx="114471" cy="263236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25BB2-EC73-0549-9830-57A0FEC1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D8E07-BF57-474F-82BF-4B1B1E3C0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r>
              <a:rPr lang="en-US" dirty="0"/>
              <a:t>Word </a:t>
            </a:r>
          </a:p>
          <a:p>
            <a:pPr lvl="1"/>
            <a:r>
              <a:rPr lang="en-US" dirty="0"/>
              <a:t>set of bits act on together in our computer system</a:t>
            </a:r>
          </a:p>
          <a:p>
            <a:pPr lvl="2"/>
            <a:r>
              <a:rPr lang="en-US" dirty="0"/>
              <a:t>E.g. In our 64b processors, work on 64b words</a:t>
            </a:r>
          </a:p>
          <a:p>
            <a:pPr lvl="1"/>
            <a:r>
              <a:rPr lang="en-US" dirty="0"/>
              <a:t>Often bits used to represent a value</a:t>
            </a:r>
          </a:p>
          <a:p>
            <a:pPr lvl="2"/>
            <a:r>
              <a:rPr lang="en-US" dirty="0"/>
              <a:t>64b to represent at double-precision float or 64b integer</a:t>
            </a:r>
          </a:p>
          <a:p>
            <a:pPr lvl="2"/>
            <a:r>
              <a:rPr lang="en-US" dirty="0"/>
              <a:t>32b to represent a single-precision float or 32b integer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D8E26-A093-0B40-96FF-1461BE6B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C1288-9AE6-DF46-BE69-B3D17230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0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743200"/>
            <a:ext cx="4718593" cy="393670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7600" y="6388133"/>
            <a:ext cx="1905000" cy="457200"/>
          </a:xfrm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8</a:t>
            </a:fld>
            <a:endParaRPr lang="en-US" dirty="0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Operation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04800" y="755847"/>
            <a:ext cx="7772400" cy="4114800"/>
          </a:xfrm>
        </p:spPr>
        <p:txBody>
          <a:bodyPr/>
          <a:lstStyle/>
          <a:p>
            <a:r>
              <a:rPr lang="en-US" dirty="0"/>
              <a:t>Memory 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Present Address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Decoder Matches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Charge word 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Enables Memory Cell</a:t>
            </a:r>
            <a:br>
              <a:rPr lang="en-US" dirty="0"/>
            </a:br>
            <a:r>
              <a:rPr lang="en-US" dirty="0"/>
              <a:t>to charge </a:t>
            </a:r>
            <a:r>
              <a:rPr lang="en-US" dirty="0" err="1"/>
              <a:t>bitlines</a:t>
            </a:r>
            <a:br>
              <a:rPr lang="en-US" dirty="0"/>
            </a:br>
            <a:r>
              <a:rPr lang="en-US" dirty="0"/>
              <a:t>(column)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SenseAmp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detects</a:t>
            </a:r>
            <a:br>
              <a:rPr lang="en-US" dirty="0"/>
            </a:br>
            <a:r>
              <a:rPr lang="en-US" dirty="0" err="1"/>
              <a:t>bitline</a:t>
            </a:r>
            <a:r>
              <a:rPr lang="en-US" dirty="0"/>
              <a:t> swing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Buffered for output</a:t>
            </a:r>
          </a:p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54CF40-589D-4542-9FEB-459026DE963C}"/>
              </a:ext>
            </a:extLst>
          </p:cNvPr>
          <p:cNvSpPr/>
          <p:nvPr/>
        </p:nvSpPr>
        <p:spPr bwMode="auto">
          <a:xfrm>
            <a:off x="4267200" y="2643519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08D19A-79AD-9444-BF78-4328E6316FA5}"/>
              </a:ext>
            </a:extLst>
          </p:cNvPr>
          <p:cNvSpPr/>
          <p:nvPr/>
        </p:nvSpPr>
        <p:spPr bwMode="auto">
          <a:xfrm>
            <a:off x="4267200" y="4611692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B36147-D7A7-CF49-8BEC-C49FD11CF95F}"/>
              </a:ext>
            </a:extLst>
          </p:cNvPr>
          <p:cNvSpPr/>
          <p:nvPr/>
        </p:nvSpPr>
        <p:spPr bwMode="auto">
          <a:xfrm>
            <a:off x="8815597" y="4617731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62D73E-4536-1C49-8540-B135E3A27B72}"/>
              </a:ext>
            </a:extLst>
          </p:cNvPr>
          <p:cNvCxnSpPr/>
          <p:nvPr/>
        </p:nvCxnSpPr>
        <p:spPr bwMode="auto">
          <a:xfrm>
            <a:off x="5077968" y="4799900"/>
            <a:ext cx="3657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F82D72D-C572-B042-BD33-6B201C1BAEBE}"/>
              </a:ext>
            </a:extLst>
          </p:cNvPr>
          <p:cNvSpPr/>
          <p:nvPr/>
        </p:nvSpPr>
        <p:spPr bwMode="auto">
          <a:xfrm>
            <a:off x="7373604" y="4801007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1E9157-6858-354F-AFB2-2442F2B829EC}"/>
              </a:ext>
            </a:extLst>
          </p:cNvPr>
          <p:cNvCxnSpPr/>
          <p:nvPr/>
        </p:nvCxnSpPr>
        <p:spPr bwMode="auto">
          <a:xfrm flipH="1">
            <a:off x="7467600" y="3429000"/>
            <a:ext cx="24384" cy="27253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4FE11C-D761-1842-A5A9-80D52C940B5A}"/>
              </a:ext>
            </a:extLst>
          </p:cNvPr>
          <p:cNvCxnSpPr/>
          <p:nvPr/>
        </p:nvCxnSpPr>
        <p:spPr bwMode="auto">
          <a:xfrm flipH="1">
            <a:off x="7670292" y="3416345"/>
            <a:ext cx="24384" cy="27253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F6AFF20-4E5A-D340-B8F9-3206ACF11CF6}"/>
              </a:ext>
            </a:extLst>
          </p:cNvPr>
          <p:cNvSpPr/>
          <p:nvPr/>
        </p:nvSpPr>
        <p:spPr bwMode="auto">
          <a:xfrm>
            <a:off x="7401528" y="5999469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872F71-7B99-1E4F-BF4C-8B0627402226}"/>
              </a:ext>
            </a:extLst>
          </p:cNvPr>
          <p:cNvSpPr/>
          <p:nvPr/>
        </p:nvSpPr>
        <p:spPr bwMode="auto">
          <a:xfrm>
            <a:off x="7393368" y="6543191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01067-CE35-EB40-A320-23299E783F4A}"/>
              </a:ext>
            </a:extLst>
          </p:cNvPr>
          <p:cNvSpPr txBox="1"/>
          <p:nvPr/>
        </p:nvSpPr>
        <p:spPr>
          <a:xfrm>
            <a:off x="5009453" y="1298058"/>
            <a:ext cx="4003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7FFF"/>
                </a:solidFill>
                <a:latin typeface="+mn-lt"/>
              </a:rPr>
              <a:t>Cartoon memory</a:t>
            </a:r>
          </a:p>
          <a:p>
            <a:r>
              <a:rPr lang="en-US" dirty="0">
                <a:solidFill>
                  <a:srgbClr val="337FFF"/>
                </a:solidFill>
                <a:latin typeface="+mn-lt"/>
              </a:rPr>
              <a:t>illustrative of physical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uiExpand="1" build="p" bldLvl="2"/>
      <p:bldP spid="2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903006"/>
            <a:ext cx="4718593" cy="393670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30112"/>
            <a:ext cx="1905000" cy="457200"/>
          </a:xfrm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28558" y="942667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 shown N=64,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width=depth=8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N=width*depth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(since square)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4x capacity (N)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change?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(e.g. 1Gbit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      to 4Gbit)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191000" y="2801112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429500" y="4820412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96200" y="2267712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516403" y="4343109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60950</TotalTime>
  <Words>2218</Words>
  <Application>Microsoft Macintosh PowerPoint</Application>
  <PresentationFormat>On-screen Show (4:3)</PresentationFormat>
  <Paragraphs>511</Paragraphs>
  <Slides>56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ＭＳ Ｐゴシック</vt:lpstr>
      <vt:lpstr>Arial</vt:lpstr>
      <vt:lpstr>Times New Roman</vt:lpstr>
      <vt:lpstr>Wingdings</vt:lpstr>
      <vt:lpstr>Blank Presentation</vt:lpstr>
      <vt:lpstr>ESE5320: System-on-a-Chip Architecture</vt:lpstr>
      <vt:lpstr>Today</vt:lpstr>
      <vt:lpstr>Message</vt:lpstr>
      <vt:lpstr>Memory Scaling</vt:lpstr>
      <vt:lpstr>On-Chip Delay</vt:lpstr>
      <vt:lpstr>Random Access Memory</vt:lpstr>
      <vt:lpstr>Terminology Word</vt:lpstr>
      <vt:lpstr>Memory Operation</vt:lpstr>
      <vt:lpstr>Memory Block</vt:lpstr>
      <vt:lpstr>Memory Block</vt:lpstr>
      <vt:lpstr>Terminology Bandwidth</vt:lpstr>
      <vt:lpstr>Memory Block Bandwidth</vt:lpstr>
      <vt:lpstr>Memory Block Energy</vt:lpstr>
      <vt:lpstr>Memory Block Density</vt:lpstr>
      <vt:lpstr>Compactness vs. Memory Size</vt:lpstr>
      <vt:lpstr>Memory Scaling</vt:lpstr>
      <vt:lpstr>Latency Engineering Scheduling</vt:lpstr>
      <vt:lpstr>Preclass 2</vt:lpstr>
      <vt:lpstr>Preclass 2</vt:lpstr>
      <vt:lpstr>Preclass 2</vt:lpstr>
      <vt:lpstr>Lesson</vt:lpstr>
      <vt:lpstr>Latency Engineering Data Reuse</vt:lpstr>
      <vt:lpstr>Preclass 3abc</vt:lpstr>
      <vt:lpstr>Preclass 3c</vt:lpstr>
      <vt:lpstr>Preclass 3d</vt:lpstr>
      <vt:lpstr>Strategy</vt:lpstr>
      <vt:lpstr>Preclass 3e</vt:lpstr>
      <vt:lpstr>Preclass 3d</vt:lpstr>
      <vt:lpstr>Recall from earlier in lecture: Memory Block</vt:lpstr>
      <vt:lpstr>Impact Small Memory</vt:lpstr>
      <vt:lpstr>Preclass 3e</vt:lpstr>
      <vt:lpstr>Preclass 3e</vt:lpstr>
      <vt:lpstr>Preclass 3e iii</vt:lpstr>
      <vt:lpstr>Preclass 3e iii</vt:lpstr>
      <vt:lpstr>Lesson</vt:lpstr>
      <vt:lpstr>Processor Data Caches</vt:lpstr>
      <vt:lpstr>Cache</vt:lpstr>
      <vt:lpstr>Processor Data Caches</vt:lpstr>
      <vt:lpstr>Terminology</vt:lpstr>
      <vt:lpstr>Bandwidth Engineering</vt:lpstr>
      <vt:lpstr>Terminology: Unroll Loop</vt:lpstr>
      <vt:lpstr>Terminology: Unroll Loop</vt:lpstr>
      <vt:lpstr>Terminology: Unroll Loop</vt:lpstr>
      <vt:lpstr>Throughput Engineering (Bandwidth Engineering)</vt:lpstr>
      <vt:lpstr>Bandwidth Engineering</vt:lpstr>
      <vt:lpstr>Wide Memory</vt:lpstr>
      <vt:lpstr>Revisit Preclass 3</vt:lpstr>
      <vt:lpstr>Preclass 3 + wide</vt:lpstr>
      <vt:lpstr>Preclass 3 + wide</vt:lpstr>
      <vt:lpstr>Amdahl’s Law</vt:lpstr>
      <vt:lpstr>Amdahl’s Law</vt:lpstr>
      <vt:lpstr>Amdahl’s Law</vt:lpstr>
      <vt:lpstr>Amdahl’s Law</vt:lpstr>
      <vt:lpstr>Memory Organization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247</cp:revision>
  <cp:lastPrinted>2024-09-09T03:03:48Z</cp:lastPrinted>
  <dcterms:created xsi:type="dcterms:W3CDTF">2018-09-09T23:24:31Z</dcterms:created>
  <dcterms:modified xsi:type="dcterms:W3CDTF">2024-09-09T03:03:51Z</dcterms:modified>
</cp:coreProperties>
</file>