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8" r:id="rId3"/>
    <p:sldId id="331" r:id="rId4"/>
    <p:sldId id="332" r:id="rId5"/>
    <p:sldId id="333" r:id="rId6"/>
    <p:sldId id="334" r:id="rId7"/>
    <p:sldId id="335" r:id="rId8"/>
    <p:sldId id="364" r:id="rId9"/>
    <p:sldId id="365" r:id="rId10"/>
    <p:sldId id="369" r:id="rId11"/>
    <p:sldId id="366" r:id="rId12"/>
    <p:sldId id="367" r:id="rId13"/>
    <p:sldId id="368" r:id="rId14"/>
    <p:sldId id="370" r:id="rId15"/>
    <p:sldId id="372" r:id="rId16"/>
    <p:sldId id="371" r:id="rId17"/>
    <p:sldId id="373" r:id="rId18"/>
    <p:sldId id="374" r:id="rId19"/>
    <p:sldId id="375" r:id="rId20"/>
    <p:sldId id="376" r:id="rId21"/>
    <p:sldId id="377" r:id="rId22"/>
    <p:sldId id="342" r:id="rId23"/>
    <p:sldId id="337" r:id="rId24"/>
    <p:sldId id="338" r:id="rId25"/>
    <p:sldId id="339" r:id="rId26"/>
    <p:sldId id="344" r:id="rId27"/>
    <p:sldId id="340" r:id="rId28"/>
    <p:sldId id="341" r:id="rId29"/>
    <p:sldId id="356" r:id="rId30"/>
    <p:sldId id="357" r:id="rId31"/>
    <p:sldId id="358" r:id="rId32"/>
    <p:sldId id="399" r:id="rId33"/>
    <p:sldId id="359" r:id="rId34"/>
    <p:sldId id="360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61" r:id="rId43"/>
    <p:sldId id="362" r:id="rId44"/>
    <p:sldId id="347" r:id="rId45"/>
    <p:sldId id="363" r:id="rId46"/>
    <p:sldId id="348" r:id="rId47"/>
    <p:sldId id="343" r:id="rId48"/>
    <p:sldId id="379" r:id="rId49"/>
    <p:sldId id="380" r:id="rId50"/>
    <p:sldId id="381" r:id="rId51"/>
    <p:sldId id="391" r:id="rId52"/>
    <p:sldId id="392" r:id="rId53"/>
    <p:sldId id="396" r:id="rId54"/>
    <p:sldId id="382" r:id="rId55"/>
    <p:sldId id="393" r:id="rId56"/>
    <p:sldId id="394" r:id="rId57"/>
    <p:sldId id="383" r:id="rId58"/>
    <p:sldId id="384" r:id="rId59"/>
    <p:sldId id="395" r:id="rId60"/>
    <p:sldId id="390" r:id="rId61"/>
    <p:sldId id="386" r:id="rId62"/>
    <p:sldId id="387" r:id="rId63"/>
    <p:sldId id="397" r:id="rId64"/>
    <p:sldId id="388" r:id="rId65"/>
    <p:sldId id="389" r:id="rId66"/>
    <p:sldId id="398" r:id="rId67"/>
    <p:sldId id="301" r:id="rId68"/>
    <p:sldId id="330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29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4544F-562F-2747-A191-BFD7173F0B05}" type="slidenum">
              <a:rPr lang="en-US"/>
              <a:pPr/>
              <a:t>35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9DDC-BD50-7347-947A-E2B0766C0188}" type="slidenum">
              <a:rPr lang="en-US"/>
              <a:pPr/>
              <a:t>36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D090C-A9AC-194A-B8FD-E9AE67F86EBF}" type="slidenum">
              <a:rPr lang="en-US"/>
              <a:pPr/>
              <a:t>38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9D5D6-3764-BF43-9D08-EB4C91F7C1DA}" type="slidenum">
              <a:rPr lang="en-US"/>
              <a:pPr/>
              <a:t>39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06C0A-050D-9342-B018-60EB649D02E0}" type="slidenum">
              <a:rPr lang="en-US"/>
              <a:pPr/>
              <a:t>40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74F93-5A56-7147-8817-F25762FDC5B7}" type="slidenum">
              <a:rPr lang="en-US"/>
              <a:pPr/>
              <a:t>41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53615-1CEB-4B45-AE4B-81620E023438}" type="slidenum">
              <a:rPr lang="en-US"/>
              <a:pPr/>
              <a:t>55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3F09A-268B-5D44-A6D4-194AE5123B4E}" type="slidenum">
              <a:rPr lang="en-US"/>
              <a:pPr/>
              <a:t>56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3:  January 23, 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Parallelism Overview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half to builder with 2x2 plate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Build L3</a:t>
            </a:r>
            <a:endParaRPr lang="en-US" dirty="0"/>
          </a:p>
        </p:txBody>
      </p:sp>
      <p:pic>
        <p:nvPicPr>
          <p:cNvPr id="10" name="Content Placeholder 9" descr="lowellsphereinstructions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64" r="-4064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 bwMode="auto">
          <a:xfrm>
            <a:off x="457200" y="1828800"/>
            <a:ext cx="12954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4648200"/>
            <a:ext cx="12954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Build L5 (ends)</a:t>
            </a:r>
            <a:endParaRPr lang="en-US" dirty="0"/>
          </a:p>
        </p:txBody>
      </p:sp>
      <p:pic>
        <p:nvPicPr>
          <p:cNvPr id="6" name="Content Placeholder 5" descr="lowellsphereinstructions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291" r="-1629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066800" y="1600200"/>
            <a:ext cx="12954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48400" y="5029200"/>
            <a:ext cx="12954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867400"/>
            <a:ext cx="2081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(if have pieces)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both “L5: ends” to builder with 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7: half of L7</a:t>
            </a:r>
            <a:endParaRPr lang="en-US" dirty="0"/>
          </a:p>
        </p:txBody>
      </p:sp>
      <p:pic>
        <p:nvPicPr>
          <p:cNvPr id="6" name="Content Placeholder 5" descr="lowellsphereinstructions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499" r="-4549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1828800"/>
            <a:ext cx="204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 one side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828800" y="1752600"/>
            <a:ext cx="12954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</a:t>
            </a:r>
            <a:r>
              <a:rPr lang="en-US" dirty="0" smtClean="0"/>
              <a:t>assembly </a:t>
            </a:r>
            <a:r>
              <a:rPr lang="en-US" dirty="0" smtClean="0"/>
              <a:t>to builder with unused 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9: finish L7</a:t>
            </a:r>
            <a:endParaRPr lang="en-US" dirty="0"/>
          </a:p>
        </p:txBody>
      </p:sp>
      <p:pic>
        <p:nvPicPr>
          <p:cNvPr id="6" name="Content Placeholder 5" descr="lowellsphereinstructions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499" r="-4549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828800" y="1752600"/>
            <a:ext cx="12954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assemble to builder with unused 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11: add 3</a:t>
            </a:r>
            <a:r>
              <a:rPr lang="en-US" baseline="30000" dirty="0" smtClean="0"/>
              <a:t>rd</a:t>
            </a:r>
            <a:r>
              <a:rPr lang="en-US" dirty="0" smtClean="0"/>
              <a:t> side</a:t>
            </a:r>
            <a:endParaRPr lang="en-US" dirty="0"/>
          </a:p>
        </p:txBody>
      </p:sp>
      <p:pic>
        <p:nvPicPr>
          <p:cNvPr id="6" name="Content Placeholder 5" descr="lowellsphereinstructions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499" r="-4549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828800" y="1676400"/>
            <a:ext cx="12954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assemble to builder with unused 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Parallelism in Tasks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Types of Parallelism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Compute Models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 Architectures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13: add final side</a:t>
            </a:r>
            <a:endParaRPr lang="en-US" dirty="0"/>
          </a:p>
        </p:txBody>
      </p:sp>
      <p:pic>
        <p:nvPicPr>
          <p:cNvPr id="6" name="Content Placeholder 5" descr="lowellsphereinstructions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858" r="-4385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828800" y="1752600"/>
            <a:ext cx="12954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status of all builds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pic>
        <p:nvPicPr>
          <p:cNvPr id="8" name="Content Placeholder 7" descr="lowellsphereinstructi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7712" r="-27712"/>
          <a:stretch>
            <a:fillRect/>
          </a:stretch>
        </p:blipFill>
        <p:spPr>
          <a:xfrm>
            <a:off x="4724400" y="1981200"/>
            <a:ext cx="3810000" cy="4114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kind of parallelism did we see for steps 1—3?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pic>
        <p:nvPicPr>
          <p:cNvPr id="8" name="Content Placeholder 7" descr="lowellsphereinstructi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7712" r="-27712"/>
          <a:stretch>
            <a:fillRect/>
          </a:stretch>
        </p:blipFill>
        <p:spPr>
          <a:xfrm>
            <a:off x="4724400" y="1981200"/>
            <a:ext cx="3810000" cy="4114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parallelism when some folks built different model?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icago_Skyline_Image.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611" b="-5611"/>
          <a:stretch>
            <a:fillRect/>
          </a:stretch>
        </p:blipFill>
        <p:spPr>
          <a:xfrm>
            <a:off x="3352800" y="1066800"/>
            <a:ext cx="5523089" cy="59649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could we build independently here?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Kind of parallelism?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Parallelism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733800" cy="4114800"/>
          </a:xfrm>
        </p:spPr>
        <p:txBody>
          <a:bodyPr/>
          <a:lstStyle/>
          <a:p>
            <a:r>
              <a:rPr lang="en-US" dirty="0" smtClean="0"/>
              <a:t>Latency multiply = 1</a:t>
            </a:r>
          </a:p>
          <a:p>
            <a:r>
              <a:rPr lang="en-US" dirty="0" smtClean="0"/>
              <a:t>Latency add = 1</a:t>
            </a:r>
          </a:p>
          <a:p>
            <a:r>
              <a:rPr lang="en-US" dirty="0" smtClean="0"/>
              <a:t>(different Day2)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4658449" cy="4038600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5181600" y="4038600"/>
          <a:ext cx="381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863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Bx)+C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A,x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+(Bx+C)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19600" y="6172200"/>
            <a:ext cx="273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Kind of Parallelism?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Level </a:t>
            </a:r>
            <a:r>
              <a:rPr lang="en-US" dirty="0" smtClean="0"/>
              <a:t>– Perform same computation on different data items</a:t>
            </a:r>
          </a:p>
          <a:p>
            <a:r>
              <a:rPr lang="en-US" b="1" dirty="0" smtClean="0"/>
              <a:t>Thread or Task Level </a:t>
            </a:r>
            <a:r>
              <a:rPr lang="en-US" dirty="0" smtClean="0"/>
              <a:t>– Perform separable (perhaps heterogeneous) tasks independently</a:t>
            </a:r>
          </a:p>
          <a:p>
            <a:r>
              <a:rPr lang="en-US" b="1" dirty="0" smtClean="0"/>
              <a:t>Instruction Level </a:t>
            </a:r>
            <a:r>
              <a:rPr lang="en-US" dirty="0" smtClean="0"/>
              <a:t>– Within a single sequential thread, perform multiple operations on each cycle.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Compute Models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29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Sequential Control </a:t>
            </a:r>
            <a:r>
              <a:rPr lang="en-US" dirty="0"/>
              <a:t>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Control flow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 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operation runs at a time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defines successor</a:t>
            </a:r>
            <a:endParaRPr lang="en-US" dirty="0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Model of correctness is sequential execution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Examples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C (Java, …)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FSM / 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useful models for parallelism</a:t>
            </a:r>
          </a:p>
          <a:p>
            <a:pPr lvl="1"/>
            <a:r>
              <a:rPr lang="en-US" dirty="0" smtClean="0"/>
              <a:t>Help conceptualize</a:t>
            </a:r>
          </a:p>
          <a:p>
            <a:r>
              <a:rPr lang="en-US" dirty="0" smtClean="0"/>
              <a:t>One-size does not fill all</a:t>
            </a:r>
          </a:p>
          <a:p>
            <a:pPr lvl="1"/>
            <a:r>
              <a:rPr lang="en-US" dirty="0" smtClean="0"/>
              <a:t>But maybe 6—10 do?</a:t>
            </a:r>
          </a:p>
          <a:p>
            <a:pPr lvl="1"/>
            <a:r>
              <a:rPr lang="en-US" dirty="0" smtClean="0"/>
              <a:t>Match to problem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can </a:t>
            </a:r>
            <a:r>
              <a:rPr lang="en-US" dirty="0" smtClean="0"/>
              <a:t>be explicit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Sphere Build example Step 2</a:t>
            </a:r>
          </a:p>
          <a:p>
            <a:endParaRPr lang="en-US" dirty="0" smtClean="0"/>
          </a:p>
          <a:p>
            <a:r>
              <a:rPr lang="en-US" dirty="0" smtClean="0"/>
              <a:t>Coordinate data parallel operations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Multiply, add for quadratic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Coordinate ILP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5334000" y="3276600"/>
          <a:ext cx="381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863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Bx)+C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A,x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+(Bx+C)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</a:t>
            </a:r>
            <a:r>
              <a:rPr lang="en-US" dirty="0" smtClean="0"/>
              <a:t>an </a:t>
            </a:r>
            <a:r>
              <a:rPr lang="en-US" dirty="0" smtClean="0"/>
              <a:t>be implicit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Sequential expression</a:t>
            </a:r>
          </a:p>
          <a:p>
            <a:r>
              <a:rPr lang="en-US" dirty="0" smtClean="0"/>
              <a:t>Infer data dependencies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T1=</a:t>
            </a:r>
            <a:r>
              <a:rPr lang="en-US" dirty="0" err="1" smtClean="0"/>
              <a:t>x</a:t>
            </a:r>
            <a:r>
              <a:rPr lang="en-US" dirty="0" smtClean="0"/>
              <a:t>*</a:t>
            </a:r>
            <a:r>
              <a:rPr lang="en-US" dirty="0" err="1" smtClean="0"/>
              <a:t>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T2=A*T1</a:t>
            </a:r>
          </a:p>
          <a:p>
            <a:pPr>
              <a:buNone/>
            </a:pPr>
            <a:r>
              <a:rPr lang="en-US" dirty="0" smtClean="0"/>
              <a:t>T3=B*</a:t>
            </a:r>
            <a:r>
              <a:rPr lang="en-US" dirty="0" err="1" smtClean="0"/>
              <a:t>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T4=T2+T3</a:t>
            </a:r>
          </a:p>
          <a:p>
            <a:pPr>
              <a:buNone/>
            </a:pPr>
            <a:r>
              <a:rPr lang="en-US" dirty="0" smtClean="0"/>
              <a:t>Y=C+T4</a:t>
            </a:r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  <a:p>
            <a:pPr>
              <a:buNone/>
            </a:pPr>
            <a:r>
              <a:rPr lang="en-US" dirty="0" smtClean="0"/>
              <a:t>Y=A*</a:t>
            </a:r>
            <a:r>
              <a:rPr lang="en-US" dirty="0" err="1" smtClean="0"/>
              <a:t>x</a:t>
            </a:r>
            <a:r>
              <a:rPr lang="en-US" dirty="0" smtClean="0"/>
              <a:t>*</a:t>
            </a:r>
            <a:r>
              <a:rPr lang="en-US" dirty="0" err="1" smtClean="0"/>
              <a:t>x+B</a:t>
            </a:r>
            <a:r>
              <a:rPr lang="en-US" dirty="0" smtClean="0"/>
              <a:t>*</a:t>
            </a:r>
            <a:r>
              <a:rPr lang="en-US" dirty="0" err="1" smtClean="0"/>
              <a:t>x+C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Parallelism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=(x1-x2)*(x1-x2) + (y1-y2)*(y1-y2)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What parallelism exists here?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</a:t>
            </a:r>
            <a:r>
              <a:rPr lang="en-US" dirty="0" smtClean="0"/>
              <a:t>an </a:t>
            </a:r>
            <a:r>
              <a:rPr lang="en-US" dirty="0" smtClean="0"/>
              <a:t>be implicit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Sequential expression</a:t>
            </a:r>
          </a:p>
          <a:p>
            <a:r>
              <a:rPr lang="en-US" dirty="0" smtClean="0"/>
              <a:t>Infer data dependencies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=0;i&lt;100;i++)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y</a:t>
            </a:r>
            <a:r>
              <a:rPr lang="en-US" dirty="0" err="1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]=A*</a:t>
            </a:r>
            <a:r>
              <a:rPr lang="en-US" dirty="0" err="1" smtClean="0"/>
              <a:t>x[i</a:t>
            </a:r>
            <a:r>
              <a:rPr lang="en-US" dirty="0" smtClean="0"/>
              <a:t>]*</a:t>
            </a:r>
            <a:r>
              <a:rPr lang="en-US" dirty="0" err="1" smtClean="0"/>
              <a:t>x[i]+B</a:t>
            </a:r>
            <a:r>
              <a:rPr lang="en-US" dirty="0" smtClean="0"/>
              <a:t>*</a:t>
            </a:r>
            <a:r>
              <a:rPr lang="en-US" dirty="0" err="1" smtClean="0"/>
              <a:t>x[i]+</a:t>
            </a:r>
            <a:r>
              <a:rPr lang="en-US" dirty="0" err="1" smtClean="0"/>
              <a:t>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Why can these operations be </a:t>
            </a:r>
            <a:r>
              <a:rPr lang="en-US" dirty="0" smtClean="0">
                <a:solidFill>
                  <a:srgbClr val="FF6600"/>
                </a:solidFill>
              </a:rPr>
              <a:t>performed in parallel?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Term: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Operation</a:t>
            </a:r>
            <a:r>
              <a:rPr lang="en-US" dirty="0" smtClean="0"/>
              <a:t> – logic computation to be performed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4724-95F9-7D48-86FB-5EAED34B7CD5}" type="slidenum">
              <a:rPr lang="en-US"/>
              <a:pPr/>
              <a:t>35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Dataflow / Control Flow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Dataflow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graph of </a:t>
            </a:r>
            <a:r>
              <a:rPr lang="en-US" dirty="0" smtClean="0"/>
              <a:t>operations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 </a:t>
            </a:r>
            <a:r>
              <a:rPr lang="en-US" dirty="0"/>
              <a:t>consumes </a:t>
            </a:r>
            <a:r>
              <a:rPr lang="en-US" b="1" dirty="0"/>
              <a:t>tokens</a:t>
            </a:r>
            <a:r>
              <a:rPr lang="en-US" dirty="0"/>
              <a:t> and produces tokens</a:t>
            </a:r>
          </a:p>
          <a:p>
            <a:pPr>
              <a:lnSpc>
                <a:spcPct val="90000"/>
              </a:lnSpc>
            </a:pPr>
            <a:r>
              <a:rPr lang="en-US" dirty="0"/>
              <a:t>All </a:t>
            </a:r>
            <a:r>
              <a:rPr lang="en-US" dirty="0" smtClean="0"/>
              <a:t>operations </a:t>
            </a:r>
            <a:r>
              <a:rPr lang="en-US" dirty="0"/>
              <a:t>run concurrently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Control </a:t>
            </a:r>
            <a:r>
              <a:rPr lang="en-US" b="1" dirty="0" smtClean="0"/>
              <a:t>flow (</a:t>
            </a:r>
            <a:r>
              <a:rPr lang="en-US" dirty="0" smtClean="0"/>
              <a:t>e.g. C</a:t>
            </a:r>
            <a:r>
              <a:rPr lang="en-US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Program is a sequence of operations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Operation </a:t>
            </a:r>
            <a:r>
              <a:rPr lang="en-US" dirty="0"/>
              <a:t>reads inputs and writes outputs into common store</a:t>
            </a:r>
          </a:p>
          <a:p>
            <a:pPr>
              <a:lnSpc>
                <a:spcPct val="90000"/>
              </a:lnSpc>
            </a:pPr>
            <a:r>
              <a:rPr lang="en-US" dirty="0"/>
              <a:t>One </a:t>
            </a:r>
            <a:r>
              <a:rPr lang="en-US" dirty="0" smtClean="0"/>
              <a:t>operation </a:t>
            </a:r>
            <a:r>
              <a:rPr lang="en-US" dirty="0"/>
              <a:t>runs at a time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defines </a:t>
            </a:r>
            <a:r>
              <a:rPr lang="en-US" dirty="0"/>
              <a:t>successor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E7DD-0426-5C49-BB27-29BF90DD1C77}" type="slidenum">
              <a:rPr lang="en-US"/>
              <a:pPr/>
              <a:t>36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value with presence indication</a:t>
            </a:r>
          </a:p>
          <a:p>
            <a:pPr lvl="1"/>
            <a:r>
              <a:rPr lang="en-US" dirty="0"/>
              <a:t>May be conceptual</a:t>
            </a:r>
          </a:p>
          <a:p>
            <a:pPr lvl="2"/>
            <a:r>
              <a:rPr lang="en-US" dirty="0"/>
              <a:t>Only exist in high-level model</a:t>
            </a:r>
          </a:p>
          <a:p>
            <a:pPr lvl="2"/>
            <a:r>
              <a:rPr lang="en-US" dirty="0"/>
              <a:t>Not kept around at runtime</a:t>
            </a:r>
          </a:p>
          <a:p>
            <a:pPr lvl="1"/>
            <a:r>
              <a:rPr lang="en-US" dirty="0"/>
              <a:t>Or may be physically represented</a:t>
            </a:r>
          </a:p>
          <a:p>
            <a:pPr lvl="2"/>
            <a:r>
              <a:rPr lang="en-US" dirty="0"/>
              <a:t>One bit represents presence/absence of </a:t>
            </a:r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Examples?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are familiar cases where data may come with presence tokens?</a:t>
            </a:r>
          </a:p>
          <a:p>
            <a:pPr lvl="1"/>
            <a:r>
              <a:rPr lang="en-US" dirty="0" smtClean="0"/>
              <a:t>Network packets</a:t>
            </a:r>
          </a:p>
          <a:p>
            <a:pPr lvl="1"/>
            <a:r>
              <a:rPr lang="en-US" dirty="0" smtClean="0"/>
              <a:t>Memory references from processor</a:t>
            </a:r>
          </a:p>
          <a:p>
            <a:pPr lvl="2"/>
            <a:r>
              <a:rPr lang="en-US" dirty="0" smtClean="0"/>
              <a:t>Variable latency depending on cache presence</a:t>
            </a:r>
          </a:p>
          <a:p>
            <a:pPr lvl="1"/>
            <a:r>
              <a:rPr lang="en-US" dirty="0" smtClean="0"/>
              <a:t>Start bit on serial communication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58DC-7C58-6D49-9EE0-F6A7001EAA6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AB75-A143-3E43-8F0C-E98D61A26EB8}" type="slidenum">
              <a:rPr lang="en-US"/>
              <a:pPr/>
              <a:t>38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Takes in one or more inputs</a:t>
            </a:r>
          </a:p>
          <a:p>
            <a:r>
              <a:rPr lang="en-US" dirty="0"/>
              <a:t>Computes on the inputs</a:t>
            </a:r>
          </a:p>
          <a:p>
            <a:r>
              <a:rPr lang="en-US" dirty="0"/>
              <a:t>Produces</a:t>
            </a:r>
            <a:r>
              <a:rPr lang="en-US" dirty="0" smtClean="0"/>
              <a:t> results</a:t>
            </a:r>
          </a:p>
          <a:p>
            <a:endParaRPr lang="en-US" dirty="0"/>
          </a:p>
          <a:p>
            <a:r>
              <a:rPr lang="en-US" dirty="0"/>
              <a:t>Logically </a:t>
            </a:r>
            <a:r>
              <a:rPr lang="en-US" b="1" dirty="0"/>
              <a:t>self-timed</a:t>
            </a:r>
          </a:p>
          <a:p>
            <a:pPr lvl="1"/>
            <a:r>
              <a:rPr lang="en-US" dirty="0"/>
              <a:t>“Fires” only when input set present</a:t>
            </a:r>
          </a:p>
          <a:p>
            <a:pPr lvl="1"/>
            <a:r>
              <a:rPr lang="en-US" dirty="0"/>
              <a:t>Signals availability of output</a:t>
            </a:r>
          </a:p>
        </p:txBody>
      </p:sp>
      <p:pic>
        <p:nvPicPr>
          <p:cNvPr id="357380" name="Picture 4" descr="df_add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5425" y="1600200"/>
            <a:ext cx="256857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FAE4C-4A22-314E-9FD3-4959734C2F93}" type="slidenum">
              <a:rPr lang="en-US"/>
              <a:pPr/>
              <a:t>39</a:t>
            </a:fld>
            <a:endParaRPr lang="en-US"/>
          </a:p>
        </p:txBody>
      </p:sp>
      <p:pic>
        <p:nvPicPr>
          <p:cNvPr id="359426" name="Picture 2" descr="df_add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381375"/>
            <a:ext cx="3114675" cy="3476625"/>
          </a:xfrm>
          <a:prstGeom prst="rect">
            <a:avLst/>
          </a:prstGeom>
          <a:noFill/>
        </p:spPr>
      </p:pic>
      <p:pic>
        <p:nvPicPr>
          <p:cNvPr id="359427" name="Picture 3" descr="df_add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352800"/>
            <a:ext cx="3043238" cy="4067175"/>
          </a:xfrm>
          <a:prstGeom prst="rect">
            <a:avLst/>
          </a:prstGeom>
          <a:noFill/>
        </p:spPr>
      </p:pic>
      <p:pic>
        <p:nvPicPr>
          <p:cNvPr id="359429" name="Picture 5" descr="df_add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-304800"/>
            <a:ext cx="2847975" cy="4067175"/>
          </a:xfrm>
          <a:prstGeom prst="rect">
            <a:avLst/>
          </a:prstGeom>
          <a:noFill/>
        </p:spPr>
      </p:pic>
      <p:pic>
        <p:nvPicPr>
          <p:cNvPr id="359430" name="Picture 6" descr="df_add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81000"/>
            <a:ext cx="3046413" cy="3400425"/>
          </a:xfrm>
          <a:prstGeom prst="rect">
            <a:avLst/>
          </a:prstGeom>
          <a:noFill/>
        </p:spPr>
      </p:pic>
      <p:pic>
        <p:nvPicPr>
          <p:cNvPr id="359431" name="Picture 7" descr="df_ad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3400"/>
            <a:ext cx="2841625" cy="3171825"/>
          </a:xfrm>
          <a:prstGeom prst="rect">
            <a:avLst/>
          </a:prstGeom>
          <a:noFill/>
        </p:spPr>
      </p:pic>
      <p:pic>
        <p:nvPicPr>
          <p:cNvPr id="359428" name="Picture 4" descr="df_add_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144572"/>
            <a:ext cx="296862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8" name="Content Placeholder 7" descr="lowellsphereinstructi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7712" r="-27712"/>
          <a:stretch>
            <a:fillRect/>
          </a:stretch>
        </p:blipFill>
        <p:spPr>
          <a:xfrm>
            <a:off x="4724400" y="1981200"/>
            <a:ext cx="3810000" cy="4114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6 people collaborate on sphere building?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B002-C4E8-CC41-B606-05394EBFB5C7}" type="slidenum">
              <a:rPr lang="en-US"/>
              <a:pPr/>
              <a:t>40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Graph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7772400" cy="4114800"/>
          </a:xfrm>
        </p:spPr>
        <p:txBody>
          <a:bodyPr/>
          <a:lstStyle/>
          <a:p>
            <a:r>
              <a:rPr lang="en-US"/>
              <a:t>Represents </a:t>
            </a:r>
          </a:p>
          <a:p>
            <a:pPr lvl="1"/>
            <a:r>
              <a:rPr lang="en-US"/>
              <a:t>computation sub-blocks</a:t>
            </a:r>
          </a:p>
          <a:p>
            <a:pPr lvl="1"/>
            <a:r>
              <a:rPr lang="en-US"/>
              <a:t>linkage</a:t>
            </a:r>
          </a:p>
          <a:p>
            <a:r>
              <a:rPr lang="en-US"/>
              <a:t>Abstractly</a:t>
            </a:r>
          </a:p>
          <a:p>
            <a:pPr lvl="1"/>
            <a:r>
              <a:rPr lang="en-US"/>
              <a:t>controlled by data presence</a:t>
            </a:r>
          </a:p>
        </p:txBody>
      </p:sp>
      <p:pic>
        <p:nvPicPr>
          <p:cNvPr id="361476" name="Picture 4" descr="df_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724400"/>
            <a:ext cx="386715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51C0-FAF8-1547-9E14-55D018BB5E55}" type="slidenum">
              <a:rPr lang="en-US"/>
              <a:pPr/>
              <a:t>41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Graph Example</a:t>
            </a:r>
          </a:p>
        </p:txBody>
      </p:sp>
      <p:pic>
        <p:nvPicPr>
          <p:cNvPr id="363523" name="Picture 3" descr="df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6858000" cy="472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Sequential / FSM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FSM is degenerate dataflow graph where there is exactly one token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457200" y="3733800"/>
          <a:ext cx="4267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77"/>
                <a:gridCol w="671689"/>
                <a:gridCol w="1498262"/>
                <a:gridCol w="1109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</a:t>
                      </a:r>
                      <a:r>
                        <a:rPr lang="en-US" dirty="0" smtClean="0"/>
                        <a:t>--&gt;S2,</a:t>
                      </a:r>
                      <a:r>
                        <a:rPr lang="en-US" baseline="0" dirty="0" smtClean="0"/>
                        <a:t> else S1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Bx)+C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A,x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+(Bx+C)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629400" y="3276600"/>
            <a:ext cx="7620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29400" y="4191000"/>
            <a:ext cx="7620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29400" y="5105400"/>
            <a:ext cx="7620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629400" y="6019800"/>
            <a:ext cx="762000" cy="685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 bwMode="auto">
          <a:xfrm rot="5400000">
            <a:off x="6896100" y="40767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9" idx="4"/>
            <a:endCxn id="10" idx="0"/>
          </p:cNvCxnSpPr>
          <p:nvPr/>
        </p:nvCxnSpPr>
        <p:spPr bwMode="auto">
          <a:xfrm rot="5400000">
            <a:off x="6896100" y="49911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4"/>
            <a:endCxn id="11" idx="0"/>
          </p:cNvCxnSpPr>
          <p:nvPr/>
        </p:nvCxnSpPr>
        <p:spPr bwMode="auto">
          <a:xfrm rot="5400000">
            <a:off x="6896100" y="59055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lbow Connector 26"/>
          <p:cNvCxnSpPr>
            <a:endCxn id="8" idx="6"/>
          </p:cNvCxnSpPr>
          <p:nvPr/>
        </p:nvCxnSpPr>
        <p:spPr bwMode="auto">
          <a:xfrm rot="5400000" flipH="1" flipV="1">
            <a:off x="6991350" y="3638550"/>
            <a:ext cx="419100" cy="381000"/>
          </a:xfrm>
          <a:prstGeom prst="bentConnector4">
            <a:avLst>
              <a:gd name="adj1" fmla="val 9091"/>
              <a:gd name="adj2" fmla="val 16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Elbow Connector 47"/>
          <p:cNvCxnSpPr>
            <a:stCxn id="11" idx="2"/>
            <a:endCxn id="8" idx="2"/>
          </p:cNvCxnSpPr>
          <p:nvPr/>
        </p:nvCxnSpPr>
        <p:spPr bwMode="auto">
          <a:xfrm rot="10800000">
            <a:off x="6629400" y="3619500"/>
            <a:ext cx="1588" cy="2743200"/>
          </a:xfrm>
          <a:prstGeom prst="bentConnector3">
            <a:avLst>
              <a:gd name="adj1" fmla="val 270230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696200" y="3276600"/>
            <a:ext cx="1210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not </a:t>
            </a:r>
          </a:p>
          <a:p>
            <a:r>
              <a:rPr lang="en-US" dirty="0" smtClean="0"/>
              <a:t>present?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Sequential / FSM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FSM is degenerate dataflow graph where there is exactly one token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457200" y="3733800"/>
          <a:ext cx="4267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777"/>
                <a:gridCol w="671689"/>
                <a:gridCol w="1498262"/>
                <a:gridCol w="1109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</a:t>
                      </a:r>
                      <a:r>
                        <a:rPr lang="en-US" dirty="0" smtClean="0"/>
                        <a:t>--&gt;S2,</a:t>
                      </a:r>
                      <a:r>
                        <a:rPr lang="en-US" baseline="0" dirty="0" smtClean="0"/>
                        <a:t> else S1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Bx)+C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A,x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+(Bx+C)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543800" y="2209800"/>
            <a:ext cx="762000" cy="3961606"/>
            <a:chOff x="6629400" y="2743994"/>
            <a:chExt cx="762000" cy="3961606"/>
          </a:xfrm>
        </p:grpSpPr>
        <p:sp>
          <p:nvSpPr>
            <p:cNvPr id="8" name="Oval 7"/>
            <p:cNvSpPr/>
            <p:nvPr/>
          </p:nvSpPr>
          <p:spPr bwMode="auto">
            <a:xfrm>
              <a:off x="6629400" y="32766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S1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629400" y="41910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S2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629400" y="51054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S3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629400" y="60198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S4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3" name="Straight Arrow Connector 12"/>
            <p:cNvCxnSpPr>
              <a:stCxn id="8" idx="4"/>
              <a:endCxn id="9" idx="0"/>
            </p:cNvCxnSpPr>
            <p:nvPr/>
          </p:nvCxnSpPr>
          <p:spPr bwMode="auto">
            <a:xfrm rot="5400000">
              <a:off x="6896100" y="40767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9" idx="4"/>
              <a:endCxn id="10" idx="0"/>
            </p:cNvCxnSpPr>
            <p:nvPr/>
          </p:nvCxnSpPr>
          <p:spPr bwMode="auto">
            <a:xfrm rot="5400000">
              <a:off x="6896100" y="49911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6896100" y="59055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Elbow Connector 47"/>
            <p:cNvCxnSpPr>
              <a:stCxn id="11" idx="2"/>
              <a:endCxn id="8" idx="2"/>
            </p:cNvCxnSpPr>
            <p:nvPr/>
          </p:nvCxnSpPr>
          <p:spPr bwMode="auto">
            <a:xfrm rot="10800000">
              <a:off x="6629400" y="3619500"/>
              <a:ext cx="1588" cy="2743200"/>
            </a:xfrm>
            <a:prstGeom prst="bentConnector3">
              <a:avLst>
                <a:gd name="adj1" fmla="val 2702304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9" name="Straight Arrow Connector 18"/>
            <p:cNvCxnSpPr>
              <a:endCxn id="8" idx="0"/>
            </p:cNvCxnSpPr>
            <p:nvPr/>
          </p:nvCxnSpPr>
          <p:spPr bwMode="auto">
            <a:xfrm rot="5400000">
              <a:off x="6743700" y="30099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1" name="Straight Arrow Connector 20"/>
          <p:cNvCxnSpPr>
            <a:stCxn id="11" idx="4"/>
          </p:cNvCxnSpPr>
          <p:nvPr/>
        </p:nvCxnSpPr>
        <p:spPr bwMode="auto">
          <a:xfrm rot="5400000">
            <a:off x="7771606" y="6323806"/>
            <a:ext cx="3055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is a collection of sequential/control-flow “threads”</a:t>
            </a:r>
          </a:p>
          <a:p>
            <a:r>
              <a:rPr lang="en-US" dirty="0" smtClean="0"/>
              <a:t>Threads may communicate</a:t>
            </a:r>
          </a:p>
          <a:p>
            <a:pPr lvl="1"/>
            <a:r>
              <a:rPr lang="en-US" dirty="0" smtClean="0"/>
              <a:t>Through dataflow I/O</a:t>
            </a:r>
          </a:p>
          <a:p>
            <a:pPr lvl="1"/>
            <a:r>
              <a:rPr lang="en-US" dirty="0" smtClean="0"/>
              <a:t>(Through shared variables)</a:t>
            </a:r>
          </a:p>
          <a:p>
            <a:r>
              <a:rPr lang="en-US" dirty="0" smtClean="0"/>
              <a:t>View as hybrid or </a:t>
            </a:r>
            <a:r>
              <a:rPr lang="en-US" dirty="0" smtClean="0"/>
              <a:t>generalization</a:t>
            </a:r>
          </a:p>
          <a:p>
            <a:r>
              <a:rPr lang="en-US" dirty="0" smtClean="0"/>
              <a:t>CSP – Communicating Sequential Processes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canonical model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9600" y="2438400"/>
            <a:ext cx="8001000" cy="2590800"/>
            <a:chOff x="609600" y="3352800"/>
            <a:chExt cx="8001000" cy="2590800"/>
          </a:xfrm>
        </p:grpSpPr>
        <p:sp>
          <p:nvSpPr>
            <p:cNvPr id="6" name="Oval 5"/>
            <p:cNvSpPr/>
            <p:nvPr/>
          </p:nvSpPr>
          <p:spPr bwMode="auto">
            <a:xfrm>
              <a:off x="1219200" y="4114800"/>
              <a:ext cx="1447800" cy="914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Parse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581400" y="3352800"/>
              <a:ext cx="1447800" cy="914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Audio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867400" y="3962400"/>
              <a:ext cx="1676400" cy="1295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Sync to HDMI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581400" y="5029200"/>
              <a:ext cx="1447800" cy="914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Video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2" name="Straight Arrow Connector 11"/>
            <p:cNvCxnSpPr>
              <a:stCxn id="6" idx="5"/>
              <a:endCxn id="9" idx="2"/>
            </p:cNvCxnSpPr>
            <p:nvPr/>
          </p:nvCxnSpPr>
          <p:spPr bwMode="auto">
            <a:xfrm rot="16200000" flipH="1">
              <a:off x="2722632" y="4627631"/>
              <a:ext cx="591111" cy="11264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6" idx="7"/>
              <a:endCxn id="7" idx="2"/>
            </p:cNvCxnSpPr>
            <p:nvPr/>
          </p:nvCxnSpPr>
          <p:spPr bwMode="auto">
            <a:xfrm rot="5400000" flipH="1" flipV="1">
              <a:off x="2798832" y="3466144"/>
              <a:ext cx="438711" cy="11264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6"/>
              <a:endCxn id="8" idx="1"/>
            </p:cNvCxnSpPr>
            <p:nvPr/>
          </p:nvCxnSpPr>
          <p:spPr bwMode="auto">
            <a:xfrm>
              <a:off x="5029200" y="3810000"/>
              <a:ext cx="1083703" cy="3421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9" idx="6"/>
              <a:endCxn id="8" idx="3"/>
            </p:cNvCxnSpPr>
            <p:nvPr/>
          </p:nvCxnSpPr>
          <p:spPr bwMode="auto">
            <a:xfrm flipV="1">
              <a:off x="5029200" y="5068093"/>
              <a:ext cx="1083703" cy="4183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8" idx="6"/>
            </p:cNvCxnSpPr>
            <p:nvPr/>
          </p:nvCxnSpPr>
          <p:spPr bwMode="auto">
            <a:xfrm flipV="1">
              <a:off x="7543800" y="4572000"/>
              <a:ext cx="1066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endCxn id="6" idx="2"/>
            </p:cNvCxnSpPr>
            <p:nvPr/>
          </p:nvCxnSpPr>
          <p:spPr bwMode="auto">
            <a:xfrm>
              <a:off x="609600" y="45720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685800" y="51816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Why </a:t>
            </a:r>
            <a:r>
              <a:rPr lang="en-US" dirty="0" smtClean="0">
                <a:solidFill>
                  <a:srgbClr val="FF6600"/>
                </a:solidFill>
              </a:rPr>
              <a:t>might need to synchronize to send to HDMI?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8971995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Architectures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484-7906-1044-A29D-039D7D2D38E7}" type="slidenum">
              <a:rPr lang="en-US"/>
              <a:pPr/>
              <a:t>48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System Architecture Hypothesis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r>
              <a:rPr lang="en-US"/>
              <a:t>There are a small number of useful system architectures</a:t>
            </a:r>
          </a:p>
          <a:p>
            <a:r>
              <a:rPr lang="en-US"/>
              <a:t>These architectures </a:t>
            </a:r>
          </a:p>
          <a:p>
            <a:pPr lvl="1"/>
            <a:r>
              <a:rPr lang="en-US"/>
              <a:t>Give guidance for organizing resources</a:t>
            </a:r>
          </a:p>
          <a:p>
            <a:pPr lvl="1"/>
            <a:r>
              <a:rPr lang="en-US"/>
              <a:t>Make manageable </a:t>
            </a:r>
          </a:p>
          <a:p>
            <a:pPr lvl="1"/>
            <a:r>
              <a:rPr lang="en-US"/>
              <a:t>Allow share lessons between applications</a:t>
            </a:r>
          </a:p>
          <a:p>
            <a:pPr lvl="1"/>
            <a:r>
              <a:rPr lang="en-US"/>
              <a:t>Provide basis for scalability </a:t>
            </a:r>
          </a:p>
          <a:p>
            <a:pPr lvl="1"/>
            <a:r>
              <a:rPr lang="en-US"/>
              <a:t>Point toward efficient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1B3B-4118-D443-B76A-2C2F2BBD0973}" type="slidenum">
              <a:rPr lang="en-US"/>
              <a:pPr/>
              <a:t>49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Unconstrained Model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Multithreaded programming </a:t>
            </a:r>
            <a:br>
              <a:rPr lang="en-US" sz="2800" dirty="0"/>
            </a:br>
            <a:r>
              <a:rPr lang="en-US" sz="2800" dirty="0"/>
              <a:t>(equivalently Communicating Sequential Processes)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Application is collection of threads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Communicate with each other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May or may not have shared memory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Programmer responsible for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Synchronization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Parallelism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Data layout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Communications…</a:t>
            </a: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8" name="Content Placeholder 7" descr="lowellsphereinstructi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7712" r="-27712"/>
          <a:stretch>
            <a:fillRect/>
          </a:stretch>
        </p:blipFill>
        <p:spPr>
          <a:xfrm>
            <a:off x="4724400" y="1981200"/>
            <a:ext cx="3810000" cy="4114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12 people collaborate on sphere building?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745-1F71-904B-A8AD-138541ACBBF5}" type="slidenum">
              <a:rPr lang="en-US"/>
              <a:pPr/>
              <a:t>50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Restrictions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Sequential Control</a:t>
            </a:r>
          </a:p>
          <a:p>
            <a:pPr lvl="1"/>
            <a:r>
              <a:rPr lang="en-US" dirty="0"/>
              <a:t>Data Parallel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all parallel processing does the same thing</a:t>
            </a:r>
          </a:p>
          <a:p>
            <a:pPr lvl="1"/>
            <a:r>
              <a:rPr lang="en-US" dirty="0">
                <a:sym typeface="Wingdings" charset="2"/>
              </a:rPr>
              <a:t>Lock-Step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all parallel processing does different things at synchronized time (e.g. VLIW)</a:t>
            </a:r>
          </a:p>
          <a:p>
            <a:pPr lvl="1"/>
            <a:r>
              <a:rPr lang="en-US" dirty="0"/>
              <a:t>Bulk Synchronous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periodic barrier </a:t>
            </a:r>
            <a:r>
              <a:rPr lang="en-US" dirty="0" smtClean="0">
                <a:sym typeface="Wingdings" charset="2"/>
              </a:rPr>
              <a:t>synchronization</a:t>
            </a:r>
          </a:p>
          <a:p>
            <a:pPr lvl="1"/>
            <a:r>
              <a:rPr lang="en-US" dirty="0" smtClean="0">
                <a:sym typeface="Wingdings" charset="2"/>
              </a:rPr>
              <a:t>Instruction Augmentation – control accelerators from seq. instruction stream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Very Long Instruction Word (VLIW)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9067800" cy="479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Very Long Instruction Word (VLIW)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5181600" cy="2742690"/>
          </a:xfrm>
          <a:prstGeom prst="rect">
            <a:avLst/>
          </a:prstGeom>
        </p:spPr>
      </p:pic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5334000" y="2819400"/>
          <a:ext cx="381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863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x,x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Bx)+C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A,x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+(Bx+C)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Instruction Augmentation</a:t>
            </a:r>
            <a:br>
              <a:rPr lang="en-US" dirty="0" smtClean="0"/>
            </a:br>
            <a:r>
              <a:rPr lang="en-US" dirty="0" smtClean="0"/>
              <a:t>Co-Processor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17441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664D-B231-9343-AD76-5B871FF709BB}" type="slidenum">
              <a:rPr lang="en-US"/>
              <a:pPr/>
              <a:t>54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Restrictions (2)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Dataflow interactions</a:t>
            </a:r>
          </a:p>
          <a:p>
            <a:pPr lvl="1"/>
            <a:r>
              <a:rPr lang="en-US"/>
              <a:t>Allow multithreaded operation</a:t>
            </a:r>
          </a:p>
          <a:p>
            <a:pPr lvl="1"/>
            <a:r>
              <a:rPr lang="en-US"/>
              <a:t>Use data presence for synchronization</a:t>
            </a:r>
          </a:p>
          <a:p>
            <a:r>
              <a:rPr lang="en-US"/>
              <a:t>E.g.</a:t>
            </a:r>
          </a:p>
          <a:p>
            <a:pPr lvl="1"/>
            <a:r>
              <a:rPr lang="en-US"/>
              <a:t>Pipe-and-filter / Streaming Dataflow</a:t>
            </a:r>
          </a:p>
          <a:p>
            <a:pPr lvl="1"/>
            <a:r>
              <a:rPr lang="en-US"/>
              <a:t>Synchronous Dataflow (SDF)</a:t>
            </a:r>
          </a:p>
          <a:p>
            <a:pPr lvl="2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99F6-2CB7-F349-91CF-D8469688BCBA}" type="slidenum">
              <a:rPr lang="en-US"/>
              <a:pPr/>
              <a:t>55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Producer-Consumer Parallelism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7724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Can run concurrently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Just let consumer know when producer sending data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" name="Group 11"/>
          <p:cNvGrpSpPr/>
          <p:nvPr/>
        </p:nvGrpSpPr>
        <p:grpSpPr>
          <a:xfrm>
            <a:off x="2590800" y="1676400"/>
            <a:ext cx="4419600" cy="1371600"/>
            <a:chOff x="2590800" y="1676400"/>
            <a:chExt cx="4419600" cy="1371600"/>
          </a:xfrm>
        </p:grpSpPr>
        <p:sp>
          <p:nvSpPr>
            <p:cNvPr id="330756" name="Oval 4"/>
            <p:cNvSpPr>
              <a:spLocks noChangeArrowheads="1"/>
            </p:cNvSpPr>
            <p:nvPr/>
          </p:nvSpPr>
          <p:spPr bwMode="auto">
            <a:xfrm>
              <a:off x="2590800" y="1676400"/>
              <a:ext cx="1676400" cy="13716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Stock</a:t>
              </a:r>
            </a:p>
            <a:p>
              <a:pPr algn="ctr"/>
              <a:r>
                <a:rPr lang="en-US" dirty="0">
                  <a:latin typeface="+mn-lt"/>
                </a:rPr>
                <a:t>predictions</a:t>
              </a:r>
            </a:p>
          </p:txBody>
        </p:sp>
        <p:sp>
          <p:nvSpPr>
            <p:cNvPr id="330757" name="Line 5"/>
            <p:cNvSpPr>
              <a:spLocks noChangeShapeType="1"/>
            </p:cNvSpPr>
            <p:nvPr/>
          </p:nvSpPr>
          <p:spPr bwMode="auto">
            <a:xfrm>
              <a:off x="4267200" y="24384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58" name="Oval 6"/>
            <p:cNvSpPr>
              <a:spLocks noChangeArrowheads="1"/>
            </p:cNvSpPr>
            <p:nvPr/>
          </p:nvSpPr>
          <p:spPr bwMode="auto">
            <a:xfrm>
              <a:off x="4953000" y="1752600"/>
              <a:ext cx="1371600" cy="129540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encrypt</a:t>
              </a: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6324600" y="24384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 2015 -- DeHon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A966-4B29-774D-AEE2-ABD39B28F499}" type="slidenum">
              <a:rPr lang="en-US"/>
              <a:pPr/>
              <a:t>56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Parallelism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667000"/>
          </a:xfrm>
        </p:spPr>
        <p:txBody>
          <a:bodyPr/>
          <a:lstStyle/>
          <a:p>
            <a:r>
              <a:rPr lang="en-US" dirty="0"/>
              <a:t>Can potentially all run in parallel</a:t>
            </a:r>
          </a:p>
          <a:p>
            <a:r>
              <a:rPr lang="en-US" dirty="0"/>
              <a:t>Like </a:t>
            </a:r>
            <a:r>
              <a:rPr lang="en-US" b="1" dirty="0"/>
              <a:t>physical</a:t>
            </a:r>
            <a:r>
              <a:rPr lang="en-US" dirty="0"/>
              <a:t> pipeline</a:t>
            </a:r>
          </a:p>
          <a:p>
            <a:r>
              <a:rPr lang="en-US" dirty="0"/>
              <a:t>Useful to think about </a:t>
            </a:r>
            <a:r>
              <a:rPr lang="en-US" b="1" dirty="0"/>
              <a:t>stream</a:t>
            </a:r>
            <a:r>
              <a:rPr lang="en-US" dirty="0"/>
              <a:t> of data between operators</a:t>
            </a:r>
          </a:p>
        </p:txBody>
      </p:sp>
      <p:sp>
        <p:nvSpPr>
          <p:cNvPr id="332805" name="Oval 5"/>
          <p:cNvSpPr>
            <a:spLocks noChangeArrowheads="1"/>
          </p:cNvSpPr>
          <p:nvPr/>
        </p:nvSpPr>
        <p:spPr bwMode="auto">
          <a:xfrm>
            <a:off x="2057400" y="2286000"/>
            <a:ext cx="914400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ME</a:t>
            </a:r>
          </a:p>
        </p:txBody>
      </p:sp>
      <p:sp>
        <p:nvSpPr>
          <p:cNvPr id="332806" name="Oval 6"/>
          <p:cNvSpPr>
            <a:spLocks noChangeArrowheads="1"/>
          </p:cNvSpPr>
          <p:nvPr/>
        </p:nvSpPr>
        <p:spPr bwMode="auto">
          <a:xfrm>
            <a:off x="3429000" y="2286000"/>
            <a:ext cx="914400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DCT</a:t>
            </a:r>
          </a:p>
        </p:txBody>
      </p:sp>
      <p:sp>
        <p:nvSpPr>
          <p:cNvPr id="332807" name="Oval 7"/>
          <p:cNvSpPr>
            <a:spLocks noChangeArrowheads="1"/>
          </p:cNvSpPr>
          <p:nvPr/>
        </p:nvSpPr>
        <p:spPr bwMode="auto">
          <a:xfrm>
            <a:off x="4800600" y="2286000"/>
            <a:ext cx="914400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VQ</a:t>
            </a:r>
          </a:p>
        </p:txBody>
      </p:sp>
      <p:sp>
        <p:nvSpPr>
          <p:cNvPr id="332808" name="Oval 8"/>
          <p:cNvSpPr>
            <a:spLocks noChangeArrowheads="1"/>
          </p:cNvSpPr>
          <p:nvPr/>
        </p:nvSpPr>
        <p:spPr bwMode="auto">
          <a:xfrm>
            <a:off x="6172200" y="2286000"/>
            <a:ext cx="914400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code</a:t>
            </a: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29718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>
            <a:off x="4343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>
            <a:off x="57150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70866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816" name="Line 16"/>
          <p:cNvSpPr>
            <a:spLocks noChangeShapeType="1"/>
          </p:cNvSpPr>
          <p:nvPr/>
        </p:nvSpPr>
        <p:spPr bwMode="auto">
          <a:xfrm>
            <a:off x="16002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DCA6-692A-0348-9F7C-05FC8EDC4907}" type="slidenum">
              <a:rPr lang="en-US"/>
              <a:pPr/>
              <a:t>57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Restrictions (3)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Regular Communication Patterns</a:t>
            </a:r>
          </a:p>
          <a:p>
            <a:pPr lvl="1"/>
            <a:r>
              <a:rPr lang="en-US"/>
              <a:t>Systolic</a:t>
            </a:r>
          </a:p>
          <a:p>
            <a:pPr lvl="1"/>
            <a:r>
              <a:rPr lang="en-US"/>
              <a:t>Cellular Automata </a:t>
            </a:r>
            <a:r>
              <a:rPr lang="en-US">
                <a:sym typeface="Wingdings" charset="2"/>
              </a:rPr>
              <a:t> regular grid of homogeneous FSMs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046780"/>
            <a:ext cx="4343400" cy="2811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E8C8-5D56-154D-A8C2-F4580ACF6077}" type="slidenum">
              <a:rPr lang="en-US"/>
              <a:pPr/>
              <a:t>58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Architectural Restrictions (4)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Memory/Data Centric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Computation is collection of objects in memory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object triggered by input changes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Compute and potentially trigger other objects</a:t>
            </a:r>
          </a:p>
          <a:p>
            <a:pPr>
              <a:lnSpc>
                <a:spcPct val="90000"/>
              </a:lnSpc>
            </a:pPr>
            <a:r>
              <a:rPr lang="en-US" dirty="0"/>
              <a:t>E.g.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Repository models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GraphStep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App: network flow, routing…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Work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Central controller farms out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8432800" cy="348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8" name="Content Placeholder 7" descr="lowellsphereinstructi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7712" r="-27712"/>
          <a:stretch>
            <a:fillRect/>
          </a:stretch>
        </p:blipFill>
        <p:spPr>
          <a:xfrm>
            <a:off x="4724400" y="1981200"/>
            <a:ext cx="3810000" cy="41148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 6 people collaborate on building 3 spheres?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(alternate solution?)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 smtClean="0"/>
              <a:t>System Architecture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67000"/>
            <a:ext cx="9189164" cy="284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35" y="457200"/>
            <a:ext cx="6217365" cy="1926772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101-8F84-3E4B-A1AD-68B4A47DFA58}" type="slidenum">
              <a:rPr lang="en-US"/>
              <a:pPr/>
              <a:t>61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pPr algn="l"/>
            <a:r>
              <a:rPr lang="en-US" sz="4000"/>
              <a:t>System </a:t>
            </a:r>
            <a:br>
              <a:rPr lang="en-US" sz="4000"/>
            </a:br>
            <a:r>
              <a:rPr lang="en-US" sz="4000"/>
              <a:t>Architecture </a:t>
            </a:r>
            <a:br>
              <a:rPr lang="en-US" sz="4000"/>
            </a:br>
            <a:r>
              <a:rPr lang="en-US" sz="4000"/>
              <a:t>Taxonomy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7772400" cy="3810000"/>
          </a:xfrm>
        </p:spPr>
        <p:txBody>
          <a:bodyPr/>
          <a:lstStyle/>
          <a:p>
            <a:r>
              <a:rPr lang="en-US"/>
              <a:t>Further down the hierarchy</a:t>
            </a:r>
          </a:p>
          <a:p>
            <a:pPr lvl="1"/>
            <a:r>
              <a:rPr lang="en-US"/>
              <a:t>More restricted the model</a:t>
            </a:r>
          </a:p>
          <a:p>
            <a:pPr lvl="1">
              <a:buFont typeface="Arial Unicode MS" charset="0"/>
              <a:buChar char="+"/>
            </a:pPr>
            <a:r>
              <a:rPr lang="en-US"/>
              <a:t>More guidance provided</a:t>
            </a:r>
          </a:p>
          <a:p>
            <a:pPr lvl="1">
              <a:buFont typeface="Arial Unicode MS" charset="0"/>
              <a:buChar char="+"/>
            </a:pPr>
            <a:r>
              <a:rPr lang="en-US"/>
              <a:t>More efficient potential implementation</a:t>
            </a:r>
          </a:p>
          <a:p>
            <a:pPr lvl="1">
              <a:buFont typeface="Arial Unicode MS" charset="0"/>
              <a:buChar char="+"/>
            </a:pPr>
            <a:r>
              <a:rPr lang="en-US"/>
              <a:t>More amenable to analysis</a:t>
            </a:r>
          </a:p>
          <a:p>
            <a:pPr lvl="2"/>
            <a:r>
              <a:rPr lang="en-US">
                <a:sym typeface="Wingdings" charset="2"/>
              </a:rPr>
              <a:t> tools and optimizations</a:t>
            </a:r>
            <a:endParaRPr lang="en-US"/>
          </a:p>
          <a:p>
            <a:r>
              <a:rPr lang="en-US">
                <a:solidFill>
                  <a:schemeClr val="accent2"/>
                </a:solidFill>
              </a:rPr>
              <a:t>Restrictions provide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3BA8-2DA3-FF4B-B358-D01905414388}" type="slidenum">
              <a:rPr lang="en-US"/>
              <a:pPr/>
              <a:t>62</a:t>
            </a:fld>
            <a:endParaRPr lang="en-US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63246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pPr algn="l"/>
            <a:r>
              <a:rPr lang="en-US" sz="4000"/>
              <a:t>System </a:t>
            </a:r>
            <a:br>
              <a:rPr lang="en-US" sz="4000"/>
            </a:br>
            <a:r>
              <a:rPr lang="en-US" sz="4000"/>
              <a:t>Architecture </a:t>
            </a:r>
            <a:br>
              <a:rPr lang="en-US" sz="4000"/>
            </a:br>
            <a:r>
              <a:rPr lang="en-US" sz="4000"/>
              <a:t>Taxonomy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7696200" cy="3200400"/>
          </a:xfrm>
        </p:spPr>
        <p:txBody>
          <a:bodyPr/>
          <a:lstStyle/>
          <a:p>
            <a:r>
              <a:rPr lang="en-US" sz="2800"/>
              <a:t>Further down the hierarchy</a:t>
            </a:r>
          </a:p>
          <a:p>
            <a:pPr lvl="1"/>
            <a:r>
              <a:rPr lang="en-US" sz="2400"/>
              <a:t>More restricted the model</a:t>
            </a:r>
          </a:p>
          <a:p>
            <a:pPr lvl="1">
              <a:buFont typeface="Arial Unicode MS" charset="0"/>
              <a:buChar char="+"/>
            </a:pPr>
            <a:r>
              <a:rPr lang="en-US" sz="2400"/>
              <a:t>More guidance provided</a:t>
            </a:r>
          </a:p>
          <a:p>
            <a:pPr lvl="1">
              <a:buFont typeface="Arial Unicode MS" charset="0"/>
              <a:buChar char="+"/>
            </a:pPr>
            <a:r>
              <a:rPr lang="en-US" sz="2400"/>
              <a:t>More efficient potential implementation</a:t>
            </a:r>
          </a:p>
          <a:p>
            <a:pPr lvl="1">
              <a:buFont typeface="Arial Unicode MS" charset="0"/>
              <a:buChar char="+"/>
            </a:pPr>
            <a:r>
              <a:rPr lang="en-US" sz="2400"/>
              <a:t>More amenable to analysis</a:t>
            </a:r>
          </a:p>
          <a:p>
            <a:pPr lvl="2"/>
            <a:r>
              <a:rPr lang="en-US" sz="2000">
                <a:sym typeface="Wingdings" charset="2"/>
              </a:rPr>
              <a:t> tools and optimizations</a:t>
            </a:r>
            <a:endParaRPr lang="en-US" sz="2000"/>
          </a:p>
          <a:p>
            <a:r>
              <a:rPr lang="en-US" sz="2800">
                <a:solidFill>
                  <a:schemeClr val="accent2"/>
                </a:solidFill>
              </a:rPr>
              <a:t>Restrictions provide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324600" cy="1143000"/>
          </a:xfrm>
        </p:spPr>
        <p:txBody>
          <a:bodyPr/>
          <a:lstStyle/>
          <a:p>
            <a:r>
              <a:rPr lang="en-US" dirty="0" smtClean="0"/>
              <a:t>Value of Multiple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have a big enough</a:t>
            </a:r>
            <a:br>
              <a:rPr lang="en-US" dirty="0" smtClean="0"/>
            </a:br>
            <a:r>
              <a:rPr lang="en-US" dirty="0" smtClean="0"/>
              <a:t>hammer, everything looks like</a:t>
            </a:r>
            <a:br>
              <a:rPr lang="en-US" dirty="0" smtClean="0"/>
            </a:br>
            <a:r>
              <a:rPr lang="en-US" dirty="0" smtClean="0"/>
              <a:t>a nail.</a:t>
            </a:r>
          </a:p>
          <a:p>
            <a:r>
              <a:rPr lang="en-US" dirty="0" smtClean="0"/>
              <a:t>Many stuck on single model</a:t>
            </a:r>
          </a:p>
          <a:p>
            <a:pPr lvl="1"/>
            <a:r>
              <a:rPr lang="en-US" dirty="0" smtClean="0"/>
              <a:t>Try to make all problems look like their nail</a:t>
            </a:r>
          </a:p>
          <a:p>
            <a:r>
              <a:rPr lang="en-US" dirty="0" smtClean="0"/>
              <a:t>Value to diversity / heterogeneity </a:t>
            </a:r>
          </a:p>
          <a:p>
            <a:pPr lvl="1"/>
            <a:r>
              <a:rPr lang="en-US" dirty="0" smtClean="0"/>
              <a:t>One size does not fit all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 descr="j03028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0"/>
            <a:ext cx="1905000" cy="266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FPT Tutorial: DeHon 2005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3E92-6226-D540-B80F-154B1141BBF5}" type="slidenum">
              <a:rPr lang="en-US"/>
              <a:pPr/>
              <a:t>64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System Architecture Hypothesis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r>
              <a:rPr lang="en-US"/>
              <a:t>There are a small number of useful system architectures</a:t>
            </a:r>
          </a:p>
          <a:p>
            <a:r>
              <a:rPr lang="en-US"/>
              <a:t>These architectures </a:t>
            </a:r>
          </a:p>
          <a:p>
            <a:pPr lvl="1"/>
            <a:r>
              <a:rPr lang="en-US"/>
              <a:t>Give guidance for organizing resources</a:t>
            </a:r>
          </a:p>
          <a:p>
            <a:pPr lvl="1"/>
            <a:r>
              <a:rPr lang="en-US"/>
              <a:t>Make manageable </a:t>
            </a:r>
          </a:p>
          <a:p>
            <a:pPr lvl="1"/>
            <a:r>
              <a:rPr lang="en-US"/>
              <a:t>Allow share lessons between applications</a:t>
            </a:r>
          </a:p>
          <a:p>
            <a:pPr lvl="1"/>
            <a:r>
              <a:rPr lang="en-US"/>
              <a:t>Provide basis for scalability </a:t>
            </a:r>
          </a:p>
          <a:p>
            <a:pPr lvl="1"/>
            <a:r>
              <a:rPr lang="en-US"/>
              <a:t>Point toward efficient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67000"/>
            <a:ext cx="9189164" cy="284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Architecture not 1:1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308093"/>
            <a:ext cx="6598364" cy="2044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489381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67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parallel compute models</a:t>
            </a:r>
          </a:p>
          <a:p>
            <a:pPr lvl="1"/>
            <a:r>
              <a:rPr lang="en-US" dirty="0" smtClean="0"/>
              <a:t>Sequential, Dataflow, CSP</a:t>
            </a:r>
          </a:p>
          <a:p>
            <a:r>
              <a:rPr lang="en-US" dirty="0" smtClean="0"/>
              <a:t>Useful System Architectures</a:t>
            </a:r>
          </a:p>
          <a:p>
            <a:pPr lvl="1"/>
            <a:r>
              <a:rPr lang="en-US" dirty="0" smtClean="0"/>
              <a:t>Streaming Dataflow, VLIW, co-processor, work farm, SIMD, Vector, CA, FSMD, …</a:t>
            </a:r>
          </a:p>
          <a:p>
            <a:r>
              <a:rPr lang="en-US" dirty="0" smtClean="0"/>
              <a:t>Find natural parallelism in problem</a:t>
            </a:r>
          </a:p>
          <a:p>
            <a:r>
              <a:rPr lang="en-US" dirty="0" smtClean="0"/>
              <a:t>Mix-and-match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 smtClean="0"/>
              <a:t>HW1 FAQ </a:t>
            </a:r>
          </a:p>
          <a:p>
            <a:pPr lvl="1"/>
            <a:r>
              <a:rPr lang="en-US" smtClean="0"/>
              <a:t>roundup </a:t>
            </a:r>
            <a:r>
              <a:rPr lang="en-US" dirty="0" smtClean="0"/>
              <a:t>of problems </a:t>
            </a:r>
            <a:r>
              <a:rPr lang="en-US" smtClean="0"/>
              <a:t>and solutions</a:t>
            </a:r>
          </a:p>
          <a:p>
            <a:r>
              <a:rPr lang="en-US" dirty="0" smtClean="0"/>
              <a:t>Reading </a:t>
            </a:r>
            <a:r>
              <a:rPr lang="en-US" dirty="0" smtClean="0"/>
              <a:t>for Day 4 on web</a:t>
            </a:r>
            <a:endParaRPr lang="en-US" dirty="0" smtClean="0"/>
          </a:p>
          <a:p>
            <a:r>
              <a:rPr lang="en-US" dirty="0" smtClean="0"/>
              <a:t>Talk on Thursday by Ed Lee (UCB)</a:t>
            </a:r>
          </a:p>
          <a:p>
            <a:pPr lvl="1"/>
            <a:r>
              <a:rPr lang="en-US" dirty="0" smtClean="0"/>
              <a:t>3pm in Wu and Chen</a:t>
            </a:r>
            <a:endParaRPr lang="en-US" dirty="0" smtClean="0"/>
          </a:p>
          <a:p>
            <a:r>
              <a:rPr lang="en-US" dirty="0" smtClean="0"/>
              <a:t>HW2 </a:t>
            </a:r>
            <a:r>
              <a:rPr lang="en-US" dirty="0" smtClean="0"/>
              <a:t>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Exercise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 24 piece sets for building </a:t>
            </a:r>
            <a:br>
              <a:rPr lang="en-US" dirty="0" smtClean="0"/>
            </a:br>
            <a:r>
              <a:rPr lang="en-US" dirty="0" smtClean="0"/>
              <a:t>Red and Yellow Sphere</a:t>
            </a:r>
          </a:p>
          <a:p>
            <a:pPr lvl="1"/>
            <a:r>
              <a:rPr lang="en-US" dirty="0" smtClean="0"/>
              <a:t>[if have more than 24 people, have pairs build a different model]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Follow instructions from slides to come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wellsphereinstructions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80" b="-88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 rot="9205041">
            <a:off x="-485220" y="1188225"/>
            <a:ext cx="7086600" cy="27898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Build half of L1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owellsphereinstructions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21" r="-3921"/>
          <a:stretch>
            <a:fillRect/>
          </a:stretch>
        </p:blipFill>
        <p:spPr>
          <a:xfrm>
            <a:off x="838200" y="19812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 rot="9206379">
            <a:off x="-315992" y="1073092"/>
            <a:ext cx="7086600" cy="27898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Build half of L2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29155</TotalTime>
  <Words>2040</Words>
  <Application>Microsoft Macintosh PowerPoint</Application>
  <PresentationFormat>On-screen Show (4:3)</PresentationFormat>
  <Paragraphs>504</Paragraphs>
  <Slides>68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Blank Presentation</vt:lpstr>
      <vt:lpstr>ESE532: System-on-a-Chip Architecture</vt:lpstr>
      <vt:lpstr>Today</vt:lpstr>
      <vt:lpstr>Message</vt:lpstr>
      <vt:lpstr>Preclass 1</vt:lpstr>
      <vt:lpstr>Preclass 2</vt:lpstr>
      <vt:lpstr>Preclass 3</vt:lpstr>
      <vt:lpstr>In Class Exercise</vt:lpstr>
      <vt:lpstr>Step 1: Build half of L1</vt:lpstr>
      <vt:lpstr>Step 2: Build half of L2</vt:lpstr>
      <vt:lpstr>Step 3: </vt:lpstr>
      <vt:lpstr>Step 4: Build L3</vt:lpstr>
      <vt:lpstr>Step 5: Build L5 (ends)</vt:lpstr>
      <vt:lpstr>Step 6: </vt:lpstr>
      <vt:lpstr>Step 7: half of L7</vt:lpstr>
      <vt:lpstr>Step 8: </vt:lpstr>
      <vt:lpstr>Step 9: finish L7</vt:lpstr>
      <vt:lpstr>Step 10: </vt:lpstr>
      <vt:lpstr>Step 11: add 3rd side</vt:lpstr>
      <vt:lpstr>Step 12: </vt:lpstr>
      <vt:lpstr>Step 13: add final side</vt:lpstr>
      <vt:lpstr>Finish</vt:lpstr>
      <vt:lpstr>Types of Parallelism</vt:lpstr>
      <vt:lpstr>Types of Parallelism</vt:lpstr>
      <vt:lpstr>Types of Parallelism</vt:lpstr>
      <vt:lpstr>Types of Parallelism</vt:lpstr>
      <vt:lpstr>Type of Parallelism</vt:lpstr>
      <vt:lpstr>Types of Parallelism</vt:lpstr>
      <vt:lpstr>Parallel Compute Models</vt:lpstr>
      <vt:lpstr>Sequential Control Flow</vt:lpstr>
      <vt:lpstr>Parallelism can be explicit</vt:lpstr>
      <vt:lpstr>Parallelism can be implicit</vt:lpstr>
      <vt:lpstr>Implicit Parallelism</vt:lpstr>
      <vt:lpstr>Parallelism can be implicit</vt:lpstr>
      <vt:lpstr>Term: Operation</vt:lpstr>
      <vt:lpstr>Dataflow / Control Flow</vt:lpstr>
      <vt:lpstr>Token</vt:lpstr>
      <vt:lpstr>Token Examples?</vt:lpstr>
      <vt:lpstr>Operation</vt:lpstr>
      <vt:lpstr>Slide 39</vt:lpstr>
      <vt:lpstr>Dataflow Graph</vt:lpstr>
      <vt:lpstr>Dataflow Graph Example</vt:lpstr>
      <vt:lpstr>Sequential / FSM</vt:lpstr>
      <vt:lpstr>Sequential / FSM</vt:lpstr>
      <vt:lpstr>Communicating Threads</vt:lpstr>
      <vt:lpstr>Video Decode</vt:lpstr>
      <vt:lpstr>Compute Models</vt:lpstr>
      <vt:lpstr>System Architectures</vt:lpstr>
      <vt:lpstr>System Architecture Hypothesis</vt:lpstr>
      <vt:lpstr>Unconstrained Model</vt:lpstr>
      <vt:lpstr>Architectural Restrictions</vt:lpstr>
      <vt:lpstr>Very Long Instruction Word (VLIW)</vt:lpstr>
      <vt:lpstr>Very Long Instruction Word (VLIW)</vt:lpstr>
      <vt:lpstr>Instruction Augmentation Co-Processor</vt:lpstr>
      <vt:lpstr>Architectural Restrictions (2)</vt:lpstr>
      <vt:lpstr>Producer-Consumer Parallelism</vt:lpstr>
      <vt:lpstr>Pipeline Parallelism</vt:lpstr>
      <vt:lpstr>Architectural Restrictions (3)</vt:lpstr>
      <vt:lpstr>Architectural Restrictions (4)</vt:lpstr>
      <vt:lpstr>Work Farm</vt:lpstr>
      <vt:lpstr>System Architecture Taxonomy</vt:lpstr>
      <vt:lpstr>System  Architecture  Taxonomy</vt:lpstr>
      <vt:lpstr>System  Architecture  Taxonomy</vt:lpstr>
      <vt:lpstr>Value of Multiple Architectures</vt:lpstr>
      <vt:lpstr>System Architecture Hypothesis</vt:lpstr>
      <vt:lpstr>System Architectures</vt:lpstr>
      <vt:lpstr>Model  Architecture not 1:1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115</cp:revision>
  <cp:lastPrinted>2017-01-23T14:59:16Z</cp:lastPrinted>
  <dcterms:created xsi:type="dcterms:W3CDTF">2017-01-23T03:11:06Z</dcterms:created>
  <dcterms:modified xsi:type="dcterms:W3CDTF">2017-01-23T19:40:49Z</dcterms:modified>
</cp:coreProperties>
</file>