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0"/>
  </p:notesMasterIdLst>
  <p:sldIdLst>
    <p:sldId id="256" r:id="rId2"/>
    <p:sldId id="311" r:id="rId3"/>
    <p:sldId id="354" r:id="rId4"/>
    <p:sldId id="355" r:id="rId5"/>
    <p:sldId id="353" r:id="rId6"/>
    <p:sldId id="356" r:id="rId7"/>
    <p:sldId id="357" r:id="rId8"/>
    <p:sldId id="359" r:id="rId9"/>
    <p:sldId id="360" r:id="rId10"/>
    <p:sldId id="362" r:id="rId11"/>
    <p:sldId id="363" r:id="rId12"/>
    <p:sldId id="364" r:id="rId13"/>
    <p:sldId id="365" r:id="rId14"/>
    <p:sldId id="366" r:id="rId15"/>
    <p:sldId id="368" r:id="rId16"/>
    <p:sldId id="369" r:id="rId17"/>
    <p:sldId id="370" r:id="rId18"/>
    <p:sldId id="371" r:id="rId19"/>
    <p:sldId id="372" r:id="rId20"/>
    <p:sldId id="373" r:id="rId21"/>
    <p:sldId id="377" r:id="rId22"/>
    <p:sldId id="378" r:id="rId23"/>
    <p:sldId id="376" r:id="rId24"/>
    <p:sldId id="374" r:id="rId25"/>
    <p:sldId id="379" r:id="rId26"/>
    <p:sldId id="380" r:id="rId27"/>
    <p:sldId id="381" r:id="rId28"/>
    <p:sldId id="375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50" autoAdjust="0"/>
    <p:restoredTop sz="94660"/>
  </p:normalViewPr>
  <p:slideViewPr>
    <p:cSldViewPr>
      <p:cViewPr varScale="1">
        <p:scale>
          <a:sx n="84" d="100"/>
          <a:sy n="84" d="100"/>
        </p:scale>
        <p:origin x="-6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4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Reduced Instruction Set Computers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Performance Factors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Latency = (Instructions / Program) x (Cycles / Instruction) </a:t>
            </a:r>
            <a:r>
              <a:rPr lang="en-US" sz="1600" b="1" dirty="0" smtClean="0">
                <a:solidFill>
                  <a:schemeClr val="tx1"/>
                </a:solidFill>
              </a:rPr>
              <a:t>x </a:t>
            </a:r>
            <a:r>
              <a:rPr lang="en-US" sz="1600" b="1" dirty="0" smtClean="0">
                <a:solidFill>
                  <a:schemeClr val="tx1"/>
                </a:solidFill>
              </a:rPr>
              <a:t>(Seconds / Cycle)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 smtClean="0">
                <a:solidFill>
                  <a:schemeClr val="tx1"/>
                </a:solidFill>
              </a:rPr>
              <a:t>- Instructions per program depends on source code, compiler technology, ISA</a:t>
            </a:r>
          </a:p>
          <a:p>
            <a:pPr marL="0" lvl="1"/>
            <a:r>
              <a:rPr lang="en-US" sz="1600" b="0" dirty="0" smtClean="0">
                <a:solidFill>
                  <a:schemeClr val="tx1"/>
                </a:solidFill>
              </a:rPr>
              <a:t>- Cycles per instruction (CPI) depends on the ISA and the microarchitecture</a:t>
            </a:r>
          </a:p>
          <a:p>
            <a:pPr marL="0" lvl="1"/>
            <a:r>
              <a:rPr lang="en-US" sz="1600" b="0" dirty="0" smtClean="0">
                <a:solidFill>
                  <a:schemeClr val="tx1"/>
                </a:solidFill>
              </a:rPr>
              <a:t>- Time per cycle depends on the microarchitecture, underlying technology</a:t>
            </a:r>
          </a:p>
          <a:p>
            <a:pPr marL="0" lvl="1"/>
            <a:r>
              <a:rPr lang="en-US" sz="1600" dirty="0">
                <a:solidFill>
                  <a:schemeClr val="tx1"/>
                </a:solidFill>
              </a:rPr>
              <a:t>	</a:t>
            </a:r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sz="1600" b="1" u="sng" dirty="0" smtClean="0">
                <a:solidFill>
                  <a:schemeClr val="tx1"/>
                </a:solidFill>
              </a:rPr>
              <a:t>Microarchitecture			CPI		Cycle Time</a:t>
            </a:r>
          </a:p>
          <a:p>
            <a:pPr algn="l"/>
            <a:r>
              <a:rPr lang="en-US" sz="1600" dirty="0" err="1" smtClean="0">
                <a:solidFill>
                  <a:schemeClr val="tx1"/>
                </a:solidFill>
              </a:rPr>
              <a:t>Microcoded</a:t>
            </a:r>
            <a:r>
              <a:rPr lang="en-US" sz="1600" dirty="0" smtClean="0">
                <a:solidFill>
                  <a:schemeClr val="tx1"/>
                </a:solidFill>
              </a:rPr>
              <a:t>			&gt;1		short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Single-cycle </a:t>
            </a:r>
            <a:r>
              <a:rPr lang="en-US" sz="1600" dirty="0" err="1" smtClean="0">
                <a:solidFill>
                  <a:schemeClr val="tx1"/>
                </a:solidFill>
              </a:rPr>
              <a:t>unpipelined</a:t>
            </a:r>
            <a:r>
              <a:rPr lang="en-US" sz="1600" dirty="0" smtClean="0">
                <a:solidFill>
                  <a:schemeClr val="tx1"/>
                </a:solidFill>
              </a:rPr>
              <a:t>		1		long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Pipelined				1		short</a:t>
            </a:r>
          </a:p>
          <a:p>
            <a:pPr marL="0" lvl="1"/>
            <a:endParaRPr lang="en-US" sz="1600" b="0" dirty="0" smtClean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 smtClean="0">
                <a:solidFill>
                  <a:schemeClr val="tx1"/>
                </a:solidFill>
              </a:rPr>
              <a:t>- This lecture presents single-cycle </a:t>
            </a:r>
            <a:r>
              <a:rPr lang="en-US" sz="1600" b="0" dirty="0" err="1" smtClean="0">
                <a:solidFill>
                  <a:schemeClr val="tx1"/>
                </a:solidFill>
              </a:rPr>
              <a:t>unpipelined</a:t>
            </a:r>
            <a:r>
              <a:rPr lang="en-US" sz="1600" b="0" dirty="0" smtClean="0">
                <a:solidFill>
                  <a:schemeClr val="tx1"/>
                </a:solidFill>
              </a:rPr>
              <a:t> microarchitecture</a:t>
            </a:r>
            <a:endParaRPr lang="en-US" sz="1600" b="0" dirty="0">
              <a:solidFill>
                <a:schemeClr val="tx1"/>
              </a:solidFill>
            </a:endParaRPr>
          </a:p>
          <a:p>
            <a:pPr marL="0" lvl="1"/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1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Hardware Elements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788" y="1219200"/>
            <a:ext cx="6907212" cy="839788"/>
          </a:xfrm>
          <a:noFill/>
          <a:ln/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Combinational </a:t>
            </a:r>
            <a:r>
              <a:rPr lang="en-US" dirty="0" smtClean="0">
                <a:solidFill>
                  <a:schemeClr val="tx1"/>
                </a:solidFill>
              </a:rPr>
              <a:t>Circuits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 Mux</a:t>
            </a:r>
            <a:r>
              <a:rPr lang="en-US" sz="1600" b="0" dirty="0">
                <a:solidFill>
                  <a:schemeClr val="tx1"/>
                </a:solidFill>
              </a:rPr>
              <a:t>, Decoder, ALU, ...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04800" y="3581400"/>
            <a:ext cx="7838865" cy="92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2400" dirty="0">
                <a:latin typeface="+mj-lt"/>
              </a:rPr>
              <a:t>Synchronous </a:t>
            </a:r>
            <a:r>
              <a:rPr lang="en-US" sz="2400" dirty="0" smtClean="0">
                <a:latin typeface="+mj-lt"/>
              </a:rPr>
              <a:t>State Elements</a:t>
            </a:r>
            <a:endParaRPr lang="en-US" sz="2400" dirty="0">
              <a:latin typeface="+mj-lt"/>
            </a:endParaRPr>
          </a:p>
          <a:p>
            <a:pPr lvl="1" eaLnBrk="1" hangingPunct="1">
              <a:spcBef>
                <a:spcPct val="20000"/>
              </a:spcBef>
            </a:pPr>
            <a:r>
              <a:rPr lang="en-US" sz="1600" dirty="0" smtClean="0">
                <a:latin typeface="+mj-lt"/>
              </a:rPr>
              <a:t>- </a:t>
            </a:r>
            <a:r>
              <a:rPr lang="en-US" sz="1600" dirty="0" err="1" smtClean="0">
                <a:latin typeface="+mj-lt"/>
              </a:rPr>
              <a:t>Flipflop</a:t>
            </a:r>
            <a:r>
              <a:rPr lang="en-US" sz="1600" dirty="0">
                <a:latin typeface="+mj-lt"/>
              </a:rPr>
              <a:t>, Register, Register file, SRAM, </a:t>
            </a:r>
            <a:r>
              <a:rPr lang="en-US" sz="1600" dirty="0" smtClean="0">
                <a:latin typeface="+mj-lt"/>
              </a:rPr>
              <a:t>DRAM</a:t>
            </a:r>
          </a:p>
          <a:p>
            <a:pPr lvl="1" eaLnBrk="1" hangingPunct="1">
              <a:spcBef>
                <a:spcPct val="20000"/>
              </a:spcBef>
            </a:pPr>
            <a:r>
              <a:rPr lang="en-US" sz="1600" dirty="0" smtClean="0">
                <a:latin typeface="+mj-lt"/>
              </a:rPr>
              <a:t>- Edge-triggered elements where data is sampled on rising edge</a:t>
            </a:r>
            <a:endParaRPr lang="en-US" sz="1600" dirty="0">
              <a:latin typeface="+mj-lt"/>
            </a:endParaRPr>
          </a:p>
        </p:txBody>
      </p:sp>
      <p:grpSp>
        <p:nvGrpSpPr>
          <p:cNvPr id="13" name="Group 6"/>
          <p:cNvGrpSpPr>
            <a:grpSpLocks/>
          </p:cNvGrpSpPr>
          <p:nvPr/>
        </p:nvGrpSpPr>
        <p:grpSpPr bwMode="auto">
          <a:xfrm>
            <a:off x="2162175" y="4696365"/>
            <a:ext cx="4786313" cy="1616075"/>
            <a:chOff x="134" y="2769"/>
            <a:chExt cx="3015" cy="1018"/>
          </a:xfrm>
        </p:grpSpPr>
        <p:grpSp>
          <p:nvGrpSpPr>
            <p:cNvPr id="14" name="Group 7"/>
            <p:cNvGrpSpPr>
              <a:grpSpLocks/>
            </p:cNvGrpSpPr>
            <p:nvPr/>
          </p:nvGrpSpPr>
          <p:grpSpPr bwMode="auto">
            <a:xfrm>
              <a:off x="1248" y="2769"/>
              <a:ext cx="1901" cy="1018"/>
              <a:chOff x="53" y="2587"/>
              <a:chExt cx="2908" cy="1018"/>
            </a:xfrm>
          </p:grpSpPr>
          <p:grpSp>
            <p:nvGrpSpPr>
              <p:cNvPr id="27" name="Group 8"/>
              <p:cNvGrpSpPr>
                <a:grpSpLocks/>
              </p:cNvGrpSpPr>
              <p:nvPr/>
            </p:nvGrpSpPr>
            <p:grpSpPr bwMode="auto">
              <a:xfrm>
                <a:off x="53" y="2657"/>
                <a:ext cx="2908" cy="897"/>
                <a:chOff x="53" y="2657"/>
                <a:chExt cx="2908" cy="897"/>
              </a:xfrm>
            </p:grpSpPr>
            <p:sp>
              <p:nvSpPr>
                <p:cNvPr id="31" name="Freeform 9"/>
                <p:cNvSpPr>
                  <a:spLocks/>
                </p:cNvSpPr>
                <p:nvPr/>
              </p:nvSpPr>
              <p:spPr bwMode="auto">
                <a:xfrm>
                  <a:off x="460" y="2670"/>
                  <a:ext cx="2422" cy="150"/>
                </a:xfrm>
                <a:custGeom>
                  <a:avLst/>
                  <a:gdLst>
                    <a:gd name="T0" fmla="*/ 0 w 2422"/>
                    <a:gd name="T1" fmla="*/ 149 h 150"/>
                    <a:gd name="T2" fmla="*/ 295 w 2422"/>
                    <a:gd name="T3" fmla="*/ 149 h 150"/>
                    <a:gd name="T4" fmla="*/ 295 w 2422"/>
                    <a:gd name="T5" fmla="*/ 0 h 150"/>
                    <a:gd name="T6" fmla="*/ 650 w 2422"/>
                    <a:gd name="T7" fmla="*/ 0 h 150"/>
                    <a:gd name="T8" fmla="*/ 650 w 2422"/>
                    <a:gd name="T9" fmla="*/ 149 h 150"/>
                    <a:gd name="T10" fmla="*/ 1004 w 2422"/>
                    <a:gd name="T11" fmla="*/ 149 h 150"/>
                    <a:gd name="T12" fmla="*/ 1004 w 2422"/>
                    <a:gd name="T13" fmla="*/ 0 h 150"/>
                    <a:gd name="T14" fmla="*/ 1358 w 2422"/>
                    <a:gd name="T15" fmla="*/ 0 h 150"/>
                    <a:gd name="T16" fmla="*/ 1358 w 2422"/>
                    <a:gd name="T17" fmla="*/ 149 h 150"/>
                    <a:gd name="T18" fmla="*/ 1712 w 2422"/>
                    <a:gd name="T19" fmla="*/ 149 h 150"/>
                    <a:gd name="T20" fmla="*/ 1712 w 2422"/>
                    <a:gd name="T21" fmla="*/ 0 h 150"/>
                    <a:gd name="T22" fmla="*/ 2067 w 2422"/>
                    <a:gd name="T23" fmla="*/ 0 h 150"/>
                    <a:gd name="T24" fmla="*/ 2067 w 2422"/>
                    <a:gd name="T25" fmla="*/ 149 h 150"/>
                    <a:gd name="T26" fmla="*/ 2421 w 2422"/>
                    <a:gd name="T27" fmla="*/ 149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422" h="150">
                      <a:moveTo>
                        <a:pt x="0" y="149"/>
                      </a:moveTo>
                      <a:lnTo>
                        <a:pt x="295" y="149"/>
                      </a:lnTo>
                      <a:lnTo>
                        <a:pt x="295" y="0"/>
                      </a:lnTo>
                      <a:lnTo>
                        <a:pt x="650" y="0"/>
                      </a:lnTo>
                      <a:lnTo>
                        <a:pt x="650" y="149"/>
                      </a:lnTo>
                      <a:lnTo>
                        <a:pt x="1004" y="149"/>
                      </a:lnTo>
                      <a:lnTo>
                        <a:pt x="1004" y="0"/>
                      </a:lnTo>
                      <a:lnTo>
                        <a:pt x="1358" y="0"/>
                      </a:lnTo>
                      <a:lnTo>
                        <a:pt x="1358" y="149"/>
                      </a:lnTo>
                      <a:lnTo>
                        <a:pt x="1712" y="149"/>
                      </a:lnTo>
                      <a:lnTo>
                        <a:pt x="1712" y="0"/>
                      </a:lnTo>
                      <a:lnTo>
                        <a:pt x="2067" y="0"/>
                      </a:lnTo>
                      <a:lnTo>
                        <a:pt x="2067" y="149"/>
                      </a:lnTo>
                      <a:lnTo>
                        <a:pt x="2421" y="149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200">
                    <a:latin typeface="+mj-lt"/>
                  </a:endParaRPr>
                </a:p>
              </p:txBody>
            </p:sp>
            <p:sp>
              <p:nvSpPr>
                <p:cNvPr id="32" name="Rectangle 10"/>
                <p:cNvSpPr>
                  <a:spLocks noChangeArrowheads="1"/>
                </p:cNvSpPr>
                <p:nvPr/>
              </p:nvSpPr>
              <p:spPr bwMode="auto">
                <a:xfrm>
                  <a:off x="53" y="2657"/>
                  <a:ext cx="44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latin typeface="+mj-lt"/>
                    </a:rPr>
                    <a:t>Clk </a:t>
                  </a:r>
                </a:p>
              </p:txBody>
            </p:sp>
            <p:sp>
              <p:nvSpPr>
                <p:cNvPr id="33" name="Rectangle 11"/>
                <p:cNvSpPr>
                  <a:spLocks noChangeArrowheads="1"/>
                </p:cNvSpPr>
                <p:nvPr/>
              </p:nvSpPr>
              <p:spPr bwMode="auto">
                <a:xfrm>
                  <a:off x="165" y="3134"/>
                  <a:ext cx="28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 dirty="0">
                      <a:latin typeface="+mj-lt"/>
                    </a:rPr>
                    <a:t>D</a:t>
                  </a:r>
                </a:p>
              </p:txBody>
            </p:sp>
            <p:sp>
              <p:nvSpPr>
                <p:cNvPr id="34" name="Rectangle 12"/>
                <p:cNvSpPr>
                  <a:spLocks noChangeArrowheads="1"/>
                </p:cNvSpPr>
                <p:nvPr/>
              </p:nvSpPr>
              <p:spPr bwMode="auto">
                <a:xfrm>
                  <a:off x="160" y="3381"/>
                  <a:ext cx="30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 dirty="0">
                      <a:latin typeface="+mj-lt"/>
                    </a:rPr>
                    <a:t>Q</a:t>
                  </a:r>
                </a:p>
              </p:txBody>
            </p:sp>
            <p:sp>
              <p:nvSpPr>
                <p:cNvPr id="35" name="Freeform 13"/>
                <p:cNvSpPr>
                  <a:spLocks/>
                </p:cNvSpPr>
                <p:nvPr/>
              </p:nvSpPr>
              <p:spPr bwMode="auto">
                <a:xfrm>
                  <a:off x="450" y="3387"/>
                  <a:ext cx="2511" cy="157"/>
                </a:xfrm>
                <a:custGeom>
                  <a:avLst/>
                  <a:gdLst>
                    <a:gd name="T0" fmla="*/ 0 w 2511"/>
                    <a:gd name="T1" fmla="*/ 156 h 157"/>
                    <a:gd name="T2" fmla="*/ 1053 w 2511"/>
                    <a:gd name="T3" fmla="*/ 156 h 157"/>
                    <a:gd name="T4" fmla="*/ 1112 w 2511"/>
                    <a:gd name="T5" fmla="*/ 0 h 157"/>
                    <a:gd name="T6" fmla="*/ 2510 w 2511"/>
                    <a:gd name="T7" fmla="*/ 0 h 1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11" h="157">
                      <a:moveTo>
                        <a:pt x="0" y="156"/>
                      </a:moveTo>
                      <a:lnTo>
                        <a:pt x="1053" y="156"/>
                      </a:lnTo>
                      <a:lnTo>
                        <a:pt x="1112" y="0"/>
                      </a:lnTo>
                      <a:lnTo>
                        <a:pt x="251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200">
                    <a:latin typeface="+mj-lt"/>
                  </a:endParaRPr>
                </a:p>
              </p:txBody>
            </p:sp>
            <p:sp>
              <p:nvSpPr>
                <p:cNvPr id="36" name="Freeform 14"/>
                <p:cNvSpPr>
                  <a:spLocks/>
                </p:cNvSpPr>
                <p:nvPr/>
              </p:nvSpPr>
              <p:spPr bwMode="auto">
                <a:xfrm>
                  <a:off x="450" y="3140"/>
                  <a:ext cx="2481" cy="149"/>
                </a:xfrm>
                <a:custGeom>
                  <a:avLst/>
                  <a:gdLst>
                    <a:gd name="T0" fmla="*/ 0 w 2481"/>
                    <a:gd name="T1" fmla="*/ 148 h 149"/>
                    <a:gd name="T2" fmla="*/ 118 w 2481"/>
                    <a:gd name="T3" fmla="*/ 148 h 149"/>
                    <a:gd name="T4" fmla="*/ 177 w 2481"/>
                    <a:gd name="T5" fmla="*/ 0 h 149"/>
                    <a:gd name="T6" fmla="*/ 1476 w 2481"/>
                    <a:gd name="T7" fmla="*/ 0 h 149"/>
                    <a:gd name="T8" fmla="*/ 1535 w 2481"/>
                    <a:gd name="T9" fmla="*/ 148 h 149"/>
                    <a:gd name="T10" fmla="*/ 2480 w 2481"/>
                    <a:gd name="T11" fmla="*/ 148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81" h="149">
                      <a:moveTo>
                        <a:pt x="0" y="148"/>
                      </a:moveTo>
                      <a:lnTo>
                        <a:pt x="118" y="148"/>
                      </a:lnTo>
                      <a:lnTo>
                        <a:pt x="177" y="0"/>
                      </a:lnTo>
                      <a:lnTo>
                        <a:pt x="1476" y="0"/>
                      </a:lnTo>
                      <a:lnTo>
                        <a:pt x="1535" y="148"/>
                      </a:lnTo>
                      <a:lnTo>
                        <a:pt x="2480" y="1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200">
                    <a:latin typeface="+mj-lt"/>
                  </a:endParaRPr>
                </a:p>
              </p:txBody>
            </p:sp>
            <p:sp>
              <p:nvSpPr>
                <p:cNvPr id="37" name="Freeform 15"/>
                <p:cNvSpPr>
                  <a:spLocks/>
                </p:cNvSpPr>
                <p:nvPr/>
              </p:nvSpPr>
              <p:spPr bwMode="auto">
                <a:xfrm>
                  <a:off x="509" y="2893"/>
                  <a:ext cx="2363" cy="149"/>
                </a:xfrm>
                <a:custGeom>
                  <a:avLst/>
                  <a:gdLst>
                    <a:gd name="T0" fmla="*/ 0 w 2363"/>
                    <a:gd name="T1" fmla="*/ 148 h 149"/>
                    <a:gd name="T2" fmla="*/ 768 w 2363"/>
                    <a:gd name="T3" fmla="*/ 148 h 149"/>
                    <a:gd name="T4" fmla="*/ 827 w 2363"/>
                    <a:gd name="T5" fmla="*/ 0 h 149"/>
                    <a:gd name="T6" fmla="*/ 1476 w 2363"/>
                    <a:gd name="T7" fmla="*/ 0 h 149"/>
                    <a:gd name="T8" fmla="*/ 1535 w 2363"/>
                    <a:gd name="T9" fmla="*/ 148 h 149"/>
                    <a:gd name="T10" fmla="*/ 2362 w 2363"/>
                    <a:gd name="T11" fmla="*/ 148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363" h="149">
                      <a:moveTo>
                        <a:pt x="0" y="148"/>
                      </a:moveTo>
                      <a:lnTo>
                        <a:pt x="768" y="148"/>
                      </a:lnTo>
                      <a:lnTo>
                        <a:pt x="827" y="0"/>
                      </a:lnTo>
                      <a:lnTo>
                        <a:pt x="1476" y="0"/>
                      </a:lnTo>
                      <a:lnTo>
                        <a:pt x="1535" y="148"/>
                      </a:lnTo>
                      <a:lnTo>
                        <a:pt x="2362" y="1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200">
                    <a:latin typeface="+mj-lt"/>
                  </a:endParaRPr>
                </a:p>
              </p:txBody>
            </p:sp>
            <p:sp>
              <p:nvSpPr>
                <p:cNvPr id="38" name="Rectangle 16"/>
                <p:cNvSpPr>
                  <a:spLocks noChangeArrowheads="1"/>
                </p:cNvSpPr>
                <p:nvPr/>
              </p:nvSpPr>
              <p:spPr bwMode="auto">
                <a:xfrm>
                  <a:off x="53" y="2904"/>
                  <a:ext cx="34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 dirty="0">
                      <a:latin typeface="+mj-lt"/>
                    </a:rPr>
                    <a:t>En</a:t>
                  </a:r>
                </a:p>
              </p:txBody>
            </p:sp>
          </p:grpSp>
          <p:sp>
            <p:nvSpPr>
              <p:cNvPr id="28" name="Line 17"/>
              <p:cNvSpPr>
                <a:spLocks noChangeShapeType="1"/>
              </p:cNvSpPr>
              <p:nvPr/>
            </p:nvSpPr>
            <p:spPr bwMode="auto">
              <a:xfrm>
                <a:off x="739" y="2609"/>
                <a:ext cx="0" cy="9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29" name="Line 18"/>
              <p:cNvSpPr>
                <a:spLocks noChangeShapeType="1"/>
              </p:cNvSpPr>
              <p:nvPr/>
            </p:nvSpPr>
            <p:spPr bwMode="auto">
              <a:xfrm>
                <a:off x="1448" y="2598"/>
                <a:ext cx="0" cy="9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30" name="Line 19"/>
              <p:cNvSpPr>
                <a:spLocks noChangeShapeType="1"/>
              </p:cNvSpPr>
              <p:nvPr/>
            </p:nvSpPr>
            <p:spPr bwMode="auto">
              <a:xfrm>
                <a:off x="2157" y="2587"/>
                <a:ext cx="0" cy="9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</p:grpSp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34" y="2796"/>
              <a:ext cx="853" cy="940"/>
              <a:chOff x="230" y="2976"/>
              <a:chExt cx="853" cy="940"/>
            </a:xfrm>
          </p:grpSpPr>
          <p:sp>
            <p:nvSpPr>
              <p:cNvPr id="16" name="Rectangle 21"/>
              <p:cNvSpPr>
                <a:spLocks noChangeArrowheads="1"/>
              </p:cNvSpPr>
              <p:nvPr/>
            </p:nvSpPr>
            <p:spPr bwMode="auto">
              <a:xfrm>
                <a:off x="640" y="3296"/>
                <a:ext cx="443" cy="3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</a:pPr>
                <a:endParaRPr lang="en-US" sz="1200">
                  <a:latin typeface="+mj-lt"/>
                </a:endParaRPr>
              </a:p>
            </p:txBody>
          </p:sp>
          <p:sp>
            <p:nvSpPr>
              <p:cNvPr id="17" name="Rectangle 22"/>
              <p:cNvSpPr>
                <a:spLocks noChangeArrowheads="1"/>
              </p:cNvSpPr>
              <p:nvPr/>
            </p:nvSpPr>
            <p:spPr bwMode="auto">
              <a:xfrm>
                <a:off x="785" y="3360"/>
                <a:ext cx="17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ff</a:t>
                </a:r>
              </a:p>
            </p:txBody>
          </p:sp>
          <p:sp>
            <p:nvSpPr>
              <p:cNvPr id="18" name="Freeform 23"/>
              <p:cNvSpPr>
                <a:spLocks/>
              </p:cNvSpPr>
              <p:nvPr/>
            </p:nvSpPr>
            <p:spPr bwMode="auto">
              <a:xfrm>
                <a:off x="651" y="3479"/>
                <a:ext cx="97" cy="193"/>
              </a:xfrm>
              <a:custGeom>
                <a:avLst/>
                <a:gdLst>
                  <a:gd name="T0" fmla="*/ 0 w 97"/>
                  <a:gd name="T1" fmla="*/ 0 h 193"/>
                  <a:gd name="T2" fmla="*/ 96 w 97"/>
                  <a:gd name="T3" fmla="*/ 96 h 193"/>
                  <a:gd name="T4" fmla="*/ 0 w 97"/>
                  <a:gd name="T5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7" h="193">
                    <a:moveTo>
                      <a:pt x="0" y="0"/>
                    </a:moveTo>
                    <a:lnTo>
                      <a:pt x="96" y="96"/>
                    </a:lnTo>
                    <a:lnTo>
                      <a:pt x="0" y="192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19" name="Line 24"/>
              <p:cNvSpPr>
                <a:spLocks noChangeShapeType="1"/>
              </p:cNvSpPr>
              <p:nvPr/>
            </p:nvSpPr>
            <p:spPr bwMode="auto">
              <a:xfrm>
                <a:off x="480" y="3600"/>
                <a:ext cx="17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480" y="3408"/>
                <a:ext cx="17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21" name="Rectangle 26"/>
              <p:cNvSpPr>
                <a:spLocks noChangeArrowheads="1"/>
              </p:cNvSpPr>
              <p:nvPr/>
            </p:nvSpPr>
            <p:spPr bwMode="auto">
              <a:xfrm>
                <a:off x="771" y="3743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Q</a:t>
                </a:r>
              </a:p>
            </p:txBody>
          </p:sp>
          <p:sp>
            <p:nvSpPr>
              <p:cNvPr id="22" name="Rectangle 27"/>
              <p:cNvSpPr>
                <a:spLocks noChangeArrowheads="1"/>
              </p:cNvSpPr>
              <p:nvPr/>
            </p:nvSpPr>
            <p:spPr bwMode="auto">
              <a:xfrm>
                <a:off x="783" y="2976"/>
                <a:ext cx="18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D</a:t>
                </a:r>
              </a:p>
            </p:txBody>
          </p:sp>
          <p:sp>
            <p:nvSpPr>
              <p:cNvPr id="23" name="Rectangle 28"/>
              <p:cNvSpPr>
                <a:spLocks noChangeArrowheads="1"/>
              </p:cNvSpPr>
              <p:nvPr/>
            </p:nvSpPr>
            <p:spPr bwMode="auto">
              <a:xfrm>
                <a:off x="230" y="3467"/>
                <a:ext cx="26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Clk</a:t>
                </a:r>
              </a:p>
            </p:txBody>
          </p:sp>
          <p:sp>
            <p:nvSpPr>
              <p:cNvPr id="24" name="Line 29"/>
              <p:cNvSpPr>
                <a:spLocks noChangeShapeType="1"/>
              </p:cNvSpPr>
              <p:nvPr/>
            </p:nvSpPr>
            <p:spPr bwMode="auto">
              <a:xfrm>
                <a:off x="865" y="3157"/>
                <a:ext cx="0" cy="13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25" name="Rectangle 30"/>
              <p:cNvSpPr>
                <a:spLocks noChangeArrowheads="1"/>
              </p:cNvSpPr>
              <p:nvPr/>
            </p:nvSpPr>
            <p:spPr bwMode="auto">
              <a:xfrm>
                <a:off x="266" y="3264"/>
                <a:ext cx="22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En</a:t>
                </a:r>
              </a:p>
            </p:txBody>
          </p:sp>
          <p:sp>
            <p:nvSpPr>
              <p:cNvPr id="26" name="Line 31"/>
              <p:cNvSpPr>
                <a:spLocks noChangeShapeType="1"/>
              </p:cNvSpPr>
              <p:nvPr/>
            </p:nvSpPr>
            <p:spPr bwMode="auto">
              <a:xfrm>
                <a:off x="864" y="3662"/>
                <a:ext cx="0" cy="13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</p:grpSp>
      </p:grpSp>
      <p:grpSp>
        <p:nvGrpSpPr>
          <p:cNvPr id="39" name="Group 32"/>
          <p:cNvGrpSpPr>
            <a:grpSpLocks/>
          </p:cNvGrpSpPr>
          <p:nvPr/>
        </p:nvGrpSpPr>
        <p:grpSpPr bwMode="auto">
          <a:xfrm>
            <a:off x="6251576" y="1447800"/>
            <a:ext cx="2633663" cy="2106613"/>
            <a:chOff x="3792" y="929"/>
            <a:chExt cx="1659" cy="1327"/>
          </a:xfrm>
        </p:grpSpPr>
        <p:grpSp>
          <p:nvGrpSpPr>
            <p:cNvPr id="40" name="Group 33"/>
            <p:cNvGrpSpPr>
              <a:grpSpLocks/>
            </p:cNvGrpSpPr>
            <p:nvPr/>
          </p:nvGrpSpPr>
          <p:grpSpPr bwMode="auto">
            <a:xfrm>
              <a:off x="3932" y="1159"/>
              <a:ext cx="926" cy="1097"/>
              <a:chOff x="3932" y="1159"/>
              <a:chExt cx="926" cy="1097"/>
            </a:xfrm>
          </p:grpSpPr>
          <p:sp>
            <p:nvSpPr>
              <p:cNvPr id="47" name="Freeform 34"/>
              <p:cNvSpPr>
                <a:spLocks/>
              </p:cNvSpPr>
              <p:nvPr/>
            </p:nvSpPr>
            <p:spPr bwMode="auto">
              <a:xfrm flipV="1">
                <a:off x="4148" y="1465"/>
                <a:ext cx="482" cy="791"/>
              </a:xfrm>
              <a:custGeom>
                <a:avLst/>
                <a:gdLst>
                  <a:gd name="T0" fmla="*/ 0 w 961"/>
                  <a:gd name="T1" fmla="*/ 0 h 1652"/>
                  <a:gd name="T2" fmla="*/ 960 w 961"/>
                  <a:gd name="T3" fmla="*/ 307 h 1652"/>
                  <a:gd name="T4" fmla="*/ 960 w 961"/>
                  <a:gd name="T5" fmla="*/ 1190 h 1652"/>
                  <a:gd name="T6" fmla="*/ 0 w 961"/>
                  <a:gd name="T7" fmla="*/ 1651 h 1652"/>
                  <a:gd name="T8" fmla="*/ 0 w 961"/>
                  <a:gd name="T9" fmla="*/ 960 h 1652"/>
                  <a:gd name="T10" fmla="*/ 192 w 961"/>
                  <a:gd name="T11" fmla="*/ 806 h 1652"/>
                  <a:gd name="T12" fmla="*/ 0 w 961"/>
                  <a:gd name="T13" fmla="*/ 691 h 1652"/>
                  <a:gd name="T14" fmla="*/ 0 w 961"/>
                  <a:gd name="T15" fmla="*/ 0 h 1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61" h="1652">
                    <a:moveTo>
                      <a:pt x="0" y="0"/>
                    </a:moveTo>
                    <a:lnTo>
                      <a:pt x="960" y="307"/>
                    </a:lnTo>
                    <a:lnTo>
                      <a:pt x="960" y="1190"/>
                    </a:lnTo>
                    <a:lnTo>
                      <a:pt x="0" y="1651"/>
                    </a:lnTo>
                    <a:lnTo>
                      <a:pt x="0" y="960"/>
                    </a:lnTo>
                    <a:lnTo>
                      <a:pt x="192" y="806"/>
                    </a:lnTo>
                    <a:lnTo>
                      <a:pt x="0" y="691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48" name="Line 35"/>
              <p:cNvSpPr>
                <a:spLocks noChangeShapeType="1"/>
              </p:cNvSpPr>
              <p:nvPr/>
            </p:nvSpPr>
            <p:spPr bwMode="auto">
              <a:xfrm flipV="1">
                <a:off x="3932" y="2049"/>
                <a:ext cx="22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49" name="Line 36"/>
              <p:cNvSpPr>
                <a:spLocks noChangeShapeType="1"/>
              </p:cNvSpPr>
              <p:nvPr/>
            </p:nvSpPr>
            <p:spPr bwMode="auto">
              <a:xfrm flipV="1">
                <a:off x="3932" y="1634"/>
                <a:ext cx="20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50" name="Line 37"/>
              <p:cNvSpPr>
                <a:spLocks noChangeShapeType="1"/>
              </p:cNvSpPr>
              <p:nvPr/>
            </p:nvSpPr>
            <p:spPr bwMode="auto">
              <a:xfrm flipV="1">
                <a:off x="4634" y="2004"/>
                <a:ext cx="2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51" name="Line 38"/>
              <p:cNvSpPr>
                <a:spLocks noChangeShapeType="1"/>
              </p:cNvSpPr>
              <p:nvPr/>
            </p:nvSpPr>
            <p:spPr bwMode="auto">
              <a:xfrm flipV="1">
                <a:off x="4634" y="1770"/>
                <a:ext cx="22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52" name="Line 39"/>
              <p:cNvSpPr>
                <a:spLocks noChangeShapeType="1"/>
              </p:cNvSpPr>
              <p:nvPr/>
            </p:nvSpPr>
            <p:spPr bwMode="auto">
              <a:xfrm>
                <a:off x="4379" y="1159"/>
                <a:ext cx="0" cy="41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</p:grp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231" y="929"/>
              <a:ext cx="1220" cy="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2" rIns="73025" bIns="36512">
              <a:spAutoFit/>
            </a:bodyPr>
            <a:lstStyle/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OpSelect</a:t>
              </a:r>
            </a:p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     - Add, Sub, ...</a:t>
              </a:r>
            </a:p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     - And, Or, Xor, Not, ...</a:t>
              </a:r>
            </a:p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     - GT, LT, EQ, Zero, ...</a:t>
              </a:r>
            </a:p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    </a:t>
              </a: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4856" y="1677"/>
              <a:ext cx="363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2" rIns="73025" bIns="36512">
              <a:spAutoFit/>
            </a:bodyPr>
            <a:lstStyle/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Result</a:t>
              </a: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4856" y="1893"/>
              <a:ext cx="449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2" rIns="73025" bIns="36512">
              <a:spAutoFit/>
            </a:bodyPr>
            <a:lstStyle/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Comp?</a:t>
              </a: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95" y="1536"/>
              <a:ext cx="165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2" rIns="73025" bIns="36512">
              <a:spAutoFit/>
            </a:bodyPr>
            <a:lstStyle/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A</a:t>
              </a: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792" y="1968"/>
              <a:ext cx="148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2" rIns="73025" bIns="36512">
              <a:spAutoFit/>
            </a:bodyPr>
            <a:lstStyle/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B</a:t>
              </a: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4211" y="1731"/>
              <a:ext cx="29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ALU</a:t>
              </a:r>
            </a:p>
          </p:txBody>
        </p:sp>
      </p:grpSp>
      <p:grpSp>
        <p:nvGrpSpPr>
          <p:cNvPr id="53" name="Group 46"/>
          <p:cNvGrpSpPr>
            <a:grpSpLocks/>
          </p:cNvGrpSpPr>
          <p:nvPr/>
        </p:nvGrpSpPr>
        <p:grpSpPr bwMode="auto">
          <a:xfrm>
            <a:off x="762000" y="2063750"/>
            <a:ext cx="1535113" cy="1338263"/>
            <a:chOff x="270" y="1296"/>
            <a:chExt cx="967" cy="843"/>
          </a:xfrm>
        </p:grpSpPr>
        <p:sp>
          <p:nvSpPr>
            <p:cNvPr id="54" name="Line 47"/>
            <p:cNvSpPr>
              <a:spLocks noChangeShapeType="1"/>
            </p:cNvSpPr>
            <p:nvPr/>
          </p:nvSpPr>
          <p:spPr bwMode="auto">
            <a:xfrm>
              <a:off x="1003" y="1851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55" name="Freeform 48"/>
            <p:cNvSpPr>
              <a:spLocks/>
            </p:cNvSpPr>
            <p:nvPr/>
          </p:nvSpPr>
          <p:spPr bwMode="auto">
            <a:xfrm>
              <a:off x="861" y="1385"/>
              <a:ext cx="1" cy="260"/>
            </a:xfrm>
            <a:custGeom>
              <a:avLst/>
              <a:gdLst>
                <a:gd name="T0" fmla="*/ 0 w 1"/>
                <a:gd name="T1" fmla="*/ 0 h 385"/>
                <a:gd name="T2" fmla="*/ 0 w 1"/>
                <a:gd name="T3" fmla="*/ 0 h 385"/>
                <a:gd name="T4" fmla="*/ 0 w 1"/>
                <a:gd name="T5" fmla="*/ 38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85">
                  <a:moveTo>
                    <a:pt x="0" y="0"/>
                  </a:moveTo>
                  <a:lnTo>
                    <a:pt x="0" y="0"/>
                  </a:lnTo>
                  <a:lnTo>
                    <a:pt x="0" y="38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56" name="Rectangle 49"/>
            <p:cNvSpPr>
              <a:spLocks noChangeArrowheads="1"/>
            </p:cNvSpPr>
            <p:nvPr/>
          </p:nvSpPr>
          <p:spPr bwMode="auto">
            <a:xfrm>
              <a:off x="601" y="1296"/>
              <a:ext cx="24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Sel</a:t>
              </a:r>
            </a:p>
          </p:txBody>
        </p:sp>
        <p:sp>
          <p:nvSpPr>
            <p:cNvPr id="57" name="Rectangle 50"/>
            <p:cNvSpPr>
              <a:spLocks noChangeArrowheads="1"/>
            </p:cNvSpPr>
            <p:nvPr/>
          </p:nvSpPr>
          <p:spPr bwMode="auto">
            <a:xfrm>
              <a:off x="1038" y="1673"/>
              <a:ext cx="19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O</a:t>
              </a:r>
            </a:p>
          </p:txBody>
        </p:sp>
        <p:sp>
          <p:nvSpPr>
            <p:cNvPr id="58" name="Line 51"/>
            <p:cNvSpPr>
              <a:spLocks noChangeShapeType="1"/>
            </p:cNvSpPr>
            <p:nvPr/>
          </p:nvSpPr>
          <p:spPr bwMode="auto">
            <a:xfrm>
              <a:off x="458" y="1677"/>
              <a:ext cx="2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59" name="Rectangle 52"/>
            <p:cNvSpPr>
              <a:spLocks noChangeArrowheads="1"/>
            </p:cNvSpPr>
            <p:nvPr/>
          </p:nvSpPr>
          <p:spPr bwMode="auto">
            <a:xfrm>
              <a:off x="270" y="1529"/>
              <a:ext cx="283" cy="5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</a:t>
              </a:r>
              <a:r>
                <a:rPr lang="en-US" sz="1200" baseline="-25000">
                  <a:latin typeface="+mj-lt"/>
                </a:rPr>
                <a:t>0</a:t>
              </a:r>
            </a:p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</a:t>
              </a:r>
              <a:r>
                <a:rPr lang="en-US" sz="1200" baseline="-25000">
                  <a:latin typeface="+mj-lt"/>
                </a:rPr>
                <a:t>1</a:t>
              </a:r>
            </a:p>
            <a:p>
              <a:pPr>
                <a:spcBef>
                  <a:spcPct val="0"/>
                </a:spcBef>
              </a:pPr>
              <a:endParaRPr lang="en-US" sz="1200" baseline="-25000">
                <a:latin typeface="+mj-lt"/>
              </a:endParaRPr>
            </a:p>
            <a:p>
              <a:pPr>
                <a:spcBef>
                  <a:spcPct val="0"/>
                </a:spcBef>
              </a:pPr>
              <a:endParaRPr lang="en-US" sz="1200" baseline="-25000"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</a:t>
              </a:r>
              <a:r>
                <a:rPr lang="en-US" sz="1200" baseline="-25000">
                  <a:latin typeface="+mj-lt"/>
                </a:rPr>
                <a:t>n-1</a:t>
              </a:r>
            </a:p>
          </p:txBody>
        </p:sp>
        <p:sp>
          <p:nvSpPr>
            <p:cNvPr id="60" name="Line 53"/>
            <p:cNvSpPr>
              <a:spLocks noChangeShapeType="1"/>
            </p:cNvSpPr>
            <p:nvPr/>
          </p:nvSpPr>
          <p:spPr bwMode="auto">
            <a:xfrm>
              <a:off x="458" y="1774"/>
              <a:ext cx="2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61" name="Line 54"/>
            <p:cNvSpPr>
              <a:spLocks noChangeShapeType="1"/>
            </p:cNvSpPr>
            <p:nvPr/>
          </p:nvSpPr>
          <p:spPr bwMode="auto">
            <a:xfrm>
              <a:off x="458" y="2066"/>
              <a:ext cx="2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62" name="Rectangle 55"/>
            <p:cNvSpPr>
              <a:spLocks noChangeArrowheads="1"/>
            </p:cNvSpPr>
            <p:nvPr/>
          </p:nvSpPr>
          <p:spPr bwMode="auto">
            <a:xfrm>
              <a:off x="698" y="1781"/>
              <a:ext cx="30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Mux</a:t>
              </a:r>
            </a:p>
          </p:txBody>
        </p:sp>
        <p:sp>
          <p:nvSpPr>
            <p:cNvPr id="63" name="AutoShape 56"/>
            <p:cNvSpPr>
              <a:spLocks noChangeArrowheads="1"/>
            </p:cNvSpPr>
            <p:nvPr/>
          </p:nvSpPr>
          <p:spPr bwMode="auto">
            <a:xfrm rot="-5400000">
              <a:off x="592" y="1723"/>
              <a:ext cx="547" cy="285"/>
            </a:xfrm>
            <a:prstGeom prst="flowChartManualOperat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grpSp>
          <p:nvGrpSpPr>
            <p:cNvPr id="64" name="Group 57"/>
            <p:cNvGrpSpPr>
              <a:grpSpLocks/>
            </p:cNvGrpSpPr>
            <p:nvPr/>
          </p:nvGrpSpPr>
          <p:grpSpPr bwMode="auto">
            <a:xfrm>
              <a:off x="505" y="1672"/>
              <a:ext cx="158" cy="296"/>
              <a:chOff x="4284" y="1898"/>
              <a:chExt cx="222" cy="438"/>
            </a:xfrm>
          </p:grpSpPr>
          <p:sp>
            <p:nvSpPr>
              <p:cNvPr id="67" name="Rectangle 58"/>
              <p:cNvSpPr>
                <a:spLocks noChangeArrowheads="1"/>
              </p:cNvSpPr>
              <p:nvPr/>
            </p:nvSpPr>
            <p:spPr bwMode="auto">
              <a:xfrm>
                <a:off x="4287" y="1898"/>
                <a:ext cx="200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  <p:sp>
            <p:nvSpPr>
              <p:cNvPr id="68" name="Rectangle 59"/>
              <p:cNvSpPr>
                <a:spLocks noChangeArrowheads="1"/>
              </p:cNvSpPr>
              <p:nvPr/>
            </p:nvSpPr>
            <p:spPr bwMode="auto">
              <a:xfrm>
                <a:off x="4285" y="1985"/>
                <a:ext cx="200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  <p:sp>
            <p:nvSpPr>
              <p:cNvPr id="69" name="Rectangle 60"/>
              <p:cNvSpPr>
                <a:spLocks noChangeArrowheads="1"/>
              </p:cNvSpPr>
              <p:nvPr/>
            </p:nvSpPr>
            <p:spPr bwMode="auto">
              <a:xfrm>
                <a:off x="4284" y="2081"/>
                <a:ext cx="222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</p:grpSp>
        <p:sp>
          <p:nvSpPr>
            <p:cNvPr id="65" name="Freeform 61"/>
            <p:cNvSpPr>
              <a:spLocks/>
            </p:cNvSpPr>
            <p:nvPr/>
          </p:nvSpPr>
          <p:spPr bwMode="auto">
            <a:xfrm>
              <a:off x="821" y="1488"/>
              <a:ext cx="72" cy="68"/>
            </a:xfrm>
            <a:custGeom>
              <a:avLst/>
              <a:gdLst>
                <a:gd name="T0" fmla="*/ 72 w 72"/>
                <a:gd name="T1" fmla="*/ 0 h 68"/>
                <a:gd name="T2" fmla="*/ 0 w 72"/>
                <a:gd name="T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" h="68">
                  <a:moveTo>
                    <a:pt x="72" y="0"/>
                  </a:moveTo>
                  <a:lnTo>
                    <a:pt x="0" y="6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843" y="1444"/>
              <a:ext cx="33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lg(n)</a:t>
              </a:r>
            </a:p>
          </p:txBody>
        </p:sp>
      </p:grpSp>
      <p:grpSp>
        <p:nvGrpSpPr>
          <p:cNvPr id="70" name="Group 80"/>
          <p:cNvGrpSpPr>
            <a:grpSpLocks/>
          </p:cNvGrpSpPr>
          <p:nvPr/>
        </p:nvGrpSpPr>
        <p:grpSpPr bwMode="auto">
          <a:xfrm>
            <a:off x="4348163" y="2363787"/>
            <a:ext cx="1838325" cy="1101725"/>
            <a:chOff x="2739" y="1489"/>
            <a:chExt cx="1158" cy="694"/>
          </a:xfrm>
        </p:grpSpPr>
        <p:sp>
          <p:nvSpPr>
            <p:cNvPr id="71" name="Line 81"/>
            <p:cNvSpPr>
              <a:spLocks noChangeShapeType="1"/>
            </p:cNvSpPr>
            <p:nvPr/>
          </p:nvSpPr>
          <p:spPr bwMode="auto">
            <a:xfrm flipH="1">
              <a:off x="2834" y="1845"/>
              <a:ext cx="249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72" name="Rectangle 82"/>
            <p:cNvSpPr>
              <a:spLocks noChangeArrowheads="1"/>
            </p:cNvSpPr>
            <p:nvPr/>
          </p:nvSpPr>
          <p:spPr bwMode="auto">
            <a:xfrm flipH="1">
              <a:off x="2739" y="1676"/>
              <a:ext cx="18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</a:t>
              </a:r>
            </a:p>
          </p:txBody>
        </p:sp>
        <p:sp>
          <p:nvSpPr>
            <p:cNvPr id="73" name="Line 83"/>
            <p:cNvSpPr>
              <a:spLocks noChangeShapeType="1"/>
            </p:cNvSpPr>
            <p:nvPr/>
          </p:nvSpPr>
          <p:spPr bwMode="auto">
            <a:xfrm flipH="1">
              <a:off x="3282" y="1588"/>
              <a:ext cx="28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74" name="Line 84"/>
            <p:cNvSpPr>
              <a:spLocks noChangeShapeType="1"/>
            </p:cNvSpPr>
            <p:nvPr/>
          </p:nvSpPr>
          <p:spPr bwMode="auto">
            <a:xfrm flipH="1">
              <a:off x="3282" y="1702"/>
              <a:ext cx="28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75" name="Line 85"/>
            <p:cNvSpPr>
              <a:spLocks noChangeShapeType="1"/>
            </p:cNvSpPr>
            <p:nvPr/>
          </p:nvSpPr>
          <p:spPr bwMode="auto">
            <a:xfrm flipH="1">
              <a:off x="3282" y="2087"/>
              <a:ext cx="28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76" name="Rectangle 86"/>
            <p:cNvSpPr>
              <a:spLocks noChangeArrowheads="1"/>
            </p:cNvSpPr>
            <p:nvPr/>
          </p:nvSpPr>
          <p:spPr bwMode="auto">
            <a:xfrm rot="16200000" flipH="1">
              <a:off x="2888" y="1727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Decoder</a:t>
              </a:r>
            </a:p>
          </p:txBody>
        </p:sp>
        <p:grpSp>
          <p:nvGrpSpPr>
            <p:cNvPr id="77" name="Group 87"/>
            <p:cNvGrpSpPr>
              <a:grpSpLocks/>
            </p:cNvGrpSpPr>
            <p:nvPr/>
          </p:nvGrpSpPr>
          <p:grpSpPr bwMode="auto">
            <a:xfrm>
              <a:off x="3406" y="1606"/>
              <a:ext cx="158" cy="296"/>
              <a:chOff x="4284" y="1898"/>
              <a:chExt cx="222" cy="438"/>
            </a:xfrm>
          </p:grpSpPr>
          <p:sp>
            <p:nvSpPr>
              <p:cNvPr id="82" name="Rectangle 88"/>
              <p:cNvSpPr>
                <a:spLocks noChangeArrowheads="1"/>
              </p:cNvSpPr>
              <p:nvPr/>
            </p:nvSpPr>
            <p:spPr bwMode="auto">
              <a:xfrm>
                <a:off x="4287" y="1898"/>
                <a:ext cx="200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  <p:sp>
            <p:nvSpPr>
              <p:cNvPr id="83" name="Rectangle 89"/>
              <p:cNvSpPr>
                <a:spLocks noChangeArrowheads="1"/>
              </p:cNvSpPr>
              <p:nvPr/>
            </p:nvSpPr>
            <p:spPr bwMode="auto">
              <a:xfrm>
                <a:off x="4285" y="1985"/>
                <a:ext cx="200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  <p:sp>
            <p:nvSpPr>
              <p:cNvPr id="84" name="Rectangle 90"/>
              <p:cNvSpPr>
                <a:spLocks noChangeArrowheads="1"/>
              </p:cNvSpPr>
              <p:nvPr/>
            </p:nvSpPr>
            <p:spPr bwMode="auto">
              <a:xfrm>
                <a:off x="4284" y="2081"/>
                <a:ext cx="222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</p:grpSp>
        <p:sp>
          <p:nvSpPr>
            <p:cNvPr id="78" name="Rectangle 91"/>
            <p:cNvSpPr>
              <a:spLocks noChangeArrowheads="1"/>
            </p:cNvSpPr>
            <p:nvPr/>
          </p:nvSpPr>
          <p:spPr bwMode="auto">
            <a:xfrm flipH="1">
              <a:off x="3539" y="1502"/>
              <a:ext cx="358" cy="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O</a:t>
              </a:r>
              <a:r>
                <a:rPr lang="en-US" sz="1200" baseline="-25000">
                  <a:latin typeface="+mj-lt"/>
                </a:rPr>
                <a:t>0</a:t>
              </a:r>
            </a:p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O</a:t>
              </a:r>
              <a:r>
                <a:rPr lang="en-US" sz="1200" baseline="-25000">
                  <a:latin typeface="+mj-lt"/>
                </a:rPr>
                <a:t>1</a:t>
              </a:r>
            </a:p>
            <a:p>
              <a:pPr>
                <a:spcBef>
                  <a:spcPct val="0"/>
                </a:spcBef>
              </a:pPr>
              <a:endParaRPr lang="en-US" sz="1200" baseline="-25000">
                <a:latin typeface="+mj-lt"/>
              </a:endParaRPr>
            </a:p>
            <a:p>
              <a:pPr>
                <a:spcBef>
                  <a:spcPct val="0"/>
                </a:spcBef>
              </a:pPr>
              <a:endParaRPr lang="en-US" sz="1200" baseline="-25000">
                <a:latin typeface="+mj-lt"/>
              </a:endParaRPr>
            </a:p>
            <a:p>
              <a:pPr>
                <a:spcBef>
                  <a:spcPct val="0"/>
                </a:spcBef>
              </a:pPr>
              <a:endParaRPr lang="en-US" sz="1200" baseline="-25000"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O</a:t>
              </a:r>
              <a:r>
                <a:rPr lang="en-US" sz="1200" baseline="-25000">
                  <a:latin typeface="+mj-lt"/>
                </a:rPr>
                <a:t>n-1</a:t>
              </a:r>
            </a:p>
          </p:txBody>
        </p:sp>
        <p:sp>
          <p:nvSpPr>
            <p:cNvPr id="79" name="AutoShape 92"/>
            <p:cNvSpPr>
              <a:spLocks noChangeArrowheads="1"/>
            </p:cNvSpPr>
            <p:nvPr/>
          </p:nvSpPr>
          <p:spPr bwMode="auto">
            <a:xfrm rot="5400000" flipH="1">
              <a:off x="2856" y="1756"/>
              <a:ext cx="665" cy="190"/>
            </a:xfrm>
            <a:prstGeom prst="flowChartManualOperat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80" name="Freeform 93"/>
            <p:cNvSpPr>
              <a:spLocks/>
            </p:cNvSpPr>
            <p:nvPr/>
          </p:nvSpPr>
          <p:spPr bwMode="auto">
            <a:xfrm>
              <a:off x="2911" y="1820"/>
              <a:ext cx="72" cy="68"/>
            </a:xfrm>
            <a:custGeom>
              <a:avLst/>
              <a:gdLst>
                <a:gd name="T0" fmla="*/ 72 w 72"/>
                <a:gd name="T1" fmla="*/ 0 h 68"/>
                <a:gd name="T2" fmla="*/ 0 w 72"/>
                <a:gd name="T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" h="68">
                  <a:moveTo>
                    <a:pt x="72" y="0"/>
                  </a:moveTo>
                  <a:lnTo>
                    <a:pt x="0" y="6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81" name="Rectangle 94"/>
            <p:cNvSpPr>
              <a:spLocks noChangeArrowheads="1"/>
            </p:cNvSpPr>
            <p:nvPr/>
          </p:nvSpPr>
          <p:spPr bwMode="auto">
            <a:xfrm>
              <a:off x="2806" y="1845"/>
              <a:ext cx="33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lg(n)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421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 Files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85" name="Group 3"/>
          <p:cNvGrpSpPr>
            <a:grpSpLocks/>
          </p:cNvGrpSpPr>
          <p:nvPr/>
        </p:nvGrpSpPr>
        <p:grpSpPr bwMode="auto">
          <a:xfrm>
            <a:off x="924557" y="3734028"/>
            <a:ext cx="6578601" cy="1935163"/>
            <a:chOff x="535" y="728"/>
            <a:chExt cx="4144" cy="1219"/>
          </a:xfrm>
        </p:grpSpPr>
        <p:sp>
          <p:nvSpPr>
            <p:cNvPr id="86" name="Rectangle 4"/>
            <p:cNvSpPr>
              <a:spLocks noChangeArrowheads="1"/>
            </p:cNvSpPr>
            <p:nvPr/>
          </p:nvSpPr>
          <p:spPr bwMode="auto">
            <a:xfrm>
              <a:off x="2379" y="1133"/>
              <a:ext cx="1048" cy="80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87" name="Line 5"/>
            <p:cNvSpPr>
              <a:spLocks noChangeShapeType="1"/>
            </p:cNvSpPr>
            <p:nvPr/>
          </p:nvSpPr>
          <p:spPr bwMode="auto">
            <a:xfrm>
              <a:off x="1923" y="1252"/>
              <a:ext cx="4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88" name="Line 6"/>
            <p:cNvSpPr>
              <a:spLocks noChangeShapeType="1"/>
            </p:cNvSpPr>
            <p:nvPr/>
          </p:nvSpPr>
          <p:spPr bwMode="auto">
            <a:xfrm>
              <a:off x="1928" y="1428"/>
              <a:ext cx="4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89" name="Line 7"/>
            <p:cNvSpPr>
              <a:spLocks noChangeShapeType="1"/>
            </p:cNvSpPr>
            <p:nvPr/>
          </p:nvSpPr>
          <p:spPr bwMode="auto">
            <a:xfrm>
              <a:off x="1923" y="1673"/>
              <a:ext cx="4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grpSp>
          <p:nvGrpSpPr>
            <p:cNvPr id="90" name="Group 8"/>
            <p:cNvGrpSpPr>
              <a:grpSpLocks/>
            </p:cNvGrpSpPr>
            <p:nvPr/>
          </p:nvGrpSpPr>
          <p:grpSpPr bwMode="auto">
            <a:xfrm>
              <a:off x="3428" y="1157"/>
              <a:ext cx="1251" cy="212"/>
              <a:chOff x="3394" y="1142"/>
              <a:chExt cx="1558" cy="235"/>
            </a:xfrm>
          </p:grpSpPr>
          <p:sp>
            <p:nvSpPr>
              <p:cNvPr id="113" name="Line 9"/>
              <p:cNvSpPr>
                <a:spLocks noChangeShapeType="1"/>
              </p:cNvSpPr>
              <p:nvPr/>
            </p:nvSpPr>
            <p:spPr bwMode="auto">
              <a:xfrm>
                <a:off x="3394" y="1252"/>
                <a:ext cx="5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4" name="Rectangle 10"/>
              <p:cNvSpPr>
                <a:spLocks noChangeArrowheads="1"/>
              </p:cNvSpPr>
              <p:nvPr/>
            </p:nvSpPr>
            <p:spPr bwMode="auto">
              <a:xfrm>
                <a:off x="3904" y="1142"/>
                <a:ext cx="1048" cy="2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ReadData1</a:t>
                </a:r>
              </a:p>
            </p:txBody>
          </p:sp>
        </p:grpSp>
        <p:sp>
          <p:nvSpPr>
            <p:cNvPr id="91" name="Rectangle 11"/>
            <p:cNvSpPr>
              <a:spLocks noChangeArrowheads="1"/>
            </p:cNvSpPr>
            <p:nvPr/>
          </p:nvSpPr>
          <p:spPr bwMode="auto">
            <a:xfrm>
              <a:off x="3762" y="1513"/>
              <a:ext cx="749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92" name="Rectangle 12"/>
            <p:cNvSpPr>
              <a:spLocks noChangeArrowheads="1"/>
            </p:cNvSpPr>
            <p:nvPr/>
          </p:nvSpPr>
          <p:spPr bwMode="auto">
            <a:xfrm>
              <a:off x="1211" y="1144"/>
              <a:ext cx="71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ReadSel1</a:t>
              </a:r>
            </a:p>
          </p:txBody>
        </p:sp>
        <p:sp>
          <p:nvSpPr>
            <p:cNvPr id="93" name="Rectangle 13"/>
            <p:cNvSpPr>
              <a:spLocks noChangeArrowheads="1"/>
            </p:cNvSpPr>
            <p:nvPr/>
          </p:nvSpPr>
          <p:spPr bwMode="auto">
            <a:xfrm>
              <a:off x="1211" y="1309"/>
              <a:ext cx="71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ReadSel2</a:t>
              </a:r>
            </a:p>
          </p:txBody>
        </p:sp>
        <p:sp>
          <p:nvSpPr>
            <p:cNvPr id="94" name="Rectangle 14"/>
            <p:cNvSpPr>
              <a:spLocks noChangeArrowheads="1"/>
            </p:cNvSpPr>
            <p:nvPr/>
          </p:nvSpPr>
          <p:spPr bwMode="auto">
            <a:xfrm>
              <a:off x="1076" y="1555"/>
              <a:ext cx="74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    WriteSel</a:t>
              </a:r>
            </a:p>
          </p:txBody>
        </p:sp>
        <p:sp>
          <p:nvSpPr>
            <p:cNvPr id="95" name="Rectangle 15"/>
            <p:cNvSpPr>
              <a:spLocks noChangeArrowheads="1"/>
            </p:cNvSpPr>
            <p:nvPr/>
          </p:nvSpPr>
          <p:spPr bwMode="auto">
            <a:xfrm>
              <a:off x="535" y="728"/>
              <a:ext cx="961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56127A"/>
                  </a:solidFill>
                  <a:latin typeface="+mj-lt"/>
                </a:rPr>
                <a:t>Register File</a:t>
              </a:r>
              <a:endParaRPr lang="en-US" sz="1600" b="1" dirty="0">
                <a:solidFill>
                  <a:srgbClr val="56127A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1600" b="1" dirty="0">
                  <a:solidFill>
                    <a:srgbClr val="56127A"/>
                  </a:solidFill>
                  <a:latin typeface="+mj-lt"/>
                </a:rPr>
                <a:t>2R+1W</a:t>
              </a:r>
            </a:p>
          </p:txBody>
        </p:sp>
        <p:sp>
          <p:nvSpPr>
            <p:cNvPr id="96" name="Line 16"/>
            <p:cNvSpPr>
              <a:spLocks noChangeShapeType="1"/>
            </p:cNvSpPr>
            <p:nvPr/>
          </p:nvSpPr>
          <p:spPr bwMode="auto">
            <a:xfrm>
              <a:off x="3424" y="1442"/>
              <a:ext cx="4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97" name="Rectangle 17"/>
            <p:cNvSpPr>
              <a:spLocks noChangeArrowheads="1"/>
            </p:cNvSpPr>
            <p:nvPr/>
          </p:nvSpPr>
          <p:spPr bwMode="auto">
            <a:xfrm>
              <a:off x="3830" y="1329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ReadData2</a:t>
              </a:r>
            </a:p>
          </p:txBody>
        </p:sp>
        <p:sp>
          <p:nvSpPr>
            <p:cNvPr id="98" name="Line 18"/>
            <p:cNvSpPr>
              <a:spLocks noChangeShapeType="1"/>
            </p:cNvSpPr>
            <p:nvPr/>
          </p:nvSpPr>
          <p:spPr bwMode="auto">
            <a:xfrm>
              <a:off x="1928" y="1831"/>
              <a:ext cx="4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99" name="Rectangle 19"/>
            <p:cNvSpPr>
              <a:spLocks noChangeArrowheads="1"/>
            </p:cNvSpPr>
            <p:nvPr/>
          </p:nvSpPr>
          <p:spPr bwMode="auto">
            <a:xfrm>
              <a:off x="994" y="1718"/>
              <a:ext cx="8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    WriteData</a:t>
              </a:r>
            </a:p>
          </p:txBody>
        </p:sp>
        <p:sp>
          <p:nvSpPr>
            <p:cNvPr id="100" name="Rectangle 20"/>
            <p:cNvSpPr>
              <a:spLocks noChangeArrowheads="1"/>
            </p:cNvSpPr>
            <p:nvPr/>
          </p:nvSpPr>
          <p:spPr bwMode="auto">
            <a:xfrm>
              <a:off x="2736" y="816"/>
              <a:ext cx="30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WE</a:t>
              </a:r>
            </a:p>
          </p:txBody>
        </p:sp>
        <p:sp>
          <p:nvSpPr>
            <p:cNvPr id="101" name="Line 21"/>
            <p:cNvSpPr>
              <a:spLocks noChangeShapeType="1"/>
            </p:cNvSpPr>
            <p:nvPr/>
          </p:nvSpPr>
          <p:spPr bwMode="auto">
            <a:xfrm>
              <a:off x="2893" y="985"/>
              <a:ext cx="0" cy="13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2" name="Line 22"/>
            <p:cNvSpPr>
              <a:spLocks noChangeShapeType="1"/>
            </p:cNvSpPr>
            <p:nvPr/>
          </p:nvSpPr>
          <p:spPr bwMode="auto">
            <a:xfrm>
              <a:off x="2549" y="985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3" name="Rectangle 23"/>
            <p:cNvSpPr>
              <a:spLocks noChangeArrowheads="1"/>
            </p:cNvSpPr>
            <p:nvPr/>
          </p:nvSpPr>
          <p:spPr bwMode="auto">
            <a:xfrm>
              <a:off x="2304" y="816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Clock</a:t>
              </a:r>
            </a:p>
          </p:txBody>
        </p:sp>
        <p:sp>
          <p:nvSpPr>
            <p:cNvPr id="104" name="Line 24"/>
            <p:cNvSpPr>
              <a:spLocks noChangeShapeType="1"/>
            </p:cNvSpPr>
            <p:nvPr/>
          </p:nvSpPr>
          <p:spPr bwMode="auto">
            <a:xfrm>
              <a:off x="2512" y="1144"/>
              <a:ext cx="35" cy="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5" name="Line 25"/>
            <p:cNvSpPr>
              <a:spLocks noChangeShapeType="1"/>
            </p:cNvSpPr>
            <p:nvPr/>
          </p:nvSpPr>
          <p:spPr bwMode="auto">
            <a:xfrm flipV="1">
              <a:off x="2545" y="1136"/>
              <a:ext cx="4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6" name="Rectangle 26"/>
            <p:cNvSpPr>
              <a:spLocks noChangeArrowheads="1"/>
            </p:cNvSpPr>
            <p:nvPr/>
          </p:nvSpPr>
          <p:spPr bwMode="auto">
            <a:xfrm>
              <a:off x="3099" y="1167"/>
              <a:ext cx="3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rd1</a:t>
              </a:r>
            </a:p>
          </p:txBody>
        </p:sp>
        <p:sp>
          <p:nvSpPr>
            <p:cNvPr id="107" name="Rectangle 27"/>
            <p:cNvSpPr>
              <a:spLocks noChangeArrowheads="1"/>
            </p:cNvSpPr>
            <p:nvPr/>
          </p:nvSpPr>
          <p:spPr bwMode="auto">
            <a:xfrm>
              <a:off x="2343" y="1155"/>
              <a:ext cx="2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rs1</a:t>
              </a:r>
            </a:p>
          </p:txBody>
        </p:sp>
        <p:sp>
          <p:nvSpPr>
            <p:cNvPr id="108" name="Rectangle 28"/>
            <p:cNvSpPr>
              <a:spLocks noChangeArrowheads="1"/>
            </p:cNvSpPr>
            <p:nvPr/>
          </p:nvSpPr>
          <p:spPr bwMode="auto">
            <a:xfrm>
              <a:off x="2342" y="1332"/>
              <a:ext cx="2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rs2</a:t>
              </a:r>
            </a:p>
          </p:txBody>
        </p:sp>
        <p:sp>
          <p:nvSpPr>
            <p:cNvPr id="109" name="Rectangle 29"/>
            <p:cNvSpPr>
              <a:spLocks noChangeArrowheads="1"/>
            </p:cNvSpPr>
            <p:nvPr/>
          </p:nvSpPr>
          <p:spPr bwMode="auto">
            <a:xfrm>
              <a:off x="2347" y="1579"/>
              <a:ext cx="2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ws</a:t>
              </a:r>
            </a:p>
          </p:txBody>
        </p:sp>
        <p:sp>
          <p:nvSpPr>
            <p:cNvPr id="110" name="Rectangle 30"/>
            <p:cNvSpPr>
              <a:spLocks noChangeArrowheads="1"/>
            </p:cNvSpPr>
            <p:nvPr/>
          </p:nvSpPr>
          <p:spPr bwMode="auto">
            <a:xfrm>
              <a:off x="2344" y="1735"/>
              <a:ext cx="3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wd</a:t>
              </a:r>
            </a:p>
          </p:txBody>
        </p:sp>
        <p:sp>
          <p:nvSpPr>
            <p:cNvPr id="111" name="Rectangle 31"/>
            <p:cNvSpPr>
              <a:spLocks noChangeArrowheads="1"/>
            </p:cNvSpPr>
            <p:nvPr/>
          </p:nvSpPr>
          <p:spPr bwMode="auto">
            <a:xfrm>
              <a:off x="3099" y="1352"/>
              <a:ext cx="3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rd2</a:t>
              </a:r>
            </a:p>
          </p:txBody>
        </p:sp>
        <p:sp>
          <p:nvSpPr>
            <p:cNvPr id="112" name="Rectangle 32"/>
            <p:cNvSpPr>
              <a:spLocks noChangeArrowheads="1"/>
            </p:cNvSpPr>
            <p:nvPr/>
          </p:nvSpPr>
          <p:spPr bwMode="auto">
            <a:xfrm>
              <a:off x="2768" y="1099"/>
              <a:ext cx="3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we</a:t>
              </a:r>
            </a:p>
          </p:txBody>
        </p:sp>
      </p:grpSp>
      <p:grpSp>
        <p:nvGrpSpPr>
          <p:cNvPr id="115" name="Group 34"/>
          <p:cNvGrpSpPr>
            <a:grpSpLocks/>
          </p:cNvGrpSpPr>
          <p:nvPr/>
        </p:nvGrpSpPr>
        <p:grpSpPr bwMode="auto">
          <a:xfrm>
            <a:off x="924146" y="1530352"/>
            <a:ext cx="5397499" cy="1458913"/>
            <a:chOff x="2159" y="2880"/>
            <a:chExt cx="3400" cy="919"/>
          </a:xfrm>
        </p:grpSpPr>
        <p:grpSp>
          <p:nvGrpSpPr>
            <p:cNvPr id="116" name="Group 35"/>
            <p:cNvGrpSpPr>
              <a:grpSpLocks/>
            </p:cNvGrpSpPr>
            <p:nvPr/>
          </p:nvGrpSpPr>
          <p:grpSpPr bwMode="auto">
            <a:xfrm>
              <a:off x="3360" y="2880"/>
              <a:ext cx="2199" cy="919"/>
              <a:chOff x="3360" y="2880"/>
              <a:chExt cx="2199" cy="919"/>
            </a:xfrm>
          </p:grpSpPr>
          <p:sp>
            <p:nvSpPr>
              <p:cNvPr id="118" name="Rectangle 36"/>
              <p:cNvSpPr>
                <a:spLocks noChangeArrowheads="1"/>
              </p:cNvSpPr>
              <p:nvPr/>
            </p:nvSpPr>
            <p:spPr bwMode="auto">
              <a:xfrm>
                <a:off x="3775" y="3170"/>
                <a:ext cx="1784" cy="334"/>
              </a:xfrm>
              <a:prstGeom prst="rect">
                <a:avLst/>
              </a:prstGeom>
              <a:noFill/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9" name="Freeform 37"/>
              <p:cNvSpPr>
                <a:spLocks/>
              </p:cNvSpPr>
              <p:nvPr/>
            </p:nvSpPr>
            <p:spPr bwMode="auto">
              <a:xfrm>
                <a:off x="3912" y="3346"/>
                <a:ext cx="72" cy="89"/>
              </a:xfrm>
              <a:custGeom>
                <a:avLst/>
                <a:gdLst>
                  <a:gd name="T0" fmla="*/ 0 w 58"/>
                  <a:gd name="T1" fmla="*/ 0 h 116"/>
                  <a:gd name="T2" fmla="*/ 57 w 58"/>
                  <a:gd name="T3" fmla="*/ 58 h 116"/>
                  <a:gd name="T4" fmla="*/ 0 w 58"/>
                  <a:gd name="T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16">
                    <a:moveTo>
                      <a:pt x="0" y="0"/>
                    </a:moveTo>
                    <a:lnTo>
                      <a:pt x="57" y="58"/>
                    </a:lnTo>
                    <a:lnTo>
                      <a:pt x="0" y="115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0" name="Rectangle 38"/>
              <p:cNvSpPr>
                <a:spLocks noChangeArrowheads="1"/>
              </p:cNvSpPr>
              <p:nvPr/>
            </p:nvSpPr>
            <p:spPr bwMode="auto">
              <a:xfrm>
                <a:off x="3912" y="3243"/>
                <a:ext cx="233" cy="19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1" name="Rectangle 39"/>
              <p:cNvSpPr>
                <a:spLocks noChangeArrowheads="1"/>
              </p:cNvSpPr>
              <p:nvPr/>
            </p:nvSpPr>
            <p:spPr bwMode="auto">
              <a:xfrm>
                <a:off x="3965" y="3250"/>
                <a:ext cx="15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ff</a:t>
                </a:r>
              </a:p>
            </p:txBody>
          </p:sp>
          <p:sp>
            <p:nvSpPr>
              <p:cNvPr id="122" name="Line 40"/>
              <p:cNvSpPr>
                <a:spLocks noChangeShapeType="1"/>
              </p:cNvSpPr>
              <p:nvPr/>
            </p:nvSpPr>
            <p:spPr bwMode="auto">
              <a:xfrm>
                <a:off x="4041" y="3442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3" name="Line 41"/>
              <p:cNvSpPr>
                <a:spLocks noChangeShapeType="1"/>
              </p:cNvSpPr>
              <p:nvPr/>
            </p:nvSpPr>
            <p:spPr bwMode="auto">
              <a:xfrm>
                <a:off x="4041" y="3083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4" name="Rectangle 42"/>
              <p:cNvSpPr>
                <a:spLocks noChangeArrowheads="1"/>
              </p:cNvSpPr>
              <p:nvPr/>
            </p:nvSpPr>
            <p:spPr bwMode="auto">
              <a:xfrm>
                <a:off x="3926" y="3610"/>
                <a:ext cx="23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Q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0</a:t>
                </a:r>
              </a:p>
            </p:txBody>
          </p:sp>
          <p:sp>
            <p:nvSpPr>
              <p:cNvPr id="125" name="Rectangle 43"/>
              <p:cNvSpPr>
                <a:spLocks noChangeArrowheads="1"/>
              </p:cNvSpPr>
              <p:nvPr/>
            </p:nvSpPr>
            <p:spPr bwMode="auto">
              <a:xfrm>
                <a:off x="3933" y="2938"/>
                <a:ext cx="214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D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0</a:t>
                </a:r>
              </a:p>
            </p:txBody>
          </p:sp>
          <p:sp>
            <p:nvSpPr>
              <p:cNvPr id="126" name="Rectangle 44"/>
              <p:cNvSpPr>
                <a:spLocks noChangeArrowheads="1"/>
              </p:cNvSpPr>
              <p:nvPr/>
            </p:nvSpPr>
            <p:spPr bwMode="auto">
              <a:xfrm>
                <a:off x="3360" y="3300"/>
                <a:ext cx="3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Clk</a:t>
                </a:r>
              </a:p>
            </p:txBody>
          </p:sp>
          <p:sp>
            <p:nvSpPr>
              <p:cNvPr id="127" name="Line 45"/>
              <p:cNvSpPr>
                <a:spLocks noChangeShapeType="1"/>
              </p:cNvSpPr>
              <p:nvPr/>
            </p:nvSpPr>
            <p:spPr bwMode="auto">
              <a:xfrm>
                <a:off x="3612" y="3298"/>
                <a:ext cx="297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8" name="Rectangle 46"/>
              <p:cNvSpPr>
                <a:spLocks noChangeArrowheads="1"/>
              </p:cNvSpPr>
              <p:nvPr/>
            </p:nvSpPr>
            <p:spPr bwMode="auto">
              <a:xfrm>
                <a:off x="3391" y="3156"/>
                <a:ext cx="27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En</a:t>
                </a:r>
              </a:p>
            </p:txBody>
          </p:sp>
          <p:sp>
            <p:nvSpPr>
              <p:cNvPr id="129" name="Freeform 47"/>
              <p:cNvSpPr>
                <a:spLocks/>
              </p:cNvSpPr>
              <p:nvPr/>
            </p:nvSpPr>
            <p:spPr bwMode="auto">
              <a:xfrm>
                <a:off x="4251" y="3346"/>
                <a:ext cx="72" cy="89"/>
              </a:xfrm>
              <a:custGeom>
                <a:avLst/>
                <a:gdLst>
                  <a:gd name="T0" fmla="*/ 0 w 58"/>
                  <a:gd name="T1" fmla="*/ 0 h 116"/>
                  <a:gd name="T2" fmla="*/ 57 w 58"/>
                  <a:gd name="T3" fmla="*/ 58 h 116"/>
                  <a:gd name="T4" fmla="*/ 0 w 58"/>
                  <a:gd name="T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16">
                    <a:moveTo>
                      <a:pt x="0" y="0"/>
                    </a:moveTo>
                    <a:lnTo>
                      <a:pt x="57" y="58"/>
                    </a:lnTo>
                    <a:lnTo>
                      <a:pt x="0" y="115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0" name="Rectangle 48"/>
              <p:cNvSpPr>
                <a:spLocks noChangeArrowheads="1"/>
              </p:cNvSpPr>
              <p:nvPr/>
            </p:nvSpPr>
            <p:spPr bwMode="auto">
              <a:xfrm>
                <a:off x="4251" y="3243"/>
                <a:ext cx="233" cy="19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1" name="Rectangle 49"/>
              <p:cNvSpPr>
                <a:spLocks noChangeArrowheads="1"/>
              </p:cNvSpPr>
              <p:nvPr/>
            </p:nvSpPr>
            <p:spPr bwMode="auto">
              <a:xfrm>
                <a:off x="4304" y="3250"/>
                <a:ext cx="15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ff</a:t>
                </a:r>
              </a:p>
            </p:txBody>
          </p:sp>
          <p:sp>
            <p:nvSpPr>
              <p:cNvPr id="132" name="Line 50"/>
              <p:cNvSpPr>
                <a:spLocks noChangeShapeType="1"/>
              </p:cNvSpPr>
              <p:nvPr/>
            </p:nvSpPr>
            <p:spPr bwMode="auto">
              <a:xfrm>
                <a:off x="4380" y="3442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3" name="Line 51"/>
              <p:cNvSpPr>
                <a:spLocks noChangeShapeType="1"/>
              </p:cNvSpPr>
              <p:nvPr/>
            </p:nvSpPr>
            <p:spPr bwMode="auto">
              <a:xfrm>
                <a:off x="4380" y="3083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4" name="Rectangle 52"/>
              <p:cNvSpPr>
                <a:spLocks noChangeArrowheads="1"/>
              </p:cNvSpPr>
              <p:nvPr/>
            </p:nvSpPr>
            <p:spPr bwMode="auto">
              <a:xfrm>
                <a:off x="4265" y="3610"/>
                <a:ext cx="23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Q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1</a:t>
                </a:r>
              </a:p>
            </p:txBody>
          </p:sp>
          <p:sp>
            <p:nvSpPr>
              <p:cNvPr id="135" name="Rectangle 53"/>
              <p:cNvSpPr>
                <a:spLocks noChangeArrowheads="1"/>
              </p:cNvSpPr>
              <p:nvPr/>
            </p:nvSpPr>
            <p:spPr bwMode="auto">
              <a:xfrm>
                <a:off x="4272" y="2938"/>
                <a:ext cx="214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D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1</a:t>
                </a:r>
              </a:p>
            </p:txBody>
          </p:sp>
          <p:sp>
            <p:nvSpPr>
              <p:cNvPr id="136" name="Freeform 54"/>
              <p:cNvSpPr>
                <a:spLocks/>
              </p:cNvSpPr>
              <p:nvPr/>
            </p:nvSpPr>
            <p:spPr bwMode="auto">
              <a:xfrm>
                <a:off x="4629" y="3346"/>
                <a:ext cx="72" cy="89"/>
              </a:xfrm>
              <a:custGeom>
                <a:avLst/>
                <a:gdLst>
                  <a:gd name="T0" fmla="*/ 0 w 58"/>
                  <a:gd name="T1" fmla="*/ 0 h 116"/>
                  <a:gd name="T2" fmla="*/ 57 w 58"/>
                  <a:gd name="T3" fmla="*/ 58 h 116"/>
                  <a:gd name="T4" fmla="*/ 0 w 58"/>
                  <a:gd name="T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16">
                    <a:moveTo>
                      <a:pt x="0" y="0"/>
                    </a:moveTo>
                    <a:lnTo>
                      <a:pt x="57" y="58"/>
                    </a:lnTo>
                    <a:lnTo>
                      <a:pt x="0" y="115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7" name="Rectangle 55"/>
              <p:cNvSpPr>
                <a:spLocks noChangeArrowheads="1"/>
              </p:cNvSpPr>
              <p:nvPr/>
            </p:nvSpPr>
            <p:spPr bwMode="auto">
              <a:xfrm>
                <a:off x="4629" y="3243"/>
                <a:ext cx="233" cy="19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8" name="Rectangle 56"/>
              <p:cNvSpPr>
                <a:spLocks noChangeArrowheads="1"/>
              </p:cNvSpPr>
              <p:nvPr/>
            </p:nvSpPr>
            <p:spPr bwMode="auto">
              <a:xfrm>
                <a:off x="4682" y="3250"/>
                <a:ext cx="15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ff</a:t>
                </a:r>
              </a:p>
            </p:txBody>
          </p:sp>
          <p:sp>
            <p:nvSpPr>
              <p:cNvPr id="139" name="Line 57"/>
              <p:cNvSpPr>
                <a:spLocks noChangeShapeType="1"/>
              </p:cNvSpPr>
              <p:nvPr/>
            </p:nvSpPr>
            <p:spPr bwMode="auto">
              <a:xfrm>
                <a:off x="4758" y="3442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0" name="Line 58"/>
              <p:cNvSpPr>
                <a:spLocks noChangeShapeType="1"/>
              </p:cNvSpPr>
              <p:nvPr/>
            </p:nvSpPr>
            <p:spPr bwMode="auto">
              <a:xfrm>
                <a:off x="4758" y="3083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1" name="Rectangle 59"/>
              <p:cNvSpPr>
                <a:spLocks noChangeArrowheads="1"/>
              </p:cNvSpPr>
              <p:nvPr/>
            </p:nvSpPr>
            <p:spPr bwMode="auto">
              <a:xfrm>
                <a:off x="4643" y="3610"/>
                <a:ext cx="23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Q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2</a:t>
                </a:r>
              </a:p>
            </p:txBody>
          </p:sp>
          <p:sp>
            <p:nvSpPr>
              <p:cNvPr id="142" name="Rectangle 60"/>
              <p:cNvSpPr>
                <a:spLocks noChangeArrowheads="1"/>
              </p:cNvSpPr>
              <p:nvPr/>
            </p:nvSpPr>
            <p:spPr bwMode="auto">
              <a:xfrm>
                <a:off x="4650" y="2938"/>
                <a:ext cx="214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D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2</a:t>
                </a:r>
              </a:p>
            </p:txBody>
          </p:sp>
          <p:sp>
            <p:nvSpPr>
              <p:cNvPr id="143" name="Freeform 61"/>
              <p:cNvSpPr>
                <a:spLocks/>
              </p:cNvSpPr>
              <p:nvPr/>
            </p:nvSpPr>
            <p:spPr bwMode="auto">
              <a:xfrm>
                <a:off x="5211" y="3346"/>
                <a:ext cx="72" cy="89"/>
              </a:xfrm>
              <a:custGeom>
                <a:avLst/>
                <a:gdLst>
                  <a:gd name="T0" fmla="*/ 0 w 58"/>
                  <a:gd name="T1" fmla="*/ 0 h 116"/>
                  <a:gd name="T2" fmla="*/ 57 w 58"/>
                  <a:gd name="T3" fmla="*/ 58 h 116"/>
                  <a:gd name="T4" fmla="*/ 0 w 58"/>
                  <a:gd name="T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16">
                    <a:moveTo>
                      <a:pt x="0" y="0"/>
                    </a:moveTo>
                    <a:lnTo>
                      <a:pt x="57" y="58"/>
                    </a:lnTo>
                    <a:lnTo>
                      <a:pt x="0" y="115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4" name="Rectangle 62"/>
              <p:cNvSpPr>
                <a:spLocks noChangeArrowheads="1"/>
              </p:cNvSpPr>
              <p:nvPr/>
            </p:nvSpPr>
            <p:spPr bwMode="auto">
              <a:xfrm>
                <a:off x="5211" y="3243"/>
                <a:ext cx="233" cy="19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5" name="Rectangle 63"/>
              <p:cNvSpPr>
                <a:spLocks noChangeArrowheads="1"/>
              </p:cNvSpPr>
              <p:nvPr/>
            </p:nvSpPr>
            <p:spPr bwMode="auto">
              <a:xfrm>
                <a:off x="5264" y="3250"/>
                <a:ext cx="15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ff</a:t>
                </a:r>
              </a:p>
            </p:txBody>
          </p:sp>
          <p:sp>
            <p:nvSpPr>
              <p:cNvPr id="146" name="Line 64"/>
              <p:cNvSpPr>
                <a:spLocks noChangeShapeType="1"/>
              </p:cNvSpPr>
              <p:nvPr/>
            </p:nvSpPr>
            <p:spPr bwMode="auto">
              <a:xfrm>
                <a:off x="5340" y="3442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7" name="Line 65"/>
              <p:cNvSpPr>
                <a:spLocks noChangeShapeType="1"/>
              </p:cNvSpPr>
              <p:nvPr/>
            </p:nvSpPr>
            <p:spPr bwMode="auto">
              <a:xfrm>
                <a:off x="5340" y="3083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8" name="Rectangle 66"/>
              <p:cNvSpPr>
                <a:spLocks noChangeArrowheads="1"/>
              </p:cNvSpPr>
              <p:nvPr/>
            </p:nvSpPr>
            <p:spPr bwMode="auto">
              <a:xfrm>
                <a:off x="5184" y="3610"/>
                <a:ext cx="312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Q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n-1</a:t>
                </a:r>
              </a:p>
            </p:txBody>
          </p:sp>
          <p:sp>
            <p:nvSpPr>
              <p:cNvPr id="149" name="Rectangle 67"/>
              <p:cNvSpPr>
                <a:spLocks noChangeArrowheads="1"/>
              </p:cNvSpPr>
              <p:nvPr/>
            </p:nvSpPr>
            <p:spPr bwMode="auto">
              <a:xfrm>
                <a:off x="5194" y="2938"/>
                <a:ext cx="295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D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n-1</a:t>
                </a:r>
              </a:p>
            </p:txBody>
          </p:sp>
          <p:sp>
            <p:nvSpPr>
              <p:cNvPr id="150" name="Line 68"/>
              <p:cNvSpPr>
                <a:spLocks noChangeShapeType="1"/>
              </p:cNvSpPr>
              <p:nvPr/>
            </p:nvSpPr>
            <p:spPr bwMode="auto">
              <a:xfrm>
                <a:off x="3897" y="3298"/>
                <a:ext cx="35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1" name="Line 69"/>
              <p:cNvSpPr>
                <a:spLocks noChangeShapeType="1"/>
              </p:cNvSpPr>
              <p:nvPr/>
            </p:nvSpPr>
            <p:spPr bwMode="auto">
              <a:xfrm flipV="1">
                <a:off x="4251" y="3298"/>
                <a:ext cx="378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2" name="Line 70"/>
              <p:cNvSpPr>
                <a:spLocks noChangeShapeType="1"/>
              </p:cNvSpPr>
              <p:nvPr/>
            </p:nvSpPr>
            <p:spPr bwMode="auto">
              <a:xfrm>
                <a:off x="4629" y="3298"/>
                <a:ext cx="58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3" name="Rectangle 71"/>
              <p:cNvSpPr>
                <a:spLocks noChangeArrowheads="1"/>
              </p:cNvSpPr>
              <p:nvPr/>
            </p:nvSpPr>
            <p:spPr bwMode="auto">
              <a:xfrm>
                <a:off x="4901" y="3187"/>
                <a:ext cx="177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chemeClr val="tx1"/>
                    </a:solidFill>
                    <a:latin typeface="+mj-lt"/>
                  </a:rPr>
                  <a:t>...</a:t>
                </a:r>
              </a:p>
            </p:txBody>
          </p:sp>
          <p:sp>
            <p:nvSpPr>
              <p:cNvPr id="154" name="Rectangle 72"/>
              <p:cNvSpPr>
                <a:spLocks noChangeArrowheads="1"/>
              </p:cNvSpPr>
              <p:nvPr/>
            </p:nvSpPr>
            <p:spPr bwMode="auto">
              <a:xfrm>
                <a:off x="4897" y="2880"/>
                <a:ext cx="177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chemeClr val="tx1"/>
                    </a:solidFill>
                    <a:latin typeface="+mj-lt"/>
                  </a:rPr>
                  <a:t>...</a:t>
                </a:r>
              </a:p>
            </p:txBody>
          </p:sp>
          <p:sp>
            <p:nvSpPr>
              <p:cNvPr id="155" name="Rectangle 73"/>
              <p:cNvSpPr>
                <a:spLocks noChangeArrowheads="1"/>
              </p:cNvSpPr>
              <p:nvPr/>
            </p:nvSpPr>
            <p:spPr bwMode="auto">
              <a:xfrm>
                <a:off x="4907" y="3552"/>
                <a:ext cx="177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chemeClr val="tx1"/>
                    </a:solidFill>
                    <a:latin typeface="+mj-lt"/>
                  </a:rPr>
                  <a:t>...</a:t>
                </a:r>
              </a:p>
            </p:txBody>
          </p:sp>
          <p:sp>
            <p:nvSpPr>
              <p:cNvPr id="156" name="Line 74"/>
              <p:cNvSpPr>
                <a:spLocks noChangeShapeType="1"/>
              </p:cNvSpPr>
              <p:nvPr/>
            </p:nvSpPr>
            <p:spPr bwMode="auto">
              <a:xfrm>
                <a:off x="3600" y="3394"/>
                <a:ext cx="29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7" name="Line 75"/>
              <p:cNvSpPr>
                <a:spLocks noChangeShapeType="1"/>
              </p:cNvSpPr>
              <p:nvPr/>
            </p:nvSpPr>
            <p:spPr bwMode="auto">
              <a:xfrm>
                <a:off x="3828" y="3394"/>
                <a:ext cx="42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8" name="Line 76"/>
              <p:cNvSpPr>
                <a:spLocks noChangeShapeType="1"/>
              </p:cNvSpPr>
              <p:nvPr/>
            </p:nvSpPr>
            <p:spPr bwMode="auto">
              <a:xfrm>
                <a:off x="4251" y="3394"/>
                <a:ext cx="37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9" name="Line 77"/>
              <p:cNvSpPr>
                <a:spLocks noChangeShapeType="1"/>
              </p:cNvSpPr>
              <p:nvPr/>
            </p:nvSpPr>
            <p:spPr bwMode="auto">
              <a:xfrm>
                <a:off x="4629" y="3394"/>
                <a:ext cx="5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  <p:sp>
          <p:nvSpPr>
            <p:cNvPr id="117" name="Rectangle 78"/>
            <p:cNvSpPr>
              <a:spLocks noChangeArrowheads="1"/>
            </p:cNvSpPr>
            <p:nvPr/>
          </p:nvSpPr>
          <p:spPr bwMode="auto">
            <a:xfrm>
              <a:off x="2159" y="2914"/>
              <a:ext cx="61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56127A"/>
                  </a:solidFill>
                  <a:latin typeface="+mj-lt"/>
                </a:rPr>
                <a:t>Register</a:t>
              </a:r>
              <a:endParaRPr lang="en-US" sz="1600" b="1" dirty="0">
                <a:solidFill>
                  <a:srgbClr val="56127A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914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 File Implementation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1" name="Rectangle 3"/>
          <p:cNvSpPr>
            <a:spLocks noChangeArrowheads="1"/>
          </p:cNvSpPr>
          <p:nvPr/>
        </p:nvSpPr>
        <p:spPr bwMode="auto">
          <a:xfrm>
            <a:off x="3622675" y="2874963"/>
            <a:ext cx="2451100" cy="311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82" name="Rectangle 4"/>
          <p:cNvSpPr>
            <a:spLocks noChangeArrowheads="1"/>
          </p:cNvSpPr>
          <p:nvPr/>
        </p:nvSpPr>
        <p:spPr bwMode="auto">
          <a:xfrm>
            <a:off x="3611563" y="3478213"/>
            <a:ext cx="2451100" cy="311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83" name="Rectangle 5"/>
          <p:cNvSpPr>
            <a:spLocks noChangeArrowheads="1"/>
          </p:cNvSpPr>
          <p:nvPr/>
        </p:nvSpPr>
        <p:spPr bwMode="auto">
          <a:xfrm>
            <a:off x="4344988" y="3455988"/>
            <a:ext cx="72295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reg 31</a:t>
            </a:r>
          </a:p>
        </p:txBody>
      </p:sp>
      <p:sp>
        <p:nvSpPr>
          <p:cNvPr id="84" name="Freeform 6"/>
          <p:cNvSpPr>
            <a:spLocks/>
          </p:cNvSpPr>
          <p:nvPr/>
        </p:nvSpPr>
        <p:spPr bwMode="auto">
          <a:xfrm>
            <a:off x="3625850" y="3076575"/>
            <a:ext cx="71438" cy="109538"/>
          </a:xfrm>
          <a:custGeom>
            <a:avLst/>
            <a:gdLst>
              <a:gd name="T0" fmla="*/ 0 w 50"/>
              <a:gd name="T1" fmla="*/ 0 h 76"/>
              <a:gd name="T2" fmla="*/ 49 w 50"/>
              <a:gd name="T3" fmla="*/ 38 h 76"/>
              <a:gd name="T4" fmla="*/ 0 w 50"/>
              <a:gd name="T5" fmla="*/ 75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76">
                <a:moveTo>
                  <a:pt x="0" y="0"/>
                </a:moveTo>
                <a:lnTo>
                  <a:pt x="49" y="38"/>
                </a:lnTo>
                <a:lnTo>
                  <a:pt x="0" y="7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60" name="Freeform 7"/>
          <p:cNvSpPr>
            <a:spLocks/>
          </p:cNvSpPr>
          <p:nvPr/>
        </p:nvSpPr>
        <p:spPr bwMode="auto">
          <a:xfrm>
            <a:off x="3614738" y="3692525"/>
            <a:ext cx="69850" cy="109538"/>
          </a:xfrm>
          <a:custGeom>
            <a:avLst/>
            <a:gdLst>
              <a:gd name="T0" fmla="*/ 0 w 50"/>
              <a:gd name="T1" fmla="*/ 0 h 76"/>
              <a:gd name="T2" fmla="*/ 49 w 50"/>
              <a:gd name="T3" fmla="*/ 38 h 76"/>
              <a:gd name="T4" fmla="*/ 0 w 50"/>
              <a:gd name="T5" fmla="*/ 75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76">
                <a:moveTo>
                  <a:pt x="0" y="0"/>
                </a:moveTo>
                <a:lnTo>
                  <a:pt x="49" y="38"/>
                </a:lnTo>
                <a:lnTo>
                  <a:pt x="0" y="7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61" name="Rectangle 8"/>
          <p:cNvSpPr>
            <a:spLocks noChangeArrowheads="1"/>
          </p:cNvSpPr>
          <p:nvPr/>
        </p:nvSpPr>
        <p:spPr bwMode="auto">
          <a:xfrm>
            <a:off x="2567430" y="1806575"/>
            <a:ext cx="40075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ws</a:t>
            </a:r>
          </a:p>
        </p:txBody>
      </p:sp>
      <p:sp>
        <p:nvSpPr>
          <p:cNvPr id="162" name="Rectangle 9"/>
          <p:cNvSpPr>
            <a:spLocks noChangeArrowheads="1"/>
          </p:cNvSpPr>
          <p:nvPr/>
        </p:nvSpPr>
        <p:spPr bwMode="auto">
          <a:xfrm>
            <a:off x="3093578" y="1806575"/>
            <a:ext cx="423194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clk</a:t>
            </a:r>
          </a:p>
        </p:txBody>
      </p:sp>
      <p:sp>
        <p:nvSpPr>
          <p:cNvPr id="163" name="Freeform 10"/>
          <p:cNvSpPr>
            <a:spLocks/>
          </p:cNvSpPr>
          <p:nvPr/>
        </p:nvSpPr>
        <p:spPr bwMode="auto">
          <a:xfrm>
            <a:off x="3986213" y="2262188"/>
            <a:ext cx="196850" cy="133350"/>
          </a:xfrm>
          <a:custGeom>
            <a:avLst/>
            <a:gdLst>
              <a:gd name="T0" fmla="*/ 0 w 138"/>
              <a:gd name="T1" fmla="*/ 0 h 737"/>
              <a:gd name="T2" fmla="*/ 137 w 138"/>
              <a:gd name="T3" fmla="*/ 0 h 737"/>
              <a:gd name="T4" fmla="*/ 136 w 138"/>
              <a:gd name="T5" fmla="*/ 736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" h="737">
                <a:moveTo>
                  <a:pt x="0" y="0"/>
                </a:moveTo>
                <a:lnTo>
                  <a:pt x="137" y="0"/>
                </a:lnTo>
                <a:lnTo>
                  <a:pt x="136" y="73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64" name="Rectangle 11"/>
          <p:cNvSpPr>
            <a:spLocks noChangeArrowheads="1"/>
          </p:cNvSpPr>
          <p:nvPr/>
        </p:nvSpPr>
        <p:spPr bwMode="auto">
          <a:xfrm>
            <a:off x="4344988" y="2878138"/>
            <a:ext cx="62357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reg 1</a:t>
            </a:r>
          </a:p>
        </p:txBody>
      </p:sp>
      <p:sp>
        <p:nvSpPr>
          <p:cNvPr id="165" name="Freeform 12"/>
          <p:cNvSpPr>
            <a:spLocks/>
          </p:cNvSpPr>
          <p:nvPr/>
        </p:nvSpPr>
        <p:spPr bwMode="auto">
          <a:xfrm flipH="1">
            <a:off x="3910013" y="2078038"/>
            <a:ext cx="74612" cy="1916112"/>
          </a:xfrm>
          <a:custGeom>
            <a:avLst/>
            <a:gdLst>
              <a:gd name="T0" fmla="*/ 0 w 1"/>
              <a:gd name="T1" fmla="*/ 0 h 329"/>
              <a:gd name="T2" fmla="*/ 0 w 1"/>
              <a:gd name="T3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329">
                <a:moveTo>
                  <a:pt x="0" y="0"/>
                </a:moveTo>
                <a:lnTo>
                  <a:pt x="0" y="32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66" name="Rectangle 13"/>
          <p:cNvSpPr>
            <a:spLocks noChangeArrowheads="1"/>
          </p:cNvSpPr>
          <p:nvPr/>
        </p:nvSpPr>
        <p:spPr bwMode="auto">
          <a:xfrm>
            <a:off x="3711754" y="1806575"/>
            <a:ext cx="455254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wd</a:t>
            </a:r>
          </a:p>
        </p:txBody>
      </p:sp>
      <p:sp>
        <p:nvSpPr>
          <p:cNvPr id="167" name="Rectangle 14"/>
          <p:cNvSpPr>
            <a:spLocks noChangeArrowheads="1"/>
          </p:cNvSpPr>
          <p:nvPr/>
        </p:nvSpPr>
        <p:spPr bwMode="auto">
          <a:xfrm>
            <a:off x="1819275" y="2873375"/>
            <a:ext cx="44884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we</a:t>
            </a:r>
          </a:p>
        </p:txBody>
      </p:sp>
      <p:sp>
        <p:nvSpPr>
          <p:cNvPr id="168" name="Rectangle 15"/>
          <p:cNvSpPr>
            <a:spLocks noChangeArrowheads="1"/>
          </p:cNvSpPr>
          <p:nvPr/>
        </p:nvSpPr>
        <p:spPr bwMode="auto">
          <a:xfrm>
            <a:off x="6475039" y="1682750"/>
            <a:ext cx="40556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rs1</a:t>
            </a:r>
          </a:p>
        </p:txBody>
      </p:sp>
      <p:sp>
        <p:nvSpPr>
          <p:cNvPr id="169" name="Rectangle 16"/>
          <p:cNvSpPr>
            <a:spLocks noChangeArrowheads="1"/>
          </p:cNvSpPr>
          <p:nvPr/>
        </p:nvSpPr>
        <p:spPr bwMode="auto">
          <a:xfrm>
            <a:off x="5092856" y="1847850"/>
            <a:ext cx="46006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rd1</a:t>
            </a:r>
          </a:p>
        </p:txBody>
      </p:sp>
      <p:sp>
        <p:nvSpPr>
          <p:cNvPr id="170" name="Rectangle 17"/>
          <p:cNvSpPr>
            <a:spLocks noChangeArrowheads="1"/>
          </p:cNvSpPr>
          <p:nvPr/>
        </p:nvSpPr>
        <p:spPr bwMode="auto">
          <a:xfrm>
            <a:off x="5553231" y="1849438"/>
            <a:ext cx="46006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rd2</a:t>
            </a:r>
          </a:p>
        </p:txBody>
      </p:sp>
      <p:sp>
        <p:nvSpPr>
          <p:cNvPr id="171" name="Rectangle 18"/>
          <p:cNvSpPr>
            <a:spLocks noChangeArrowheads="1"/>
          </p:cNvSpPr>
          <p:nvPr/>
        </p:nvSpPr>
        <p:spPr bwMode="auto">
          <a:xfrm>
            <a:off x="3624263" y="2392363"/>
            <a:ext cx="2451100" cy="311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72" name="Freeform 19"/>
          <p:cNvSpPr>
            <a:spLocks/>
          </p:cNvSpPr>
          <p:nvPr/>
        </p:nvSpPr>
        <p:spPr bwMode="auto">
          <a:xfrm>
            <a:off x="3627438" y="2593975"/>
            <a:ext cx="71437" cy="109538"/>
          </a:xfrm>
          <a:custGeom>
            <a:avLst/>
            <a:gdLst>
              <a:gd name="T0" fmla="*/ 0 w 50"/>
              <a:gd name="T1" fmla="*/ 0 h 76"/>
              <a:gd name="T2" fmla="*/ 49 w 50"/>
              <a:gd name="T3" fmla="*/ 38 h 76"/>
              <a:gd name="T4" fmla="*/ 0 w 50"/>
              <a:gd name="T5" fmla="*/ 75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76">
                <a:moveTo>
                  <a:pt x="0" y="0"/>
                </a:moveTo>
                <a:lnTo>
                  <a:pt x="49" y="38"/>
                </a:lnTo>
                <a:lnTo>
                  <a:pt x="0" y="7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73" name="Rectangle 20"/>
          <p:cNvSpPr>
            <a:spLocks noChangeArrowheads="1"/>
          </p:cNvSpPr>
          <p:nvPr/>
        </p:nvSpPr>
        <p:spPr bwMode="auto">
          <a:xfrm>
            <a:off x="4346575" y="2395538"/>
            <a:ext cx="62357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reg 0</a:t>
            </a:r>
          </a:p>
        </p:txBody>
      </p:sp>
      <p:sp>
        <p:nvSpPr>
          <p:cNvPr id="174" name="Freeform 21"/>
          <p:cNvSpPr>
            <a:spLocks/>
          </p:cNvSpPr>
          <p:nvPr/>
        </p:nvSpPr>
        <p:spPr bwMode="auto">
          <a:xfrm>
            <a:off x="3986213" y="2755900"/>
            <a:ext cx="196850" cy="133350"/>
          </a:xfrm>
          <a:custGeom>
            <a:avLst/>
            <a:gdLst>
              <a:gd name="T0" fmla="*/ 0 w 138"/>
              <a:gd name="T1" fmla="*/ 0 h 737"/>
              <a:gd name="T2" fmla="*/ 137 w 138"/>
              <a:gd name="T3" fmla="*/ 0 h 737"/>
              <a:gd name="T4" fmla="*/ 136 w 138"/>
              <a:gd name="T5" fmla="*/ 736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" h="737">
                <a:moveTo>
                  <a:pt x="0" y="0"/>
                </a:moveTo>
                <a:lnTo>
                  <a:pt x="137" y="0"/>
                </a:lnTo>
                <a:lnTo>
                  <a:pt x="136" y="73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75" name="Freeform 22"/>
          <p:cNvSpPr>
            <a:spLocks/>
          </p:cNvSpPr>
          <p:nvPr/>
        </p:nvSpPr>
        <p:spPr bwMode="auto">
          <a:xfrm>
            <a:off x="3986213" y="3343275"/>
            <a:ext cx="196850" cy="133350"/>
          </a:xfrm>
          <a:custGeom>
            <a:avLst/>
            <a:gdLst>
              <a:gd name="T0" fmla="*/ 0 w 138"/>
              <a:gd name="T1" fmla="*/ 0 h 737"/>
              <a:gd name="T2" fmla="*/ 137 w 138"/>
              <a:gd name="T3" fmla="*/ 0 h 737"/>
              <a:gd name="T4" fmla="*/ 136 w 138"/>
              <a:gd name="T5" fmla="*/ 736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" h="737">
                <a:moveTo>
                  <a:pt x="0" y="0"/>
                </a:moveTo>
                <a:lnTo>
                  <a:pt x="137" y="0"/>
                </a:lnTo>
                <a:lnTo>
                  <a:pt x="136" y="73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76" name="Text Box 23"/>
          <p:cNvSpPr txBox="1">
            <a:spLocks noChangeArrowheads="1"/>
          </p:cNvSpPr>
          <p:nvPr/>
        </p:nvSpPr>
        <p:spPr bwMode="auto">
          <a:xfrm rot="5400000">
            <a:off x="4487069" y="3342709"/>
            <a:ext cx="4587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+mj-lt"/>
              </a:rPr>
              <a:t>…</a:t>
            </a:r>
          </a:p>
        </p:txBody>
      </p:sp>
      <p:sp>
        <p:nvSpPr>
          <p:cNvPr id="177" name="Text Box 24"/>
          <p:cNvSpPr txBox="1">
            <a:spLocks noChangeArrowheads="1"/>
          </p:cNvSpPr>
          <p:nvPr/>
        </p:nvSpPr>
        <p:spPr bwMode="auto">
          <a:xfrm>
            <a:off x="3725863" y="2078038"/>
            <a:ext cx="20197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+mj-lt"/>
              </a:rPr>
              <a:t>32</a:t>
            </a:r>
          </a:p>
        </p:txBody>
      </p:sp>
      <p:sp>
        <p:nvSpPr>
          <p:cNvPr id="178" name="Freeform 25"/>
          <p:cNvSpPr>
            <a:spLocks/>
          </p:cNvSpPr>
          <p:nvPr/>
        </p:nvSpPr>
        <p:spPr bwMode="auto">
          <a:xfrm>
            <a:off x="3929063" y="2109788"/>
            <a:ext cx="112712" cy="103187"/>
          </a:xfrm>
          <a:custGeom>
            <a:avLst/>
            <a:gdLst>
              <a:gd name="T0" fmla="*/ 0 w 71"/>
              <a:gd name="T1" fmla="*/ 65 h 65"/>
              <a:gd name="T2" fmla="*/ 71 w 71"/>
              <a:gd name="T3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1" h="65">
                <a:moveTo>
                  <a:pt x="0" y="65"/>
                </a:moveTo>
                <a:lnTo>
                  <a:pt x="71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79" name="Line 26"/>
          <p:cNvSpPr>
            <a:spLocks noChangeShapeType="1"/>
          </p:cNvSpPr>
          <p:nvPr/>
        </p:nvSpPr>
        <p:spPr bwMode="auto">
          <a:xfrm flipH="1">
            <a:off x="3340100" y="3140075"/>
            <a:ext cx="285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0" name="Line 27"/>
          <p:cNvSpPr>
            <a:spLocks noChangeShapeType="1"/>
          </p:cNvSpPr>
          <p:nvPr/>
        </p:nvSpPr>
        <p:spPr bwMode="auto">
          <a:xfrm>
            <a:off x="2935288" y="2978150"/>
            <a:ext cx="687387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1" name="Line 28"/>
          <p:cNvSpPr>
            <a:spLocks noChangeShapeType="1"/>
          </p:cNvSpPr>
          <p:nvPr/>
        </p:nvSpPr>
        <p:spPr bwMode="auto">
          <a:xfrm>
            <a:off x="2233613" y="3054350"/>
            <a:ext cx="381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2" name="Line 29"/>
          <p:cNvSpPr>
            <a:spLocks noChangeShapeType="1"/>
          </p:cNvSpPr>
          <p:nvPr/>
        </p:nvSpPr>
        <p:spPr bwMode="auto">
          <a:xfrm flipH="1">
            <a:off x="3328988" y="2078038"/>
            <a:ext cx="3175" cy="167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3" name="AutoShape 30"/>
          <p:cNvSpPr>
            <a:spLocks noChangeArrowheads="1"/>
          </p:cNvSpPr>
          <p:nvPr/>
        </p:nvSpPr>
        <p:spPr bwMode="auto">
          <a:xfrm rot="5400000" flipH="1">
            <a:off x="2107407" y="2920206"/>
            <a:ext cx="1346200" cy="296863"/>
          </a:xfrm>
          <a:prstGeom prst="flowChartManualOperation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4" name="Line 31"/>
          <p:cNvSpPr>
            <a:spLocks noChangeShapeType="1"/>
          </p:cNvSpPr>
          <p:nvPr/>
        </p:nvSpPr>
        <p:spPr bwMode="auto">
          <a:xfrm flipH="1">
            <a:off x="3332163" y="3752850"/>
            <a:ext cx="284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5" name="Line 32"/>
          <p:cNvSpPr>
            <a:spLocks noChangeShapeType="1"/>
          </p:cNvSpPr>
          <p:nvPr/>
        </p:nvSpPr>
        <p:spPr bwMode="auto">
          <a:xfrm>
            <a:off x="2919413" y="3605213"/>
            <a:ext cx="685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6" name="Line 33"/>
          <p:cNvSpPr>
            <a:spLocks noChangeShapeType="1"/>
          </p:cNvSpPr>
          <p:nvPr/>
        </p:nvSpPr>
        <p:spPr bwMode="auto">
          <a:xfrm>
            <a:off x="2767013" y="2078038"/>
            <a:ext cx="0" cy="465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7" name="Line 34"/>
          <p:cNvSpPr>
            <a:spLocks noChangeShapeType="1"/>
          </p:cNvSpPr>
          <p:nvPr/>
        </p:nvSpPr>
        <p:spPr bwMode="auto">
          <a:xfrm flipH="1">
            <a:off x="3341688" y="2657475"/>
            <a:ext cx="285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8" name="Line 35"/>
          <p:cNvSpPr>
            <a:spLocks noChangeShapeType="1"/>
          </p:cNvSpPr>
          <p:nvPr/>
        </p:nvSpPr>
        <p:spPr bwMode="auto">
          <a:xfrm>
            <a:off x="2919413" y="2520950"/>
            <a:ext cx="685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9" name="Text Box 36"/>
          <p:cNvSpPr txBox="1">
            <a:spLocks noChangeArrowheads="1"/>
          </p:cNvSpPr>
          <p:nvPr/>
        </p:nvSpPr>
        <p:spPr bwMode="auto">
          <a:xfrm rot="5400000">
            <a:off x="2948782" y="3255396"/>
            <a:ext cx="4587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400" b="1">
                <a:solidFill>
                  <a:schemeClr val="bg2"/>
                </a:solidFill>
                <a:latin typeface="+mj-lt"/>
              </a:rPr>
              <a:t>…</a:t>
            </a:r>
          </a:p>
        </p:txBody>
      </p:sp>
      <p:sp>
        <p:nvSpPr>
          <p:cNvPr id="190" name="Text Box 37"/>
          <p:cNvSpPr txBox="1">
            <a:spLocks noChangeArrowheads="1"/>
          </p:cNvSpPr>
          <p:nvPr/>
        </p:nvSpPr>
        <p:spPr bwMode="auto">
          <a:xfrm>
            <a:off x="2586038" y="2120900"/>
            <a:ext cx="10099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+mj-lt"/>
              </a:rPr>
              <a:t>5</a:t>
            </a:r>
          </a:p>
        </p:txBody>
      </p:sp>
      <p:sp>
        <p:nvSpPr>
          <p:cNvPr id="191" name="Freeform 38"/>
          <p:cNvSpPr>
            <a:spLocks/>
          </p:cNvSpPr>
          <p:nvPr/>
        </p:nvSpPr>
        <p:spPr bwMode="auto">
          <a:xfrm>
            <a:off x="2709863" y="2141538"/>
            <a:ext cx="112712" cy="103187"/>
          </a:xfrm>
          <a:custGeom>
            <a:avLst/>
            <a:gdLst>
              <a:gd name="T0" fmla="*/ 0 w 71"/>
              <a:gd name="T1" fmla="*/ 65 h 65"/>
              <a:gd name="T2" fmla="*/ 71 w 71"/>
              <a:gd name="T3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1" h="65">
                <a:moveTo>
                  <a:pt x="0" y="65"/>
                </a:moveTo>
                <a:lnTo>
                  <a:pt x="71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grpSp>
        <p:nvGrpSpPr>
          <p:cNvPr id="192" name="Group 39"/>
          <p:cNvGrpSpPr>
            <a:grpSpLocks/>
          </p:cNvGrpSpPr>
          <p:nvPr/>
        </p:nvGrpSpPr>
        <p:grpSpPr bwMode="auto">
          <a:xfrm>
            <a:off x="5062538" y="2062163"/>
            <a:ext cx="458787" cy="1971675"/>
            <a:chOff x="2907" y="1995"/>
            <a:chExt cx="289" cy="1242"/>
          </a:xfrm>
        </p:grpSpPr>
        <p:sp>
          <p:nvSpPr>
            <p:cNvPr id="193" name="Freeform 40"/>
            <p:cNvSpPr>
              <a:spLocks/>
            </p:cNvSpPr>
            <p:nvPr/>
          </p:nvSpPr>
          <p:spPr bwMode="auto">
            <a:xfrm flipV="1">
              <a:off x="3072" y="3083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94" name="Text Box 41"/>
            <p:cNvSpPr txBox="1">
              <a:spLocks noChangeArrowheads="1"/>
            </p:cNvSpPr>
            <p:nvPr/>
          </p:nvSpPr>
          <p:spPr bwMode="auto">
            <a:xfrm>
              <a:off x="2907" y="1995"/>
              <a:ext cx="12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400" b="1">
                  <a:solidFill>
                    <a:schemeClr val="tx1"/>
                  </a:solidFill>
                  <a:latin typeface="+mj-lt"/>
                </a:rPr>
                <a:t>32</a:t>
              </a:r>
            </a:p>
          </p:txBody>
        </p:sp>
        <p:sp>
          <p:nvSpPr>
            <p:cNvPr id="195" name="Freeform 42"/>
            <p:cNvSpPr>
              <a:spLocks/>
            </p:cNvSpPr>
            <p:nvPr/>
          </p:nvSpPr>
          <p:spPr bwMode="auto">
            <a:xfrm>
              <a:off x="3035" y="2015"/>
              <a:ext cx="71" cy="65"/>
            </a:xfrm>
            <a:custGeom>
              <a:avLst/>
              <a:gdLst>
                <a:gd name="T0" fmla="*/ 0 w 71"/>
                <a:gd name="T1" fmla="*/ 65 h 65"/>
                <a:gd name="T2" fmla="*/ 71 w 71"/>
                <a:gd name="T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" h="65">
                  <a:moveTo>
                    <a:pt x="0" y="65"/>
                  </a:moveTo>
                  <a:lnTo>
                    <a:pt x="71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96" name="Freeform 43"/>
            <p:cNvSpPr>
              <a:spLocks/>
            </p:cNvSpPr>
            <p:nvPr/>
          </p:nvSpPr>
          <p:spPr bwMode="auto">
            <a:xfrm flipH="1">
              <a:off x="3011" y="2030"/>
              <a:ext cx="47" cy="1207"/>
            </a:xfrm>
            <a:custGeom>
              <a:avLst/>
              <a:gdLst>
                <a:gd name="T0" fmla="*/ 0 w 1"/>
                <a:gd name="T1" fmla="*/ 0 h 329"/>
                <a:gd name="T2" fmla="*/ 0 w 1"/>
                <a:gd name="T3" fmla="*/ 32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29">
                  <a:moveTo>
                    <a:pt x="0" y="0"/>
                  </a:moveTo>
                  <a:lnTo>
                    <a:pt x="0" y="32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97" name="Freeform 44"/>
            <p:cNvSpPr>
              <a:spLocks/>
            </p:cNvSpPr>
            <p:nvPr/>
          </p:nvSpPr>
          <p:spPr bwMode="auto">
            <a:xfrm flipV="1">
              <a:off x="3072" y="2390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98" name="Freeform 45"/>
            <p:cNvSpPr>
              <a:spLocks/>
            </p:cNvSpPr>
            <p:nvPr/>
          </p:nvSpPr>
          <p:spPr bwMode="auto">
            <a:xfrm flipV="1">
              <a:off x="3072" y="2703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199" name="Group 46"/>
          <p:cNvGrpSpPr>
            <a:grpSpLocks/>
          </p:cNvGrpSpPr>
          <p:nvPr/>
        </p:nvGrpSpPr>
        <p:grpSpPr bwMode="auto">
          <a:xfrm>
            <a:off x="5510213" y="2062163"/>
            <a:ext cx="458787" cy="1971675"/>
            <a:chOff x="2907" y="1995"/>
            <a:chExt cx="289" cy="1242"/>
          </a:xfrm>
        </p:grpSpPr>
        <p:sp>
          <p:nvSpPr>
            <p:cNvPr id="200" name="Freeform 47"/>
            <p:cNvSpPr>
              <a:spLocks/>
            </p:cNvSpPr>
            <p:nvPr/>
          </p:nvSpPr>
          <p:spPr bwMode="auto">
            <a:xfrm flipV="1">
              <a:off x="3072" y="3083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01" name="Text Box 48"/>
            <p:cNvSpPr txBox="1">
              <a:spLocks noChangeArrowheads="1"/>
            </p:cNvSpPr>
            <p:nvPr/>
          </p:nvSpPr>
          <p:spPr bwMode="auto">
            <a:xfrm>
              <a:off x="2907" y="1995"/>
              <a:ext cx="12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400" b="1">
                  <a:solidFill>
                    <a:schemeClr val="tx1"/>
                  </a:solidFill>
                  <a:latin typeface="+mj-lt"/>
                </a:rPr>
                <a:t>32</a:t>
              </a:r>
            </a:p>
          </p:txBody>
        </p:sp>
        <p:sp>
          <p:nvSpPr>
            <p:cNvPr id="202" name="Freeform 49"/>
            <p:cNvSpPr>
              <a:spLocks/>
            </p:cNvSpPr>
            <p:nvPr/>
          </p:nvSpPr>
          <p:spPr bwMode="auto">
            <a:xfrm>
              <a:off x="3035" y="2015"/>
              <a:ext cx="71" cy="65"/>
            </a:xfrm>
            <a:custGeom>
              <a:avLst/>
              <a:gdLst>
                <a:gd name="T0" fmla="*/ 0 w 71"/>
                <a:gd name="T1" fmla="*/ 65 h 65"/>
                <a:gd name="T2" fmla="*/ 71 w 71"/>
                <a:gd name="T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" h="65">
                  <a:moveTo>
                    <a:pt x="0" y="65"/>
                  </a:moveTo>
                  <a:lnTo>
                    <a:pt x="71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03" name="Freeform 50"/>
            <p:cNvSpPr>
              <a:spLocks/>
            </p:cNvSpPr>
            <p:nvPr/>
          </p:nvSpPr>
          <p:spPr bwMode="auto">
            <a:xfrm flipH="1">
              <a:off x="3011" y="2030"/>
              <a:ext cx="47" cy="1207"/>
            </a:xfrm>
            <a:custGeom>
              <a:avLst/>
              <a:gdLst>
                <a:gd name="T0" fmla="*/ 0 w 1"/>
                <a:gd name="T1" fmla="*/ 0 h 329"/>
                <a:gd name="T2" fmla="*/ 0 w 1"/>
                <a:gd name="T3" fmla="*/ 32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29">
                  <a:moveTo>
                    <a:pt x="0" y="0"/>
                  </a:moveTo>
                  <a:lnTo>
                    <a:pt x="0" y="32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04" name="Freeform 51"/>
            <p:cNvSpPr>
              <a:spLocks/>
            </p:cNvSpPr>
            <p:nvPr/>
          </p:nvSpPr>
          <p:spPr bwMode="auto">
            <a:xfrm flipV="1">
              <a:off x="3072" y="2390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05" name="Freeform 52"/>
            <p:cNvSpPr>
              <a:spLocks/>
            </p:cNvSpPr>
            <p:nvPr/>
          </p:nvSpPr>
          <p:spPr bwMode="auto">
            <a:xfrm flipV="1">
              <a:off x="3072" y="2703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206" name="Line 53"/>
          <p:cNvSpPr>
            <a:spLocks noChangeShapeType="1"/>
          </p:cNvSpPr>
          <p:nvPr/>
        </p:nvSpPr>
        <p:spPr bwMode="auto">
          <a:xfrm flipH="1">
            <a:off x="6062663" y="2928938"/>
            <a:ext cx="67151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07" name="AutoShape 54"/>
          <p:cNvSpPr>
            <a:spLocks noChangeArrowheads="1"/>
          </p:cNvSpPr>
          <p:nvPr/>
        </p:nvSpPr>
        <p:spPr bwMode="auto">
          <a:xfrm rot="16200000">
            <a:off x="6215857" y="2870993"/>
            <a:ext cx="1346200" cy="296863"/>
          </a:xfrm>
          <a:prstGeom prst="flowChartManualOperation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08" name="Line 55"/>
          <p:cNvSpPr>
            <a:spLocks noChangeShapeType="1"/>
          </p:cNvSpPr>
          <p:nvPr/>
        </p:nvSpPr>
        <p:spPr bwMode="auto">
          <a:xfrm flipH="1">
            <a:off x="6064250" y="3556000"/>
            <a:ext cx="685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09" name="Line 56"/>
          <p:cNvSpPr>
            <a:spLocks noChangeShapeType="1"/>
          </p:cNvSpPr>
          <p:nvPr/>
        </p:nvSpPr>
        <p:spPr bwMode="auto">
          <a:xfrm flipH="1">
            <a:off x="6064250" y="2471738"/>
            <a:ext cx="685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10" name="Text Box 57"/>
          <p:cNvSpPr txBox="1">
            <a:spLocks noChangeArrowheads="1"/>
          </p:cNvSpPr>
          <p:nvPr/>
        </p:nvSpPr>
        <p:spPr bwMode="auto">
          <a:xfrm rot="16200000" flipH="1">
            <a:off x="6230144" y="3088709"/>
            <a:ext cx="4587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400" b="1">
                <a:solidFill>
                  <a:schemeClr val="bg2"/>
                </a:solidFill>
                <a:latin typeface="+mj-lt"/>
              </a:rPr>
              <a:t>…</a:t>
            </a:r>
          </a:p>
        </p:txBody>
      </p:sp>
      <p:sp>
        <p:nvSpPr>
          <p:cNvPr id="211" name="Line 58"/>
          <p:cNvSpPr>
            <a:spLocks noChangeShapeType="1"/>
          </p:cNvSpPr>
          <p:nvPr/>
        </p:nvSpPr>
        <p:spPr bwMode="auto">
          <a:xfrm flipH="1">
            <a:off x="6073775" y="2624138"/>
            <a:ext cx="685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12" name="Line 59"/>
          <p:cNvSpPr>
            <a:spLocks noChangeShapeType="1"/>
          </p:cNvSpPr>
          <p:nvPr/>
        </p:nvSpPr>
        <p:spPr bwMode="auto">
          <a:xfrm flipH="1">
            <a:off x="6073775" y="3084513"/>
            <a:ext cx="65722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13" name="Line 60"/>
          <p:cNvSpPr>
            <a:spLocks noChangeShapeType="1"/>
          </p:cNvSpPr>
          <p:nvPr/>
        </p:nvSpPr>
        <p:spPr bwMode="auto">
          <a:xfrm flipH="1">
            <a:off x="6045200" y="3679825"/>
            <a:ext cx="65722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090989" y="1847850"/>
            <a:ext cx="40556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rs2</a:t>
            </a:r>
          </a:p>
        </p:txBody>
      </p:sp>
      <p:grpSp>
        <p:nvGrpSpPr>
          <p:cNvPr id="215" name="Group 62"/>
          <p:cNvGrpSpPr>
            <a:grpSpLocks/>
          </p:cNvGrpSpPr>
          <p:nvPr/>
        </p:nvGrpSpPr>
        <p:grpSpPr bwMode="auto">
          <a:xfrm>
            <a:off x="6777073" y="1971675"/>
            <a:ext cx="214313" cy="481013"/>
            <a:chOff x="4632" y="2096"/>
            <a:chExt cx="135" cy="303"/>
          </a:xfrm>
        </p:grpSpPr>
        <p:sp>
          <p:nvSpPr>
            <p:cNvPr id="216" name="Text Box 63"/>
            <p:cNvSpPr txBox="1">
              <a:spLocks noChangeArrowheads="1"/>
            </p:cNvSpPr>
            <p:nvPr/>
          </p:nvSpPr>
          <p:spPr bwMode="auto">
            <a:xfrm flipH="1">
              <a:off x="4703" y="2096"/>
              <a:ext cx="64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400" b="1">
                  <a:solidFill>
                    <a:schemeClr val="tx1"/>
                  </a:solidFill>
                  <a:latin typeface="+mj-lt"/>
                </a:rPr>
                <a:t>5</a:t>
              </a:r>
            </a:p>
          </p:txBody>
        </p:sp>
        <p:sp>
          <p:nvSpPr>
            <p:cNvPr id="217" name="Text Box 64"/>
            <p:cNvSpPr txBox="1">
              <a:spLocks noChangeArrowheads="1"/>
            </p:cNvSpPr>
            <p:nvPr/>
          </p:nvSpPr>
          <p:spPr bwMode="auto">
            <a:xfrm flipH="1">
              <a:off x="4632" y="2169"/>
              <a:ext cx="0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endParaRPr lang="en-US" sz="1400" b="1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18" name="Line 65"/>
            <p:cNvSpPr>
              <a:spLocks noChangeShapeType="1"/>
            </p:cNvSpPr>
            <p:nvPr/>
          </p:nvSpPr>
          <p:spPr bwMode="auto">
            <a:xfrm flipH="1">
              <a:off x="4667" y="2106"/>
              <a:ext cx="0" cy="2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19" name="Freeform 66"/>
            <p:cNvSpPr>
              <a:spLocks/>
            </p:cNvSpPr>
            <p:nvPr/>
          </p:nvSpPr>
          <p:spPr bwMode="auto">
            <a:xfrm flipH="1">
              <a:off x="4632" y="2146"/>
              <a:ext cx="71" cy="65"/>
            </a:xfrm>
            <a:custGeom>
              <a:avLst/>
              <a:gdLst>
                <a:gd name="T0" fmla="*/ 0 w 71"/>
                <a:gd name="T1" fmla="*/ 65 h 65"/>
                <a:gd name="T2" fmla="*/ 71 w 71"/>
                <a:gd name="T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" h="65">
                  <a:moveTo>
                    <a:pt x="0" y="65"/>
                  </a:moveTo>
                  <a:lnTo>
                    <a:pt x="71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220" name="Group 67"/>
          <p:cNvGrpSpPr>
            <a:grpSpLocks/>
          </p:cNvGrpSpPr>
          <p:nvPr/>
        </p:nvGrpSpPr>
        <p:grpSpPr bwMode="auto">
          <a:xfrm>
            <a:off x="6929473" y="2124075"/>
            <a:ext cx="214313" cy="481013"/>
            <a:chOff x="4632" y="2096"/>
            <a:chExt cx="135" cy="303"/>
          </a:xfrm>
        </p:grpSpPr>
        <p:sp>
          <p:nvSpPr>
            <p:cNvPr id="221" name="Text Box 68"/>
            <p:cNvSpPr txBox="1">
              <a:spLocks noChangeArrowheads="1"/>
            </p:cNvSpPr>
            <p:nvPr/>
          </p:nvSpPr>
          <p:spPr bwMode="auto">
            <a:xfrm flipH="1">
              <a:off x="4703" y="2096"/>
              <a:ext cx="64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400" b="1">
                  <a:solidFill>
                    <a:schemeClr val="tx1"/>
                  </a:solidFill>
                  <a:latin typeface="+mj-lt"/>
                </a:rPr>
                <a:t>5</a:t>
              </a:r>
            </a:p>
          </p:txBody>
        </p:sp>
        <p:sp>
          <p:nvSpPr>
            <p:cNvPr id="222" name="Text Box 69"/>
            <p:cNvSpPr txBox="1">
              <a:spLocks noChangeArrowheads="1"/>
            </p:cNvSpPr>
            <p:nvPr/>
          </p:nvSpPr>
          <p:spPr bwMode="auto">
            <a:xfrm flipH="1">
              <a:off x="4632" y="2169"/>
              <a:ext cx="0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endParaRPr lang="en-US" sz="1400" b="1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3" name="Line 70"/>
            <p:cNvSpPr>
              <a:spLocks noChangeShapeType="1"/>
            </p:cNvSpPr>
            <p:nvPr/>
          </p:nvSpPr>
          <p:spPr bwMode="auto">
            <a:xfrm flipH="1">
              <a:off x="4667" y="2106"/>
              <a:ext cx="0" cy="2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24" name="Freeform 71"/>
            <p:cNvSpPr>
              <a:spLocks/>
            </p:cNvSpPr>
            <p:nvPr/>
          </p:nvSpPr>
          <p:spPr bwMode="auto">
            <a:xfrm flipH="1">
              <a:off x="4632" y="2146"/>
              <a:ext cx="71" cy="65"/>
            </a:xfrm>
            <a:custGeom>
              <a:avLst/>
              <a:gdLst>
                <a:gd name="T0" fmla="*/ 0 w 71"/>
                <a:gd name="T1" fmla="*/ 65 h 65"/>
                <a:gd name="T2" fmla="*/ 71 w 71"/>
                <a:gd name="T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" h="65">
                  <a:moveTo>
                    <a:pt x="0" y="65"/>
                  </a:moveTo>
                  <a:lnTo>
                    <a:pt x="71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225" name="Rectangle 72"/>
          <p:cNvSpPr>
            <a:spLocks noGrp="1" noChangeArrowheads="1"/>
          </p:cNvSpPr>
          <p:nvPr>
            <p:ph type="body" idx="1"/>
          </p:nvPr>
        </p:nvSpPr>
        <p:spPr>
          <a:xfrm>
            <a:off x="762000" y="4495800"/>
            <a:ext cx="8135938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</a:rPr>
              <a:t>Highly ported register </a:t>
            </a:r>
            <a:r>
              <a:rPr lang="en-US" dirty="0">
                <a:solidFill>
                  <a:schemeClr val="tx1"/>
                </a:solidFill>
              </a:rPr>
              <a:t>files </a:t>
            </a:r>
            <a:r>
              <a:rPr lang="en-US" dirty="0" smtClean="0">
                <a:solidFill>
                  <a:schemeClr val="tx1"/>
                </a:solidFill>
              </a:rPr>
              <a:t>difficult </a:t>
            </a:r>
            <a:r>
              <a:rPr lang="en-US" dirty="0">
                <a:solidFill>
                  <a:schemeClr val="tx1"/>
                </a:solidFill>
              </a:rPr>
              <a:t>to design</a:t>
            </a:r>
          </a:p>
          <a:p>
            <a:pPr lvl="1">
              <a:lnSpc>
                <a:spcPct val="80000"/>
              </a:lnSpc>
            </a:pPr>
            <a:r>
              <a:rPr lang="en-US" sz="1600" b="0" dirty="0" smtClean="0">
                <a:solidFill>
                  <a:schemeClr val="tx1"/>
                </a:solidFill>
              </a:rPr>
              <a:t>- Almost </a:t>
            </a:r>
            <a:r>
              <a:rPr lang="en-US" sz="1600" b="0" dirty="0">
                <a:solidFill>
                  <a:schemeClr val="tx1"/>
                </a:solidFill>
              </a:rPr>
              <a:t>all MIPS instructions have exactly 2 register source operands </a:t>
            </a:r>
          </a:p>
          <a:p>
            <a:pPr lvl="1">
              <a:lnSpc>
                <a:spcPct val="80000"/>
              </a:lnSpc>
            </a:pPr>
            <a:r>
              <a:rPr lang="en-US" sz="1600" b="0" i="1" dirty="0" smtClean="0">
                <a:solidFill>
                  <a:schemeClr val="tx1"/>
                </a:solidFill>
              </a:rPr>
              <a:t>- </a:t>
            </a:r>
            <a:r>
              <a:rPr lang="en-US" sz="1600" b="0" dirty="0" smtClean="0">
                <a:solidFill>
                  <a:schemeClr val="tx1"/>
                </a:solidFill>
              </a:rPr>
              <a:t>Intel’s </a:t>
            </a:r>
            <a:r>
              <a:rPr lang="en-US" sz="1600" b="0" dirty="0">
                <a:solidFill>
                  <a:schemeClr val="tx1"/>
                </a:solidFill>
              </a:rPr>
              <a:t>Itanium, GPR File has 128 registers with 8 read </a:t>
            </a:r>
            <a:r>
              <a:rPr lang="en-US" sz="1600" b="0" dirty="0" smtClean="0">
                <a:solidFill>
                  <a:schemeClr val="tx1"/>
                </a:solidFill>
              </a:rPr>
              <a:t>ports, 4 </a:t>
            </a:r>
            <a:r>
              <a:rPr lang="en-US" sz="1600" b="0" dirty="0">
                <a:solidFill>
                  <a:schemeClr val="tx1"/>
                </a:solidFill>
              </a:rPr>
              <a:t>write ports!!! </a:t>
            </a:r>
          </a:p>
        </p:txBody>
      </p:sp>
    </p:spTree>
    <p:extLst>
      <p:ext uri="{BB962C8B-B14F-4D97-AF65-F5344CB8AC3E}">
        <p14:creationId xmlns:p14="http://schemas.microsoft.com/office/powerpoint/2010/main" val="415456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Simple Memory Model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77" name="Group 3"/>
          <p:cNvGrpSpPr>
            <a:grpSpLocks/>
          </p:cNvGrpSpPr>
          <p:nvPr/>
        </p:nvGrpSpPr>
        <p:grpSpPr bwMode="auto">
          <a:xfrm>
            <a:off x="1582738" y="1477963"/>
            <a:ext cx="5592763" cy="2014537"/>
            <a:chOff x="997" y="987"/>
            <a:chExt cx="3523" cy="1269"/>
          </a:xfrm>
        </p:grpSpPr>
        <p:sp>
          <p:nvSpPr>
            <p:cNvPr id="78" name="Rectangle 4"/>
            <p:cNvSpPr>
              <a:spLocks noChangeArrowheads="1"/>
            </p:cNvSpPr>
            <p:nvPr/>
          </p:nvSpPr>
          <p:spPr bwMode="auto">
            <a:xfrm>
              <a:off x="2279" y="1499"/>
              <a:ext cx="902" cy="75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9" name="Line 5"/>
            <p:cNvSpPr>
              <a:spLocks noChangeShapeType="1"/>
            </p:cNvSpPr>
            <p:nvPr/>
          </p:nvSpPr>
          <p:spPr bwMode="auto">
            <a:xfrm>
              <a:off x="3201" y="1871"/>
              <a:ext cx="4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0" name="Line 6"/>
            <p:cNvSpPr>
              <a:spLocks noChangeShapeType="1"/>
            </p:cNvSpPr>
            <p:nvPr/>
          </p:nvSpPr>
          <p:spPr bwMode="auto">
            <a:xfrm>
              <a:off x="1829" y="2128"/>
              <a:ext cx="44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5" name="Line 7"/>
            <p:cNvSpPr>
              <a:spLocks noChangeShapeType="1"/>
            </p:cNvSpPr>
            <p:nvPr/>
          </p:nvSpPr>
          <p:spPr bwMode="auto">
            <a:xfrm>
              <a:off x="1829" y="1708"/>
              <a:ext cx="44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2855" y="1198"/>
              <a:ext cx="0" cy="29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7" name="Rectangle 9"/>
            <p:cNvSpPr>
              <a:spLocks noChangeArrowheads="1"/>
            </p:cNvSpPr>
            <p:nvPr/>
          </p:nvSpPr>
          <p:spPr bwMode="auto">
            <a:xfrm>
              <a:off x="2369" y="1699"/>
              <a:ext cx="692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56127A"/>
                  </a:solidFill>
                  <a:latin typeface="+mj-lt"/>
                </a:rPr>
                <a:t>MAGIC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56127A"/>
                  </a:solidFill>
                  <a:latin typeface="+mj-lt"/>
                </a:rPr>
                <a:t>RAM</a:t>
              </a:r>
              <a:endParaRPr lang="en-US" sz="2000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88" name="Rectangle 10"/>
            <p:cNvSpPr>
              <a:spLocks noChangeArrowheads="1"/>
            </p:cNvSpPr>
            <p:nvPr/>
          </p:nvSpPr>
          <p:spPr bwMode="auto">
            <a:xfrm>
              <a:off x="3668" y="1746"/>
              <a:ext cx="8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ReadData</a:t>
              </a:r>
            </a:p>
          </p:txBody>
        </p:sp>
        <p:sp>
          <p:nvSpPr>
            <p:cNvPr id="89" name="Rectangle 11"/>
            <p:cNvSpPr>
              <a:spLocks noChangeArrowheads="1"/>
            </p:cNvSpPr>
            <p:nvPr/>
          </p:nvSpPr>
          <p:spPr bwMode="auto">
            <a:xfrm>
              <a:off x="997" y="1996"/>
              <a:ext cx="841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WriteData</a:t>
              </a:r>
            </a:p>
          </p:txBody>
        </p:sp>
        <p:sp>
          <p:nvSpPr>
            <p:cNvPr id="90" name="Rectangle 12"/>
            <p:cNvSpPr>
              <a:spLocks noChangeArrowheads="1"/>
            </p:cNvSpPr>
            <p:nvPr/>
          </p:nvSpPr>
          <p:spPr bwMode="auto">
            <a:xfrm>
              <a:off x="1148" y="1583"/>
              <a:ext cx="689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Address</a:t>
              </a:r>
            </a:p>
          </p:txBody>
        </p:sp>
        <p:sp>
          <p:nvSpPr>
            <p:cNvPr id="91" name="Rectangle 13"/>
            <p:cNvSpPr>
              <a:spLocks noChangeArrowheads="1"/>
            </p:cNvSpPr>
            <p:nvPr/>
          </p:nvSpPr>
          <p:spPr bwMode="auto">
            <a:xfrm>
              <a:off x="2525" y="987"/>
              <a:ext cx="98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WriteEnable</a:t>
              </a:r>
            </a:p>
          </p:txBody>
        </p:sp>
        <p:sp>
          <p:nvSpPr>
            <p:cNvPr id="92" name="Line 14"/>
            <p:cNvSpPr>
              <a:spLocks noChangeShapeType="1"/>
            </p:cNvSpPr>
            <p:nvPr/>
          </p:nvSpPr>
          <p:spPr bwMode="auto">
            <a:xfrm>
              <a:off x="2435" y="1360"/>
              <a:ext cx="0" cy="1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3" name="Rectangle 15"/>
            <p:cNvSpPr>
              <a:spLocks noChangeArrowheads="1"/>
            </p:cNvSpPr>
            <p:nvPr/>
          </p:nvSpPr>
          <p:spPr bwMode="auto">
            <a:xfrm>
              <a:off x="2282" y="1176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solidFill>
                    <a:srgbClr val="56127A"/>
                  </a:solidFill>
                  <a:latin typeface="+mj-lt"/>
                </a:rPr>
                <a:t>Clock</a:t>
              </a:r>
            </a:p>
          </p:txBody>
        </p:sp>
        <p:sp>
          <p:nvSpPr>
            <p:cNvPr id="94" name="Line 16"/>
            <p:cNvSpPr>
              <a:spLocks noChangeShapeType="1"/>
            </p:cNvSpPr>
            <p:nvPr/>
          </p:nvSpPr>
          <p:spPr bwMode="auto">
            <a:xfrm>
              <a:off x="2388" y="1509"/>
              <a:ext cx="46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5" name="Line 17"/>
            <p:cNvSpPr>
              <a:spLocks noChangeShapeType="1"/>
            </p:cNvSpPr>
            <p:nvPr/>
          </p:nvSpPr>
          <p:spPr bwMode="auto">
            <a:xfrm flipV="1">
              <a:off x="2432" y="1504"/>
              <a:ext cx="40" cy="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96" name="Rectangle 18"/>
          <p:cNvSpPr>
            <a:spLocks noChangeArrowheads="1"/>
          </p:cNvSpPr>
          <p:nvPr/>
        </p:nvSpPr>
        <p:spPr bwMode="auto">
          <a:xfrm>
            <a:off x="885120" y="3851069"/>
            <a:ext cx="7342187" cy="144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Reads, Writes complete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in one cycle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Read </a:t>
            </a:r>
            <a:r>
              <a:rPr lang="en-US" sz="1600" dirty="0">
                <a:latin typeface="+mj-lt"/>
              </a:rPr>
              <a:t>can be done any time (i.e. combinational)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Write </a:t>
            </a:r>
            <a:r>
              <a:rPr lang="en-US" sz="1600" dirty="0">
                <a:latin typeface="+mj-lt"/>
              </a:rPr>
              <a:t>is performed at the rising clock </a:t>
            </a:r>
            <a:r>
              <a:rPr lang="en-US" sz="1600" dirty="0" smtClean="0">
                <a:latin typeface="+mj-lt"/>
              </a:rPr>
              <a:t>edge if </a:t>
            </a:r>
            <a:r>
              <a:rPr lang="en-US" sz="1600" dirty="0">
                <a:latin typeface="+mj-lt"/>
              </a:rPr>
              <a:t>it is enabled     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Write </a:t>
            </a:r>
            <a:r>
              <a:rPr lang="en-US" sz="1600" dirty="0">
                <a:latin typeface="+mj-lt"/>
              </a:rPr>
              <a:t>address and </a:t>
            </a:r>
            <a:r>
              <a:rPr lang="en-US" sz="1600" dirty="0" smtClean="0">
                <a:latin typeface="+mj-lt"/>
              </a:rPr>
              <a:t>data must </a:t>
            </a:r>
            <a:r>
              <a:rPr lang="en-US" sz="1600" dirty="0">
                <a:latin typeface="+mj-lt"/>
              </a:rPr>
              <a:t>be stable at the clock edge</a:t>
            </a:r>
          </a:p>
          <a:p>
            <a:pPr lvl="1">
              <a:spcBef>
                <a:spcPct val="0"/>
              </a:spcBef>
            </a:pPr>
            <a:endParaRPr lang="en-US" sz="2000" i="1" dirty="0">
              <a:solidFill>
                <a:srgbClr val="56127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476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 Instruction Set Architecture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Processor State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- 32 </a:t>
            </a:r>
            <a:r>
              <a:rPr lang="en-US" sz="1600" b="0" dirty="0">
                <a:solidFill>
                  <a:schemeClr val="tx1"/>
                </a:solidFill>
              </a:rPr>
              <a:t>32-bit GPRs, R0 always contains a 0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- 32 </a:t>
            </a:r>
            <a:r>
              <a:rPr lang="en-US" sz="1600" b="0" dirty="0">
                <a:solidFill>
                  <a:schemeClr val="tx1"/>
                </a:solidFill>
              </a:rPr>
              <a:t>single precision FPRs, may also be viewed </a:t>
            </a:r>
            <a:r>
              <a:rPr lang="en-US" sz="1600" b="0" dirty="0" smtClean="0">
                <a:solidFill>
                  <a:schemeClr val="tx1"/>
                </a:solidFill>
              </a:rPr>
              <a:t>as16 </a:t>
            </a:r>
            <a:r>
              <a:rPr lang="en-US" sz="1600" b="0" dirty="0">
                <a:solidFill>
                  <a:schemeClr val="tx1"/>
                </a:solidFill>
              </a:rPr>
              <a:t>double precision FPRs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FP </a:t>
            </a:r>
            <a:r>
              <a:rPr lang="en-US" sz="1600" b="0" dirty="0">
                <a:solidFill>
                  <a:schemeClr val="tx1"/>
                </a:solidFill>
              </a:rPr>
              <a:t>status register, used for FP compares &amp; exceptions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PC</a:t>
            </a:r>
            <a:r>
              <a:rPr lang="en-US" sz="1600" b="0" dirty="0">
                <a:solidFill>
                  <a:schemeClr val="tx1"/>
                </a:solidFill>
              </a:rPr>
              <a:t>, the program counter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some </a:t>
            </a:r>
            <a:r>
              <a:rPr lang="en-US" sz="1600" b="0" dirty="0">
                <a:solidFill>
                  <a:schemeClr val="tx1"/>
                </a:solidFill>
              </a:rPr>
              <a:t>other special registers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Data types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- 8-bit </a:t>
            </a:r>
            <a:r>
              <a:rPr lang="en-US" sz="1600" b="0" dirty="0">
                <a:solidFill>
                  <a:schemeClr val="tx1"/>
                </a:solidFill>
              </a:rPr>
              <a:t>byte, 16-bit half word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- 32-bit </a:t>
            </a:r>
            <a:r>
              <a:rPr lang="en-US" sz="1600" b="0" dirty="0">
                <a:solidFill>
                  <a:schemeClr val="tx1"/>
                </a:solidFill>
              </a:rPr>
              <a:t>word for integers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- 32-bit </a:t>
            </a:r>
            <a:r>
              <a:rPr lang="en-US" sz="1600" b="0" dirty="0">
                <a:solidFill>
                  <a:schemeClr val="tx1"/>
                </a:solidFill>
              </a:rPr>
              <a:t>word for single precision floating point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- 64-bit </a:t>
            </a:r>
            <a:r>
              <a:rPr lang="en-US" sz="1600" b="0" dirty="0">
                <a:solidFill>
                  <a:schemeClr val="tx1"/>
                </a:solidFill>
              </a:rPr>
              <a:t>word for double precision floating point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Load/Store style instruction set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-</a:t>
            </a:r>
            <a:r>
              <a:rPr lang="en-US" sz="1600" b="0" dirty="0" smtClean="0">
                <a:solidFill>
                  <a:schemeClr val="tx1"/>
                </a:solidFill>
              </a:rPr>
              <a:t> data </a:t>
            </a:r>
            <a:r>
              <a:rPr lang="en-US" sz="1600" b="0" dirty="0">
                <a:solidFill>
                  <a:schemeClr val="tx1"/>
                </a:solidFill>
              </a:rPr>
              <a:t>addressing modes- immediate &amp; indexed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branch </a:t>
            </a:r>
            <a:r>
              <a:rPr lang="en-US" sz="1600" b="0" dirty="0">
                <a:solidFill>
                  <a:schemeClr val="tx1"/>
                </a:solidFill>
              </a:rPr>
              <a:t>addressing modes- PC relative &amp; register indirect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byte </a:t>
            </a:r>
            <a:r>
              <a:rPr lang="en-US" sz="1600" b="0" dirty="0">
                <a:solidFill>
                  <a:schemeClr val="tx1"/>
                </a:solidFill>
              </a:rPr>
              <a:t>addressable memory- big endian </a:t>
            </a:r>
            <a:r>
              <a:rPr lang="en-US" sz="1600" b="0" dirty="0" smtClean="0">
                <a:solidFill>
                  <a:schemeClr val="tx1"/>
                </a:solidFill>
              </a:rPr>
              <a:t>mode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All instructions are 32 bits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4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Instruction Fetch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Decode and register access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ALU operation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Memory operation (optional)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Write back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And the computation of  the address of the next instruction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4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Reg-Reg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ALU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76" name="Group 175"/>
          <p:cNvGrpSpPr/>
          <p:nvPr/>
        </p:nvGrpSpPr>
        <p:grpSpPr>
          <a:xfrm>
            <a:off x="740418" y="1091872"/>
            <a:ext cx="7710487" cy="5294313"/>
            <a:chOff x="1047658" y="1015062"/>
            <a:chExt cx="7710487" cy="5294313"/>
          </a:xfrm>
        </p:grpSpPr>
        <p:sp>
          <p:nvSpPr>
            <p:cNvPr id="92" name="Freeform 2"/>
            <p:cNvSpPr>
              <a:spLocks/>
            </p:cNvSpPr>
            <p:nvPr/>
          </p:nvSpPr>
          <p:spPr bwMode="auto">
            <a:xfrm>
              <a:off x="3220945" y="2496200"/>
              <a:ext cx="1347788" cy="1587"/>
            </a:xfrm>
            <a:custGeom>
              <a:avLst/>
              <a:gdLst>
                <a:gd name="T0" fmla="*/ 0 w 849"/>
                <a:gd name="T1" fmla="*/ 0 h 1"/>
                <a:gd name="T2" fmla="*/ 849 w 84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49" h="1">
                  <a:moveTo>
                    <a:pt x="0" y="0"/>
                  </a:moveTo>
                  <a:lnTo>
                    <a:pt x="849" y="0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Freeform 3"/>
            <p:cNvSpPr>
              <a:spLocks/>
            </p:cNvSpPr>
            <p:nvPr/>
          </p:nvSpPr>
          <p:spPr bwMode="auto">
            <a:xfrm>
              <a:off x="4165508" y="2448575"/>
              <a:ext cx="3440112" cy="2090737"/>
            </a:xfrm>
            <a:custGeom>
              <a:avLst/>
              <a:gdLst>
                <a:gd name="T0" fmla="*/ 2167 w 2167"/>
                <a:gd name="T1" fmla="*/ 0 h 1317"/>
                <a:gd name="T2" fmla="*/ 2167 w 2167"/>
                <a:gd name="T3" fmla="*/ 1317 h 1317"/>
                <a:gd name="T4" fmla="*/ 0 w 2167"/>
                <a:gd name="T5" fmla="*/ 1317 h 1317"/>
                <a:gd name="T6" fmla="*/ 0 w 2167"/>
                <a:gd name="T7" fmla="*/ 144 h 1317"/>
                <a:gd name="T8" fmla="*/ 238 w 2167"/>
                <a:gd name="T9" fmla="*/ 144 h 1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7" h="1317">
                  <a:moveTo>
                    <a:pt x="2167" y="0"/>
                  </a:moveTo>
                  <a:lnTo>
                    <a:pt x="2167" y="1317"/>
                  </a:lnTo>
                  <a:lnTo>
                    <a:pt x="0" y="1317"/>
                  </a:lnTo>
                  <a:lnTo>
                    <a:pt x="0" y="144"/>
                  </a:lnTo>
                  <a:lnTo>
                    <a:pt x="238" y="144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Freeform 4"/>
            <p:cNvSpPr>
              <a:spLocks/>
            </p:cNvSpPr>
            <p:nvPr/>
          </p:nvSpPr>
          <p:spPr bwMode="auto">
            <a:xfrm>
              <a:off x="3247933" y="2459687"/>
              <a:ext cx="4370387" cy="1195388"/>
            </a:xfrm>
            <a:custGeom>
              <a:avLst/>
              <a:gdLst>
                <a:gd name="T0" fmla="*/ 0 w 2753"/>
                <a:gd name="T1" fmla="*/ 753 h 753"/>
                <a:gd name="T2" fmla="*/ 2249 w 2753"/>
                <a:gd name="T3" fmla="*/ 749 h 753"/>
                <a:gd name="T4" fmla="*/ 2249 w 2753"/>
                <a:gd name="T5" fmla="*/ 0 h 753"/>
                <a:gd name="T6" fmla="*/ 2753 w 2753"/>
                <a:gd name="T7" fmla="*/ 0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53" h="753">
                  <a:moveTo>
                    <a:pt x="0" y="753"/>
                  </a:moveTo>
                  <a:lnTo>
                    <a:pt x="2249" y="749"/>
                  </a:lnTo>
                  <a:lnTo>
                    <a:pt x="2249" y="0"/>
                  </a:lnTo>
                  <a:lnTo>
                    <a:pt x="2753" y="0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Freeform 5"/>
            <p:cNvSpPr>
              <a:spLocks/>
            </p:cNvSpPr>
            <p:nvPr/>
          </p:nvSpPr>
          <p:spPr bwMode="auto">
            <a:xfrm>
              <a:off x="1136558" y="1019825"/>
              <a:ext cx="1771650" cy="1336675"/>
            </a:xfrm>
            <a:custGeom>
              <a:avLst/>
              <a:gdLst>
                <a:gd name="T0" fmla="*/ 324 w 1116"/>
                <a:gd name="T1" fmla="*/ 842 h 842"/>
                <a:gd name="T2" fmla="*/ 7 w 1116"/>
                <a:gd name="T3" fmla="*/ 842 h 842"/>
                <a:gd name="T4" fmla="*/ 0 w 1116"/>
                <a:gd name="T5" fmla="*/ 0 h 842"/>
                <a:gd name="T6" fmla="*/ 1116 w 1116"/>
                <a:gd name="T7" fmla="*/ 7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6" h="842">
                  <a:moveTo>
                    <a:pt x="324" y="842"/>
                  </a:moveTo>
                  <a:lnTo>
                    <a:pt x="7" y="842"/>
                  </a:lnTo>
                  <a:lnTo>
                    <a:pt x="0" y="0"/>
                  </a:lnTo>
                  <a:lnTo>
                    <a:pt x="1116" y="7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Freeform 6"/>
            <p:cNvSpPr>
              <a:spLocks/>
            </p:cNvSpPr>
            <p:nvPr/>
          </p:nvSpPr>
          <p:spPr bwMode="auto">
            <a:xfrm>
              <a:off x="1950945" y="1019825"/>
              <a:ext cx="957263" cy="1362075"/>
            </a:xfrm>
            <a:custGeom>
              <a:avLst/>
              <a:gdLst>
                <a:gd name="T0" fmla="*/ 0 w 603"/>
                <a:gd name="T1" fmla="*/ 858 h 858"/>
                <a:gd name="T2" fmla="*/ 6 w 603"/>
                <a:gd name="T3" fmla="*/ 504 h 858"/>
                <a:gd name="T4" fmla="*/ 207 w 603"/>
                <a:gd name="T5" fmla="*/ 511 h 858"/>
                <a:gd name="T6" fmla="*/ 294 w 603"/>
                <a:gd name="T7" fmla="*/ 410 h 858"/>
                <a:gd name="T8" fmla="*/ 603 w 603"/>
                <a:gd name="T9" fmla="*/ 403 h 858"/>
                <a:gd name="T10" fmla="*/ 603 w 603"/>
                <a:gd name="T11" fmla="*/ 0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3" h="858">
                  <a:moveTo>
                    <a:pt x="0" y="858"/>
                  </a:moveTo>
                  <a:lnTo>
                    <a:pt x="6" y="504"/>
                  </a:lnTo>
                  <a:lnTo>
                    <a:pt x="207" y="511"/>
                  </a:lnTo>
                  <a:lnTo>
                    <a:pt x="294" y="410"/>
                  </a:lnTo>
                  <a:lnTo>
                    <a:pt x="603" y="403"/>
                  </a:lnTo>
                  <a:lnTo>
                    <a:pt x="603" y="0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Freeform 7"/>
            <p:cNvSpPr>
              <a:spLocks/>
            </p:cNvSpPr>
            <p:nvPr/>
          </p:nvSpPr>
          <p:spPr bwMode="auto">
            <a:xfrm>
              <a:off x="1846170" y="2356500"/>
              <a:ext cx="1393825" cy="138112"/>
            </a:xfrm>
            <a:custGeom>
              <a:avLst/>
              <a:gdLst>
                <a:gd name="T0" fmla="*/ 0 w 878"/>
                <a:gd name="T1" fmla="*/ 8 h 87"/>
                <a:gd name="T2" fmla="*/ 352 w 878"/>
                <a:gd name="T3" fmla="*/ 0 h 87"/>
                <a:gd name="T4" fmla="*/ 468 w 878"/>
                <a:gd name="T5" fmla="*/ 87 h 87"/>
                <a:gd name="T6" fmla="*/ 878 w 878"/>
                <a:gd name="T7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8" h="87">
                  <a:moveTo>
                    <a:pt x="0" y="8"/>
                  </a:moveTo>
                  <a:lnTo>
                    <a:pt x="352" y="0"/>
                  </a:lnTo>
                  <a:lnTo>
                    <a:pt x="468" y="87"/>
                  </a:lnTo>
                  <a:lnTo>
                    <a:pt x="878" y="87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Freeform 8"/>
            <p:cNvSpPr>
              <a:spLocks/>
            </p:cNvSpPr>
            <p:nvPr/>
          </p:nvSpPr>
          <p:spPr bwMode="auto">
            <a:xfrm>
              <a:off x="3239995" y="2202512"/>
              <a:ext cx="3451225" cy="450850"/>
            </a:xfrm>
            <a:custGeom>
              <a:avLst/>
              <a:gdLst>
                <a:gd name="T0" fmla="*/ 0 w 2174"/>
                <a:gd name="T1" fmla="*/ 0 h 284"/>
                <a:gd name="T2" fmla="*/ 900 w 2174"/>
                <a:gd name="T3" fmla="*/ 0 h 284"/>
                <a:gd name="T4" fmla="*/ 1145 w 2174"/>
                <a:gd name="T5" fmla="*/ 284 h 284"/>
                <a:gd name="T6" fmla="*/ 2174 w 2174"/>
                <a:gd name="T7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4" h="284">
                  <a:moveTo>
                    <a:pt x="0" y="0"/>
                  </a:moveTo>
                  <a:lnTo>
                    <a:pt x="900" y="0"/>
                  </a:lnTo>
                  <a:lnTo>
                    <a:pt x="1145" y="284"/>
                  </a:lnTo>
                  <a:lnTo>
                    <a:pt x="2174" y="284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Freeform 9"/>
            <p:cNvSpPr>
              <a:spLocks/>
            </p:cNvSpPr>
            <p:nvPr/>
          </p:nvSpPr>
          <p:spPr bwMode="auto">
            <a:xfrm>
              <a:off x="3246345" y="2061225"/>
              <a:ext cx="3614738" cy="468312"/>
            </a:xfrm>
            <a:custGeom>
              <a:avLst/>
              <a:gdLst>
                <a:gd name="T0" fmla="*/ 0 w 2277"/>
                <a:gd name="T1" fmla="*/ 0 h 295"/>
                <a:gd name="T2" fmla="*/ 849 w 2277"/>
                <a:gd name="T3" fmla="*/ 0 h 295"/>
                <a:gd name="T4" fmla="*/ 1058 w 2277"/>
                <a:gd name="T5" fmla="*/ 187 h 295"/>
                <a:gd name="T6" fmla="*/ 2172 w 2277"/>
                <a:gd name="T7" fmla="*/ 194 h 295"/>
                <a:gd name="T8" fmla="*/ 2277 w 2277"/>
                <a:gd name="T9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7" h="295">
                  <a:moveTo>
                    <a:pt x="0" y="0"/>
                  </a:moveTo>
                  <a:lnTo>
                    <a:pt x="849" y="0"/>
                  </a:lnTo>
                  <a:lnTo>
                    <a:pt x="1058" y="187"/>
                  </a:lnTo>
                  <a:lnTo>
                    <a:pt x="2172" y="194"/>
                  </a:lnTo>
                  <a:lnTo>
                    <a:pt x="2277" y="295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1" name="Group 12"/>
            <p:cNvGrpSpPr>
              <a:grpSpLocks/>
            </p:cNvGrpSpPr>
            <p:nvPr/>
          </p:nvGrpSpPr>
          <p:grpSpPr bwMode="auto">
            <a:xfrm>
              <a:off x="1047658" y="5407675"/>
              <a:ext cx="7710487" cy="901700"/>
              <a:chOff x="599" y="3721"/>
              <a:chExt cx="4857" cy="568"/>
            </a:xfrm>
          </p:grpSpPr>
          <p:grpSp>
            <p:nvGrpSpPr>
              <p:cNvPr id="102" name="Group 13"/>
              <p:cNvGrpSpPr>
                <a:grpSpLocks/>
              </p:cNvGrpSpPr>
              <p:nvPr/>
            </p:nvGrpSpPr>
            <p:grpSpPr bwMode="auto">
              <a:xfrm>
                <a:off x="621" y="3721"/>
                <a:ext cx="4835" cy="471"/>
                <a:chOff x="621" y="3721"/>
                <a:chExt cx="4835" cy="471"/>
              </a:xfrm>
            </p:grpSpPr>
            <p:sp>
              <p:nvSpPr>
                <p:cNvPr id="104" name="Rectangle 14"/>
                <p:cNvSpPr>
                  <a:spLocks noChangeArrowheads="1"/>
                </p:cNvSpPr>
                <p:nvPr/>
              </p:nvSpPr>
              <p:spPr bwMode="auto">
                <a:xfrm>
                  <a:off x="3752" y="3961"/>
                  <a:ext cx="17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5" name="Group 15"/>
                <p:cNvGrpSpPr>
                  <a:grpSpLocks/>
                </p:cNvGrpSpPr>
                <p:nvPr/>
              </p:nvGrpSpPr>
              <p:grpSpPr bwMode="auto">
                <a:xfrm>
                  <a:off x="621" y="3721"/>
                  <a:ext cx="4672" cy="407"/>
                  <a:chOff x="621" y="3721"/>
                  <a:chExt cx="4672" cy="407"/>
                </a:xfrm>
              </p:grpSpPr>
              <p:sp>
                <p:nvSpPr>
                  <p:cNvPr id="106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621" y="3721"/>
                    <a:ext cx="4672" cy="40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</a:t>
                    </a:r>
                    <a:r>
                      <a:rPr lang="en-US" sz="1800">
                        <a:solidFill>
                          <a:schemeClr val="tx1"/>
                        </a:solidFill>
                        <a:latin typeface="Verdana" pitchFamily="1" charset="0"/>
                      </a:rPr>
                      <a:t>6	   5	 5       5       5          6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0	   rs	rt       rd       0       func       rd 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Symbol" pitchFamily="1" charset="2"/>
                      </a:rPr>
                      <a:t>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(rs) func (rt)</a:t>
                    </a:r>
                  </a:p>
                </p:txBody>
              </p:sp>
              <p:sp>
                <p:nvSpPr>
                  <p:cNvPr id="10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142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702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198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2630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3070" y="3911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3760" y="3897"/>
                    <a:ext cx="133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3" name="Rectangle 24"/>
              <p:cNvSpPr>
                <a:spLocks noChangeArrowheads="1"/>
              </p:cNvSpPr>
              <p:nvPr/>
            </p:nvSpPr>
            <p:spPr bwMode="auto">
              <a:xfrm>
                <a:off x="599" y="4118"/>
                <a:ext cx="310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chemeClr val="tx1"/>
                    </a:solidFill>
                    <a:latin typeface="Verdana" pitchFamily="1" charset="0"/>
                  </a:rPr>
                  <a:t>31        26  25      21 20     16 15       11             5             0</a:t>
                </a:r>
              </a:p>
            </p:txBody>
          </p:sp>
        </p:grpSp>
        <p:grpSp>
          <p:nvGrpSpPr>
            <p:cNvPr id="114" name="Group 25"/>
            <p:cNvGrpSpPr>
              <a:grpSpLocks/>
            </p:cNvGrpSpPr>
            <p:nvPr/>
          </p:nvGrpSpPr>
          <p:grpSpPr bwMode="auto">
            <a:xfrm>
              <a:off x="1152433" y="1015062"/>
              <a:ext cx="2081212" cy="2114550"/>
              <a:chOff x="665" y="890"/>
              <a:chExt cx="1311" cy="1332"/>
            </a:xfrm>
          </p:grpSpPr>
          <p:sp>
            <p:nvSpPr>
              <p:cNvPr id="115" name="Line 26"/>
              <p:cNvSpPr>
                <a:spLocks noChangeShapeType="1"/>
              </p:cNvSpPr>
              <p:nvPr/>
            </p:nvSpPr>
            <p:spPr bwMode="auto">
              <a:xfrm>
                <a:off x="1816" y="1832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27"/>
              <p:cNvSpPr>
                <a:spLocks noChangeArrowheads="1"/>
              </p:cNvSpPr>
              <p:nvPr/>
            </p:nvSpPr>
            <p:spPr bwMode="auto">
              <a:xfrm>
                <a:off x="1071" y="1070"/>
                <a:ext cx="269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117" name="Freeform 28"/>
              <p:cNvSpPr>
                <a:spLocks/>
              </p:cNvSpPr>
              <p:nvPr/>
            </p:nvSpPr>
            <p:spPr bwMode="auto">
              <a:xfrm>
                <a:off x="1336" y="1096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Line 29"/>
              <p:cNvSpPr>
                <a:spLocks noChangeShapeType="1"/>
              </p:cNvSpPr>
              <p:nvPr/>
            </p:nvSpPr>
            <p:spPr bwMode="auto">
              <a:xfrm>
                <a:off x="1292" y="114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30"/>
              <p:cNvSpPr>
                <a:spLocks noChangeArrowheads="1"/>
              </p:cNvSpPr>
              <p:nvPr/>
            </p:nvSpPr>
            <p:spPr bwMode="auto">
              <a:xfrm>
                <a:off x="1351" y="1228"/>
                <a:ext cx="256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Add</a:t>
                </a:r>
              </a:p>
            </p:txBody>
          </p:sp>
          <p:sp>
            <p:nvSpPr>
              <p:cNvPr id="120" name="Rectangle 31"/>
              <p:cNvSpPr>
                <a:spLocks noChangeArrowheads="1"/>
              </p:cNvSpPr>
              <p:nvPr/>
            </p:nvSpPr>
            <p:spPr bwMode="auto">
              <a:xfrm>
                <a:off x="935" y="1966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121" name="Line 32"/>
              <p:cNvSpPr>
                <a:spLocks noChangeShapeType="1"/>
              </p:cNvSpPr>
              <p:nvPr/>
            </p:nvSpPr>
            <p:spPr bwMode="auto">
              <a:xfrm>
                <a:off x="1061" y="1920"/>
                <a:ext cx="0" cy="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2" name="Group 33"/>
              <p:cNvGrpSpPr>
                <a:grpSpLocks/>
              </p:cNvGrpSpPr>
              <p:nvPr/>
            </p:nvGrpSpPr>
            <p:grpSpPr bwMode="auto">
              <a:xfrm>
                <a:off x="942" y="1554"/>
                <a:ext cx="892" cy="668"/>
                <a:chOff x="942" y="1554"/>
                <a:chExt cx="892" cy="668"/>
              </a:xfrm>
            </p:grpSpPr>
            <p:sp>
              <p:nvSpPr>
                <p:cNvPr id="125" name="Freeform 34"/>
                <p:cNvSpPr>
                  <a:spLocks/>
                </p:cNvSpPr>
                <p:nvPr/>
              </p:nvSpPr>
              <p:spPr bwMode="auto">
                <a:xfrm>
                  <a:off x="1127" y="1738"/>
                  <a:ext cx="193" cy="1"/>
                </a:xfrm>
                <a:custGeom>
                  <a:avLst/>
                  <a:gdLst>
                    <a:gd name="T0" fmla="*/ 0 w 193"/>
                    <a:gd name="T1" fmla="*/ 0 h 1"/>
                    <a:gd name="T2" fmla="*/ 144 w 193"/>
                    <a:gd name="T3" fmla="*/ 0 h 1"/>
                    <a:gd name="T4" fmla="*/ 192 w 193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93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192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26" name="Group 35"/>
                <p:cNvGrpSpPr>
                  <a:grpSpLocks/>
                </p:cNvGrpSpPr>
                <p:nvPr/>
              </p:nvGrpSpPr>
              <p:grpSpPr bwMode="auto">
                <a:xfrm>
                  <a:off x="1298" y="1621"/>
                  <a:ext cx="536" cy="601"/>
                  <a:chOff x="1298" y="1621"/>
                  <a:chExt cx="536" cy="601"/>
                </a:xfrm>
              </p:grpSpPr>
              <p:sp>
                <p:nvSpPr>
                  <p:cNvPr id="131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331" y="1623"/>
                    <a:ext cx="472" cy="58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2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1298" y="1621"/>
                    <a:ext cx="306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addr</a:t>
                    </a:r>
                  </a:p>
                </p:txBody>
              </p:sp>
              <p:sp>
                <p:nvSpPr>
                  <p:cNvPr id="133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571" y="1725"/>
                    <a:ext cx="263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inst</a:t>
                    </a:r>
                  </a:p>
                </p:txBody>
              </p:sp>
              <p:sp>
                <p:nvSpPr>
                  <p:cNvPr id="134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1305" y="1898"/>
                    <a:ext cx="518" cy="3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Inst.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Memory</a:t>
                    </a:r>
                  </a:p>
                </p:txBody>
              </p:sp>
            </p:grpSp>
            <p:sp>
              <p:nvSpPr>
                <p:cNvPr id="127" name="Rectangle 40"/>
                <p:cNvSpPr>
                  <a:spLocks noChangeArrowheads="1"/>
                </p:cNvSpPr>
                <p:nvPr/>
              </p:nvSpPr>
              <p:spPr bwMode="auto">
                <a:xfrm>
                  <a:off x="991" y="1554"/>
                  <a:ext cx="128" cy="368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" name="Line 41"/>
                <p:cNvSpPr>
                  <a:spLocks noChangeShapeType="1"/>
                </p:cNvSpPr>
                <p:nvPr/>
              </p:nvSpPr>
              <p:spPr bwMode="auto">
                <a:xfrm>
                  <a:off x="1135" y="1738"/>
                  <a:ext cx="32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Rectangle 42"/>
                <p:cNvSpPr>
                  <a:spLocks noChangeArrowheads="1"/>
                </p:cNvSpPr>
                <p:nvPr/>
              </p:nvSpPr>
              <p:spPr bwMode="auto">
                <a:xfrm>
                  <a:off x="942" y="1664"/>
                  <a:ext cx="24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PC</a:t>
                  </a:r>
                </a:p>
              </p:txBody>
            </p:sp>
            <p:sp>
              <p:nvSpPr>
                <p:cNvPr id="130" name="Freeform 43"/>
                <p:cNvSpPr>
                  <a:spLocks/>
                </p:cNvSpPr>
                <p:nvPr/>
              </p:nvSpPr>
              <p:spPr bwMode="auto">
                <a:xfrm>
                  <a:off x="1031" y="187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" name="Freeform 44"/>
              <p:cNvSpPr>
                <a:spLocks/>
              </p:cNvSpPr>
              <p:nvPr/>
            </p:nvSpPr>
            <p:spPr bwMode="auto">
              <a:xfrm>
                <a:off x="665" y="890"/>
                <a:ext cx="1106" cy="845"/>
              </a:xfrm>
              <a:custGeom>
                <a:avLst/>
                <a:gdLst>
                  <a:gd name="T0" fmla="*/ 921 w 1106"/>
                  <a:gd name="T1" fmla="*/ 410 h 845"/>
                  <a:gd name="T2" fmla="*/ 1104 w 1106"/>
                  <a:gd name="T3" fmla="*/ 409 h 845"/>
                  <a:gd name="T4" fmla="*/ 1106 w 1106"/>
                  <a:gd name="T5" fmla="*/ 1 h 845"/>
                  <a:gd name="T6" fmla="*/ 775 w 1106"/>
                  <a:gd name="T7" fmla="*/ 0 h 845"/>
                  <a:gd name="T8" fmla="*/ 2 w 1106"/>
                  <a:gd name="T9" fmla="*/ 1 h 845"/>
                  <a:gd name="T10" fmla="*/ 0 w 1106"/>
                  <a:gd name="T11" fmla="*/ 845 h 845"/>
                  <a:gd name="T12" fmla="*/ 335 w 1106"/>
                  <a:gd name="T13" fmla="*/ 845 h 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06" h="845">
                    <a:moveTo>
                      <a:pt x="921" y="410"/>
                    </a:moveTo>
                    <a:lnTo>
                      <a:pt x="1104" y="409"/>
                    </a:lnTo>
                    <a:lnTo>
                      <a:pt x="1106" y="1"/>
                    </a:lnTo>
                    <a:lnTo>
                      <a:pt x="775" y="0"/>
                    </a:lnTo>
                    <a:lnTo>
                      <a:pt x="2" y="1"/>
                    </a:lnTo>
                    <a:lnTo>
                      <a:pt x="0" y="845"/>
                    </a:lnTo>
                    <a:lnTo>
                      <a:pt x="335" y="845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45"/>
              <p:cNvSpPr>
                <a:spLocks/>
              </p:cNvSpPr>
              <p:nvPr/>
            </p:nvSpPr>
            <p:spPr bwMode="auto">
              <a:xfrm>
                <a:off x="1168" y="1410"/>
                <a:ext cx="168" cy="333"/>
              </a:xfrm>
              <a:custGeom>
                <a:avLst/>
                <a:gdLst>
                  <a:gd name="T0" fmla="*/ 1 w 168"/>
                  <a:gd name="T1" fmla="*/ 333 h 333"/>
                  <a:gd name="T2" fmla="*/ 0 w 168"/>
                  <a:gd name="T3" fmla="*/ 5 h 333"/>
                  <a:gd name="T4" fmla="*/ 5 w 168"/>
                  <a:gd name="T5" fmla="*/ 0 h 333"/>
                  <a:gd name="T6" fmla="*/ 168 w 168"/>
                  <a:gd name="T7" fmla="*/ 4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8" h="333">
                    <a:moveTo>
                      <a:pt x="1" y="333"/>
                    </a:moveTo>
                    <a:lnTo>
                      <a:pt x="0" y="5"/>
                    </a:lnTo>
                    <a:lnTo>
                      <a:pt x="5" y="0"/>
                    </a:lnTo>
                    <a:lnTo>
                      <a:pt x="168" y="4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5" name="Freeform 46"/>
            <p:cNvSpPr>
              <a:spLocks/>
            </p:cNvSpPr>
            <p:nvPr/>
          </p:nvSpPr>
          <p:spPr bwMode="auto">
            <a:xfrm>
              <a:off x="4160745" y="2466037"/>
              <a:ext cx="3459163" cy="2068513"/>
            </a:xfrm>
            <a:custGeom>
              <a:avLst/>
              <a:gdLst>
                <a:gd name="T0" fmla="*/ 1769 w 2179"/>
                <a:gd name="T1" fmla="*/ 0 h 1303"/>
                <a:gd name="T2" fmla="*/ 2178 w 2179"/>
                <a:gd name="T3" fmla="*/ 0 h 1303"/>
                <a:gd name="T4" fmla="*/ 2178 w 2179"/>
                <a:gd name="T5" fmla="*/ 1302 h 1303"/>
                <a:gd name="T6" fmla="*/ 0 w 2179"/>
                <a:gd name="T7" fmla="*/ 1302 h 1303"/>
                <a:gd name="T8" fmla="*/ 0 w 2179"/>
                <a:gd name="T9" fmla="*/ 133 h 1303"/>
                <a:gd name="T10" fmla="*/ 242 w 2179"/>
                <a:gd name="T11" fmla="*/ 13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9" h="1303">
                  <a:moveTo>
                    <a:pt x="1769" y="0"/>
                  </a:moveTo>
                  <a:lnTo>
                    <a:pt x="2178" y="0"/>
                  </a:lnTo>
                  <a:lnTo>
                    <a:pt x="2178" y="1302"/>
                  </a:lnTo>
                  <a:lnTo>
                    <a:pt x="0" y="1302"/>
                  </a:lnTo>
                  <a:lnTo>
                    <a:pt x="0" y="133"/>
                  </a:lnTo>
                  <a:lnTo>
                    <a:pt x="242" y="13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6" name="Group 47"/>
            <p:cNvGrpSpPr>
              <a:grpSpLocks/>
            </p:cNvGrpSpPr>
            <p:nvPr/>
          </p:nvGrpSpPr>
          <p:grpSpPr bwMode="auto">
            <a:xfrm>
              <a:off x="2939958" y="1119837"/>
              <a:ext cx="4535487" cy="4000500"/>
              <a:chOff x="1791" y="956"/>
              <a:chExt cx="2857" cy="2520"/>
            </a:xfrm>
          </p:grpSpPr>
          <p:sp>
            <p:nvSpPr>
              <p:cNvPr id="137" name="Freeform 48"/>
              <p:cNvSpPr>
                <a:spLocks/>
              </p:cNvSpPr>
              <p:nvPr/>
            </p:nvSpPr>
            <p:spPr bwMode="auto">
              <a:xfrm>
                <a:off x="1984" y="1544"/>
                <a:ext cx="817" cy="193"/>
              </a:xfrm>
              <a:custGeom>
                <a:avLst/>
                <a:gdLst>
                  <a:gd name="T0" fmla="*/ 0 w 817"/>
                  <a:gd name="T1" fmla="*/ 192 h 193"/>
                  <a:gd name="T2" fmla="*/ 0 w 817"/>
                  <a:gd name="T3" fmla="*/ 0 h 193"/>
                  <a:gd name="T4" fmla="*/ 816 w 817"/>
                  <a:gd name="T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193">
                    <a:moveTo>
                      <a:pt x="0" y="192"/>
                    </a:moveTo>
                    <a:lnTo>
                      <a:pt x="0" y="0"/>
                    </a:ln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Freeform 49"/>
              <p:cNvSpPr>
                <a:spLocks/>
              </p:cNvSpPr>
              <p:nvPr/>
            </p:nvSpPr>
            <p:spPr bwMode="auto">
              <a:xfrm>
                <a:off x="1984" y="1640"/>
                <a:ext cx="817" cy="1"/>
              </a:xfrm>
              <a:custGeom>
                <a:avLst/>
                <a:gdLst>
                  <a:gd name="T0" fmla="*/ 0 w 817"/>
                  <a:gd name="T1" fmla="*/ 0 h 1"/>
                  <a:gd name="T2" fmla="*/ 816 w 81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17" h="1">
                    <a:moveTo>
                      <a:pt x="0" y="0"/>
                    </a:move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Freeform 50"/>
              <p:cNvSpPr>
                <a:spLocks/>
              </p:cNvSpPr>
              <p:nvPr/>
            </p:nvSpPr>
            <p:spPr bwMode="auto">
              <a:xfrm>
                <a:off x="3200" y="1736"/>
                <a:ext cx="897" cy="1"/>
              </a:xfrm>
              <a:custGeom>
                <a:avLst/>
                <a:gdLst>
                  <a:gd name="T0" fmla="*/ 0 w 897"/>
                  <a:gd name="T1" fmla="*/ 0 h 1"/>
                  <a:gd name="T2" fmla="*/ 896 w 89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97" h="1">
                    <a:moveTo>
                      <a:pt x="0" y="0"/>
                    </a:moveTo>
                    <a:lnTo>
                      <a:pt x="89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Freeform 51"/>
              <p:cNvSpPr>
                <a:spLocks/>
              </p:cNvSpPr>
              <p:nvPr/>
            </p:nvSpPr>
            <p:spPr bwMode="auto">
              <a:xfrm>
                <a:off x="1984" y="2312"/>
                <a:ext cx="1345" cy="241"/>
              </a:xfrm>
              <a:custGeom>
                <a:avLst/>
                <a:gdLst>
                  <a:gd name="T0" fmla="*/ 0 w 1345"/>
                  <a:gd name="T1" fmla="*/ 0 h 241"/>
                  <a:gd name="T2" fmla="*/ 0 w 1345"/>
                  <a:gd name="T3" fmla="*/ 240 h 241"/>
                  <a:gd name="T4" fmla="*/ 1344 w 1345"/>
                  <a:gd name="T5" fmla="*/ 24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45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344" y="24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Freeform 52"/>
              <p:cNvSpPr>
                <a:spLocks/>
              </p:cNvSpPr>
              <p:nvPr/>
            </p:nvSpPr>
            <p:spPr bwMode="auto">
              <a:xfrm>
                <a:off x="3696" y="1947"/>
                <a:ext cx="545" cy="598"/>
              </a:xfrm>
              <a:custGeom>
                <a:avLst/>
                <a:gdLst>
                  <a:gd name="T0" fmla="*/ 0 w 545"/>
                  <a:gd name="T1" fmla="*/ 597 h 598"/>
                  <a:gd name="T2" fmla="*/ 544 w 545"/>
                  <a:gd name="T3" fmla="*/ 597 h 598"/>
                  <a:gd name="T4" fmla="*/ 544 w 545"/>
                  <a:gd name="T5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5" h="598">
                    <a:moveTo>
                      <a:pt x="0" y="597"/>
                    </a:moveTo>
                    <a:lnTo>
                      <a:pt x="544" y="597"/>
                    </a:lnTo>
                    <a:lnTo>
                      <a:pt x="544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53"/>
              <p:cNvSpPr>
                <a:spLocks/>
              </p:cNvSpPr>
              <p:nvPr/>
            </p:nvSpPr>
            <p:spPr bwMode="auto">
              <a:xfrm>
                <a:off x="3208" y="1928"/>
                <a:ext cx="873" cy="1"/>
              </a:xfrm>
              <a:custGeom>
                <a:avLst/>
                <a:gdLst>
                  <a:gd name="T0" fmla="*/ 0 w 873"/>
                  <a:gd name="T1" fmla="*/ 0 h 1"/>
                  <a:gd name="T2" fmla="*/ 872 w 873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73" h="1">
                    <a:moveTo>
                      <a:pt x="0" y="0"/>
                    </a:moveTo>
                    <a:lnTo>
                      <a:pt x="872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Rectangle 54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61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inst&lt;25:21&gt;</a:t>
                </a:r>
              </a:p>
            </p:txBody>
          </p:sp>
          <p:sp>
            <p:nvSpPr>
              <p:cNvPr id="144" name="Rectangle 55"/>
              <p:cNvSpPr>
                <a:spLocks noChangeArrowheads="1"/>
              </p:cNvSpPr>
              <p:nvPr/>
            </p:nvSpPr>
            <p:spPr bwMode="auto">
              <a:xfrm>
                <a:off x="1973" y="1493"/>
                <a:ext cx="61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inst&lt;20:16&gt;</a:t>
                </a:r>
              </a:p>
            </p:txBody>
          </p:sp>
          <p:sp>
            <p:nvSpPr>
              <p:cNvPr id="145" name="Rectangle 56"/>
              <p:cNvSpPr>
                <a:spLocks noChangeArrowheads="1"/>
              </p:cNvSpPr>
              <p:nvPr/>
            </p:nvSpPr>
            <p:spPr bwMode="auto">
              <a:xfrm>
                <a:off x="1953" y="1686"/>
                <a:ext cx="61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inst&lt;15:11&gt;</a:t>
                </a:r>
              </a:p>
            </p:txBody>
          </p:sp>
          <p:sp>
            <p:nvSpPr>
              <p:cNvPr id="146" name="Rectangle 57"/>
              <p:cNvSpPr>
                <a:spLocks noChangeArrowheads="1"/>
              </p:cNvSpPr>
              <p:nvPr/>
            </p:nvSpPr>
            <p:spPr bwMode="auto">
              <a:xfrm>
                <a:off x="1961" y="2414"/>
                <a:ext cx="509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inst&lt;5:0&gt;</a:t>
                </a:r>
              </a:p>
            </p:txBody>
          </p:sp>
          <p:sp>
            <p:nvSpPr>
              <p:cNvPr id="147" name="Line 58"/>
              <p:cNvSpPr>
                <a:spLocks noChangeShapeType="1"/>
              </p:cNvSpPr>
              <p:nvPr/>
            </p:nvSpPr>
            <p:spPr bwMode="auto">
              <a:xfrm>
                <a:off x="1984" y="1548"/>
                <a:ext cx="0" cy="17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Rectangle 59"/>
              <p:cNvSpPr>
                <a:spLocks noChangeArrowheads="1"/>
              </p:cNvSpPr>
              <p:nvPr/>
            </p:nvSpPr>
            <p:spPr bwMode="auto">
              <a:xfrm>
                <a:off x="1791" y="3305"/>
                <a:ext cx="47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OpCode</a:t>
                </a:r>
              </a:p>
            </p:txBody>
          </p:sp>
          <p:sp>
            <p:nvSpPr>
              <p:cNvPr id="149" name="Line 60"/>
              <p:cNvSpPr>
                <a:spLocks noChangeShapeType="1"/>
              </p:cNvSpPr>
              <p:nvPr/>
            </p:nvSpPr>
            <p:spPr bwMode="auto">
              <a:xfrm flipH="1">
                <a:off x="3806" y="1928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Freeform 61"/>
              <p:cNvSpPr>
                <a:spLocks/>
              </p:cNvSpPr>
              <p:nvPr/>
            </p:nvSpPr>
            <p:spPr bwMode="auto">
              <a:xfrm>
                <a:off x="1976" y="1824"/>
                <a:ext cx="817" cy="1"/>
              </a:xfrm>
              <a:custGeom>
                <a:avLst/>
                <a:gdLst>
                  <a:gd name="T0" fmla="*/ 0 w 817"/>
                  <a:gd name="T1" fmla="*/ 0 h 1"/>
                  <a:gd name="T2" fmla="*/ 816 w 81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17" h="1">
                    <a:moveTo>
                      <a:pt x="0" y="0"/>
                    </a:move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1" name="Group 62"/>
              <p:cNvGrpSpPr>
                <a:grpSpLocks/>
              </p:cNvGrpSpPr>
              <p:nvPr/>
            </p:nvGrpSpPr>
            <p:grpSpPr bwMode="auto">
              <a:xfrm>
                <a:off x="4063" y="1630"/>
                <a:ext cx="462" cy="387"/>
                <a:chOff x="4063" y="1630"/>
                <a:chExt cx="462" cy="387"/>
              </a:xfrm>
            </p:grpSpPr>
            <p:sp>
              <p:nvSpPr>
                <p:cNvPr id="172" name="Rectangle 63"/>
                <p:cNvSpPr>
                  <a:spLocks noChangeArrowheads="1"/>
                </p:cNvSpPr>
                <p:nvPr/>
              </p:nvSpPr>
              <p:spPr bwMode="auto">
                <a:xfrm>
                  <a:off x="4363" y="1846"/>
                  <a:ext cx="162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z</a:t>
                  </a:r>
                </a:p>
              </p:txBody>
            </p:sp>
            <p:sp>
              <p:nvSpPr>
                <p:cNvPr id="173" name="Line 64"/>
                <p:cNvSpPr>
                  <a:spLocks noChangeShapeType="1"/>
                </p:cNvSpPr>
                <p:nvPr/>
              </p:nvSpPr>
              <p:spPr bwMode="auto">
                <a:xfrm>
                  <a:off x="4335" y="1884"/>
                  <a:ext cx="4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" name="Freeform 65"/>
                <p:cNvSpPr>
                  <a:spLocks/>
                </p:cNvSpPr>
                <p:nvPr/>
              </p:nvSpPr>
              <p:spPr bwMode="auto">
                <a:xfrm>
                  <a:off x="4085" y="1630"/>
                  <a:ext cx="241" cy="385"/>
                </a:xfrm>
                <a:custGeom>
                  <a:avLst/>
                  <a:gdLst>
                    <a:gd name="T0" fmla="*/ 0 w 241"/>
                    <a:gd name="T1" fmla="*/ 0 h 385"/>
                    <a:gd name="T2" fmla="*/ 0 w 241"/>
                    <a:gd name="T3" fmla="*/ 160 h 385"/>
                    <a:gd name="T4" fmla="*/ 48 w 241"/>
                    <a:gd name="T5" fmla="*/ 192 h 385"/>
                    <a:gd name="T6" fmla="*/ 0 w 241"/>
                    <a:gd name="T7" fmla="*/ 224 h 385"/>
                    <a:gd name="T8" fmla="*/ 0 w 241"/>
                    <a:gd name="T9" fmla="*/ 384 h 385"/>
                    <a:gd name="T10" fmla="*/ 240 w 241"/>
                    <a:gd name="T11" fmla="*/ 288 h 385"/>
                    <a:gd name="T12" fmla="*/ 240 w 241"/>
                    <a:gd name="T13" fmla="*/ 96 h 385"/>
                    <a:gd name="T14" fmla="*/ 0 w 241"/>
                    <a:gd name="T15" fmla="*/ 0 h 3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1" h="385">
                      <a:moveTo>
                        <a:pt x="0" y="0"/>
                      </a:moveTo>
                      <a:lnTo>
                        <a:pt x="0" y="160"/>
                      </a:lnTo>
                      <a:lnTo>
                        <a:pt x="48" y="192"/>
                      </a:lnTo>
                      <a:lnTo>
                        <a:pt x="0" y="224"/>
                      </a:lnTo>
                      <a:lnTo>
                        <a:pt x="0" y="384"/>
                      </a:lnTo>
                      <a:lnTo>
                        <a:pt x="240" y="288"/>
                      </a:lnTo>
                      <a:lnTo>
                        <a:pt x="240" y="9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" name="Rectangle 66"/>
                <p:cNvSpPr>
                  <a:spLocks noChangeArrowheads="1"/>
                </p:cNvSpPr>
                <p:nvPr/>
              </p:nvSpPr>
              <p:spPr bwMode="auto">
                <a:xfrm>
                  <a:off x="4063" y="1749"/>
                  <a:ext cx="30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</p:txBody>
            </p:sp>
          </p:grpSp>
          <p:grpSp>
            <p:nvGrpSpPr>
              <p:cNvPr id="152" name="Group 67"/>
              <p:cNvGrpSpPr>
                <a:grpSpLocks/>
              </p:cNvGrpSpPr>
              <p:nvPr/>
            </p:nvGrpSpPr>
            <p:grpSpPr bwMode="auto">
              <a:xfrm>
                <a:off x="3302" y="2417"/>
                <a:ext cx="423" cy="267"/>
                <a:chOff x="3302" y="2417"/>
                <a:chExt cx="423" cy="267"/>
              </a:xfrm>
            </p:grpSpPr>
            <p:sp>
              <p:nvSpPr>
                <p:cNvPr id="170" name="Rectangle 68"/>
                <p:cNvSpPr>
                  <a:spLocks noChangeArrowheads="1"/>
                </p:cNvSpPr>
                <p:nvPr/>
              </p:nvSpPr>
              <p:spPr bwMode="auto">
                <a:xfrm>
                  <a:off x="3335" y="2437"/>
                  <a:ext cx="368" cy="20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" name="Rectangle 69"/>
                <p:cNvSpPr>
                  <a:spLocks noChangeArrowheads="1"/>
                </p:cNvSpPr>
                <p:nvPr/>
              </p:nvSpPr>
              <p:spPr bwMode="auto">
                <a:xfrm>
                  <a:off x="3302" y="2417"/>
                  <a:ext cx="423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ALU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Control</a:t>
                  </a:r>
                </a:p>
              </p:txBody>
            </p:sp>
          </p:grpSp>
          <p:grpSp>
            <p:nvGrpSpPr>
              <p:cNvPr id="153" name="Group 70"/>
              <p:cNvGrpSpPr>
                <a:grpSpLocks/>
              </p:cNvGrpSpPr>
              <p:nvPr/>
            </p:nvGrpSpPr>
            <p:grpSpPr bwMode="auto">
              <a:xfrm>
                <a:off x="2758" y="956"/>
                <a:ext cx="515" cy="1205"/>
                <a:chOff x="2758" y="956"/>
                <a:chExt cx="515" cy="1205"/>
              </a:xfrm>
            </p:grpSpPr>
            <p:sp>
              <p:nvSpPr>
                <p:cNvPr id="155" name="Rectangle 71"/>
                <p:cNvSpPr>
                  <a:spLocks noChangeArrowheads="1"/>
                </p:cNvSpPr>
                <p:nvPr/>
              </p:nvSpPr>
              <p:spPr bwMode="auto">
                <a:xfrm>
                  <a:off x="2759" y="956"/>
                  <a:ext cx="514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RegWrite</a:t>
                  </a:r>
                </a:p>
              </p:txBody>
            </p:sp>
            <p:sp>
              <p:nvSpPr>
                <p:cNvPr id="156" name="Rectangle 72"/>
                <p:cNvSpPr>
                  <a:spLocks noChangeArrowheads="1"/>
                </p:cNvSpPr>
                <p:nvPr/>
              </p:nvSpPr>
              <p:spPr bwMode="auto">
                <a:xfrm>
                  <a:off x="2758" y="1196"/>
                  <a:ext cx="212" cy="1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clk</a:t>
                  </a:r>
                </a:p>
              </p:txBody>
            </p:sp>
            <p:sp>
              <p:nvSpPr>
                <p:cNvPr id="157" name="Freeform 73"/>
                <p:cNvSpPr>
                  <a:spLocks/>
                </p:cNvSpPr>
                <p:nvPr/>
              </p:nvSpPr>
              <p:spPr bwMode="auto">
                <a:xfrm>
                  <a:off x="3023" y="1216"/>
                  <a:ext cx="1" cy="233"/>
                </a:xfrm>
                <a:custGeom>
                  <a:avLst/>
                  <a:gdLst>
                    <a:gd name="T0" fmla="*/ 0 w 1"/>
                    <a:gd name="T1" fmla="*/ 0 h 233"/>
                    <a:gd name="T2" fmla="*/ 0 w 1"/>
                    <a:gd name="T3" fmla="*/ 232 h 2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" h="233">
                      <a:moveTo>
                        <a:pt x="0" y="0"/>
                      </a:moveTo>
                      <a:lnTo>
                        <a:pt x="0" y="232"/>
                      </a:lnTo>
                    </a:path>
                  </a:pathLst>
                </a:custGeom>
                <a:noFill/>
                <a:ln w="12700" cap="rnd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" name="Rectangle 74"/>
                <p:cNvSpPr>
                  <a:spLocks noChangeArrowheads="1"/>
                </p:cNvSpPr>
                <p:nvPr/>
              </p:nvSpPr>
              <p:spPr bwMode="auto">
                <a:xfrm>
                  <a:off x="2813" y="1447"/>
                  <a:ext cx="368" cy="68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Rectangle 75"/>
                <p:cNvSpPr>
                  <a:spLocks noChangeArrowheads="1"/>
                </p:cNvSpPr>
                <p:nvPr/>
              </p:nvSpPr>
              <p:spPr bwMode="auto">
                <a:xfrm>
                  <a:off x="2972" y="1697"/>
                  <a:ext cx="25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rd1</a:t>
                  </a:r>
                </a:p>
              </p:txBody>
            </p:sp>
            <p:sp>
              <p:nvSpPr>
                <p:cNvPr id="160" name="Rectangle 76"/>
                <p:cNvSpPr>
                  <a:spLocks noChangeArrowheads="1"/>
                </p:cNvSpPr>
                <p:nvPr/>
              </p:nvSpPr>
              <p:spPr bwMode="auto">
                <a:xfrm>
                  <a:off x="2797" y="1971"/>
                  <a:ext cx="413" cy="1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GPRs</a:t>
                  </a:r>
                </a:p>
              </p:txBody>
            </p:sp>
            <p:sp>
              <p:nvSpPr>
                <p:cNvPr id="161" name="Rectangle 77"/>
                <p:cNvSpPr>
                  <a:spLocks noChangeArrowheads="1"/>
                </p:cNvSpPr>
                <p:nvPr/>
              </p:nvSpPr>
              <p:spPr bwMode="auto">
                <a:xfrm>
                  <a:off x="2780" y="1501"/>
                  <a:ext cx="24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rs1</a:t>
                  </a:r>
                </a:p>
              </p:txBody>
            </p:sp>
            <p:sp>
              <p:nvSpPr>
                <p:cNvPr id="162" name="Rectangle 78"/>
                <p:cNvSpPr>
                  <a:spLocks noChangeArrowheads="1"/>
                </p:cNvSpPr>
                <p:nvPr/>
              </p:nvSpPr>
              <p:spPr bwMode="auto">
                <a:xfrm>
                  <a:off x="2780" y="1597"/>
                  <a:ext cx="24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rs2</a:t>
                  </a:r>
                </a:p>
              </p:txBody>
            </p:sp>
            <p:sp>
              <p:nvSpPr>
                <p:cNvPr id="163" name="Rectangle 79"/>
                <p:cNvSpPr>
                  <a:spLocks noChangeArrowheads="1"/>
                </p:cNvSpPr>
                <p:nvPr/>
              </p:nvSpPr>
              <p:spPr bwMode="auto">
                <a:xfrm>
                  <a:off x="2780" y="1781"/>
                  <a:ext cx="23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ws</a:t>
                  </a:r>
                </a:p>
              </p:txBody>
            </p:sp>
            <p:sp>
              <p:nvSpPr>
                <p:cNvPr id="164" name="Rectangle 80"/>
                <p:cNvSpPr>
                  <a:spLocks noChangeArrowheads="1"/>
                </p:cNvSpPr>
                <p:nvPr/>
              </p:nvSpPr>
              <p:spPr bwMode="auto">
                <a:xfrm>
                  <a:off x="2780" y="1875"/>
                  <a:ext cx="23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wd</a:t>
                  </a:r>
                </a:p>
              </p:txBody>
            </p:sp>
            <p:sp>
              <p:nvSpPr>
                <p:cNvPr id="165" name="Rectangle 81"/>
                <p:cNvSpPr>
                  <a:spLocks noChangeArrowheads="1"/>
                </p:cNvSpPr>
                <p:nvPr/>
              </p:nvSpPr>
              <p:spPr bwMode="auto">
                <a:xfrm>
                  <a:off x="2977" y="1876"/>
                  <a:ext cx="25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rd2</a:t>
                  </a:r>
                </a:p>
              </p:txBody>
            </p:sp>
            <p:sp>
              <p:nvSpPr>
                <p:cNvPr id="166" name="Rectangle 82"/>
                <p:cNvSpPr>
                  <a:spLocks noChangeArrowheads="1"/>
                </p:cNvSpPr>
                <p:nvPr/>
              </p:nvSpPr>
              <p:spPr bwMode="auto">
                <a:xfrm>
                  <a:off x="2908" y="1397"/>
                  <a:ext cx="23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we</a:t>
                  </a:r>
                </a:p>
              </p:txBody>
            </p:sp>
            <p:sp>
              <p:nvSpPr>
                <p:cNvPr id="167" name="Line 83"/>
                <p:cNvSpPr>
                  <a:spLocks noChangeShapeType="1"/>
                </p:cNvSpPr>
                <p:nvPr/>
              </p:nvSpPr>
              <p:spPr bwMode="auto">
                <a:xfrm>
                  <a:off x="2829" y="1443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8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2856" y="1446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9" name="Line 85"/>
                <p:cNvSpPr>
                  <a:spLocks noChangeShapeType="1"/>
                </p:cNvSpPr>
                <p:nvPr/>
              </p:nvSpPr>
              <p:spPr bwMode="auto">
                <a:xfrm>
                  <a:off x="2856" y="1368"/>
                  <a:ext cx="0" cy="9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4" name="Line 86"/>
              <p:cNvSpPr>
                <a:spLocks noChangeShapeType="1"/>
              </p:cNvSpPr>
              <p:nvPr/>
            </p:nvSpPr>
            <p:spPr bwMode="auto">
              <a:xfrm>
                <a:off x="4328" y="1808"/>
                <a:ext cx="3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1840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Reg-Imm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ALU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90" name="Group 3"/>
          <p:cNvGrpSpPr>
            <a:grpSpLocks/>
          </p:cNvGrpSpPr>
          <p:nvPr/>
        </p:nvGrpSpPr>
        <p:grpSpPr bwMode="auto">
          <a:xfrm>
            <a:off x="1295488" y="5539538"/>
            <a:ext cx="7885112" cy="863600"/>
            <a:chOff x="631" y="3671"/>
            <a:chExt cx="4967" cy="544"/>
          </a:xfrm>
        </p:grpSpPr>
        <p:grpSp>
          <p:nvGrpSpPr>
            <p:cNvPr id="91" name="Group 4"/>
            <p:cNvGrpSpPr>
              <a:grpSpLocks/>
            </p:cNvGrpSpPr>
            <p:nvPr/>
          </p:nvGrpSpPr>
          <p:grpSpPr bwMode="auto">
            <a:xfrm>
              <a:off x="681" y="3671"/>
              <a:ext cx="4917" cy="425"/>
              <a:chOff x="681" y="3767"/>
              <a:chExt cx="4917" cy="425"/>
            </a:xfrm>
          </p:grpSpPr>
          <p:sp>
            <p:nvSpPr>
              <p:cNvPr id="177" name="Rectangle 5"/>
              <p:cNvSpPr>
                <a:spLocks noChangeArrowheads="1"/>
              </p:cNvSpPr>
              <p:nvPr/>
            </p:nvSpPr>
            <p:spPr bwMode="auto">
              <a:xfrm>
                <a:off x="690" y="3957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" name="Rectangle 6"/>
              <p:cNvSpPr>
                <a:spLocks noChangeArrowheads="1"/>
              </p:cNvSpPr>
              <p:nvPr/>
            </p:nvSpPr>
            <p:spPr bwMode="auto">
              <a:xfrm>
                <a:off x="2202" y="3957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Line 7"/>
              <p:cNvSpPr>
                <a:spLocks noChangeShapeType="1"/>
              </p:cNvSpPr>
              <p:nvPr/>
            </p:nvSpPr>
            <p:spPr bwMode="auto">
              <a:xfrm>
                <a:off x="1762" y="3965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Line 8"/>
              <p:cNvSpPr>
                <a:spLocks noChangeShapeType="1"/>
              </p:cNvSpPr>
              <p:nvPr/>
            </p:nvSpPr>
            <p:spPr bwMode="auto">
              <a:xfrm>
                <a:off x="1258" y="3965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Rectangle 9"/>
              <p:cNvSpPr>
                <a:spLocks noChangeArrowheads="1"/>
              </p:cNvSpPr>
              <p:nvPr/>
            </p:nvSpPr>
            <p:spPr bwMode="auto">
              <a:xfrm>
                <a:off x="681" y="3767"/>
                <a:ext cx="4917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     </a:t>
                </a:r>
                <a:r>
                  <a:rPr lang="en-US" sz="1800">
                    <a:solidFill>
                      <a:schemeClr val="tx1"/>
                    </a:solidFill>
                    <a:latin typeface="Verdana" pitchFamily="1" charset="0"/>
                  </a:rPr>
                  <a:t>6	   5	 5	       16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opcode	   rs	rt	  immediate	     rt </a:t>
                </a:r>
                <a:r>
                  <a:rPr lang="en-US" sz="1800">
                    <a:solidFill>
                      <a:srgbClr val="56127A"/>
                    </a:solidFill>
                    <a:latin typeface="Symbol" pitchFamily="1" charset="2"/>
                  </a:rPr>
                  <a:t></a:t>
                </a: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 (rs) op immediate</a:t>
                </a:r>
              </a:p>
            </p:txBody>
          </p:sp>
          <p:sp>
            <p:nvSpPr>
              <p:cNvPr id="182" name="Rectangle 10"/>
              <p:cNvSpPr>
                <a:spLocks noChangeArrowheads="1"/>
              </p:cNvSpPr>
              <p:nvPr/>
            </p:nvSpPr>
            <p:spPr bwMode="auto">
              <a:xfrm>
                <a:off x="3752" y="3961"/>
                <a:ext cx="17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" name="Rectangle 11"/>
            <p:cNvSpPr>
              <a:spLocks noChangeArrowheads="1"/>
            </p:cNvSpPr>
            <p:nvPr/>
          </p:nvSpPr>
          <p:spPr bwMode="auto">
            <a:xfrm>
              <a:off x="631" y="4044"/>
              <a:ext cx="3088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31         26 25       2120      16 15                                     0</a:t>
              </a:r>
            </a:p>
          </p:txBody>
        </p:sp>
      </p:grpSp>
      <p:grpSp>
        <p:nvGrpSpPr>
          <p:cNvPr id="183" name="Group 12"/>
          <p:cNvGrpSpPr>
            <a:grpSpLocks/>
          </p:cNvGrpSpPr>
          <p:nvPr/>
        </p:nvGrpSpPr>
        <p:grpSpPr bwMode="auto">
          <a:xfrm>
            <a:off x="3424325" y="2848725"/>
            <a:ext cx="3348038" cy="2339975"/>
            <a:chOff x="1972" y="1976"/>
            <a:chExt cx="2109" cy="1474"/>
          </a:xfrm>
        </p:grpSpPr>
        <p:grpSp>
          <p:nvGrpSpPr>
            <p:cNvPr id="184" name="Group 13"/>
            <p:cNvGrpSpPr>
              <a:grpSpLocks/>
            </p:cNvGrpSpPr>
            <p:nvPr/>
          </p:nvGrpSpPr>
          <p:grpSpPr bwMode="auto">
            <a:xfrm>
              <a:off x="1989" y="1976"/>
              <a:ext cx="2092" cy="1474"/>
              <a:chOff x="1989" y="1976"/>
              <a:chExt cx="2092" cy="1474"/>
            </a:xfrm>
          </p:grpSpPr>
          <p:grpSp>
            <p:nvGrpSpPr>
              <p:cNvPr id="186" name="Group 14"/>
              <p:cNvGrpSpPr>
                <a:grpSpLocks/>
              </p:cNvGrpSpPr>
              <p:nvPr/>
            </p:nvGrpSpPr>
            <p:grpSpPr bwMode="auto">
              <a:xfrm>
                <a:off x="1989" y="1976"/>
                <a:ext cx="2092" cy="1322"/>
                <a:chOff x="1989" y="1976"/>
                <a:chExt cx="2092" cy="1322"/>
              </a:xfrm>
            </p:grpSpPr>
            <p:sp>
              <p:nvSpPr>
                <p:cNvPr id="188" name="Rectangle 15"/>
                <p:cNvSpPr>
                  <a:spLocks noChangeArrowheads="1"/>
                </p:cNvSpPr>
                <p:nvPr/>
              </p:nvSpPr>
              <p:spPr bwMode="auto">
                <a:xfrm>
                  <a:off x="2819" y="2176"/>
                  <a:ext cx="368" cy="20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89" name="Group 16"/>
                <p:cNvGrpSpPr>
                  <a:grpSpLocks/>
                </p:cNvGrpSpPr>
                <p:nvPr/>
              </p:nvGrpSpPr>
              <p:grpSpPr bwMode="auto">
                <a:xfrm>
                  <a:off x="1989" y="1976"/>
                  <a:ext cx="2092" cy="1322"/>
                  <a:chOff x="1989" y="1976"/>
                  <a:chExt cx="2092" cy="1322"/>
                </a:xfrm>
              </p:grpSpPr>
              <p:sp>
                <p:nvSpPr>
                  <p:cNvPr id="190" name="Freeform 17"/>
                  <p:cNvSpPr>
                    <a:spLocks/>
                  </p:cNvSpPr>
                  <p:nvPr/>
                </p:nvSpPr>
                <p:spPr bwMode="auto">
                  <a:xfrm>
                    <a:off x="1989" y="2289"/>
                    <a:ext cx="832" cy="47"/>
                  </a:xfrm>
                  <a:custGeom>
                    <a:avLst/>
                    <a:gdLst>
                      <a:gd name="T0" fmla="*/ 0 w 817"/>
                      <a:gd name="T1" fmla="*/ 0 h 1"/>
                      <a:gd name="T2" fmla="*/ 816 w 817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17" h="1">
                        <a:moveTo>
                          <a:pt x="0" y="0"/>
                        </a:moveTo>
                        <a:lnTo>
                          <a:pt x="816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1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03" y="2378"/>
                    <a:ext cx="0" cy="920"/>
                  </a:xfrm>
                  <a:prstGeom prst="line">
                    <a:avLst/>
                  </a:prstGeom>
                  <a:noFill/>
                  <a:ln w="127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2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858" y="2162"/>
                    <a:ext cx="301" cy="22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lnSpc>
                        <a:spcPct val="75000"/>
                      </a:lnSpc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Imm</a:t>
                    </a:r>
                  </a:p>
                  <a:p>
                    <a:pPr>
                      <a:lnSpc>
                        <a:spcPct val="75000"/>
                      </a:lnSpc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Ext</a:t>
                    </a:r>
                  </a:p>
                </p:txBody>
              </p:sp>
              <p:sp>
                <p:nvSpPr>
                  <p:cNvPr id="193" name="Freeform 20"/>
                  <p:cNvSpPr>
                    <a:spLocks/>
                  </p:cNvSpPr>
                  <p:nvPr/>
                </p:nvSpPr>
                <p:spPr bwMode="auto">
                  <a:xfrm>
                    <a:off x="3192" y="1976"/>
                    <a:ext cx="889" cy="299"/>
                  </a:xfrm>
                  <a:custGeom>
                    <a:avLst/>
                    <a:gdLst>
                      <a:gd name="T0" fmla="*/ 0 w 889"/>
                      <a:gd name="T1" fmla="*/ 298 h 299"/>
                      <a:gd name="T2" fmla="*/ 277 w 889"/>
                      <a:gd name="T3" fmla="*/ 298 h 299"/>
                      <a:gd name="T4" fmla="*/ 277 w 889"/>
                      <a:gd name="T5" fmla="*/ 0 h 299"/>
                      <a:gd name="T6" fmla="*/ 888 w 889"/>
                      <a:gd name="T7" fmla="*/ 0 h 2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889" h="299">
                        <a:moveTo>
                          <a:pt x="0" y="298"/>
                        </a:moveTo>
                        <a:lnTo>
                          <a:pt x="277" y="298"/>
                        </a:lnTo>
                        <a:lnTo>
                          <a:pt x="277" y="0"/>
                        </a:lnTo>
                        <a:lnTo>
                          <a:pt x="888" y="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87" name="Rectangle 21"/>
              <p:cNvSpPr>
                <a:spLocks noChangeArrowheads="1"/>
              </p:cNvSpPr>
              <p:nvPr/>
            </p:nvSpPr>
            <p:spPr bwMode="auto">
              <a:xfrm>
                <a:off x="2842" y="3279"/>
                <a:ext cx="39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ExtSel</a:t>
                </a:r>
              </a:p>
            </p:txBody>
          </p:sp>
        </p:grpSp>
        <p:sp>
          <p:nvSpPr>
            <p:cNvPr id="185" name="Rectangle 22"/>
            <p:cNvSpPr>
              <a:spLocks noChangeArrowheads="1"/>
            </p:cNvSpPr>
            <p:nvPr/>
          </p:nvSpPr>
          <p:spPr bwMode="auto">
            <a:xfrm>
              <a:off x="1972" y="2136"/>
              <a:ext cx="56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inst&lt;15:0&gt;</a:t>
              </a:r>
            </a:p>
          </p:txBody>
        </p:sp>
      </p:grpSp>
      <p:grpSp>
        <p:nvGrpSpPr>
          <p:cNvPr id="194" name="Group 23"/>
          <p:cNvGrpSpPr>
            <a:grpSpLocks/>
          </p:cNvGrpSpPr>
          <p:nvPr/>
        </p:nvGrpSpPr>
        <p:grpSpPr bwMode="auto">
          <a:xfrm>
            <a:off x="1349463" y="1124700"/>
            <a:ext cx="6467475" cy="4105275"/>
            <a:chOff x="665" y="890"/>
            <a:chExt cx="4074" cy="2586"/>
          </a:xfrm>
        </p:grpSpPr>
        <p:sp>
          <p:nvSpPr>
            <p:cNvPr id="195" name="Freeform 24"/>
            <p:cNvSpPr>
              <a:spLocks/>
            </p:cNvSpPr>
            <p:nvPr/>
          </p:nvSpPr>
          <p:spPr bwMode="auto">
            <a:xfrm>
              <a:off x="2560" y="1796"/>
              <a:ext cx="2179" cy="1303"/>
            </a:xfrm>
            <a:custGeom>
              <a:avLst/>
              <a:gdLst>
                <a:gd name="T0" fmla="*/ 1769 w 2179"/>
                <a:gd name="T1" fmla="*/ 0 h 1303"/>
                <a:gd name="T2" fmla="*/ 2178 w 2179"/>
                <a:gd name="T3" fmla="*/ 0 h 1303"/>
                <a:gd name="T4" fmla="*/ 2178 w 2179"/>
                <a:gd name="T5" fmla="*/ 1302 h 1303"/>
                <a:gd name="T6" fmla="*/ 0 w 2179"/>
                <a:gd name="T7" fmla="*/ 1302 h 1303"/>
                <a:gd name="T8" fmla="*/ 0 w 2179"/>
                <a:gd name="T9" fmla="*/ 133 h 1303"/>
                <a:gd name="T10" fmla="*/ 242 w 2179"/>
                <a:gd name="T11" fmla="*/ 13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9" h="1303">
                  <a:moveTo>
                    <a:pt x="1769" y="0"/>
                  </a:moveTo>
                  <a:lnTo>
                    <a:pt x="2178" y="0"/>
                  </a:lnTo>
                  <a:lnTo>
                    <a:pt x="2178" y="1302"/>
                  </a:lnTo>
                  <a:lnTo>
                    <a:pt x="0" y="1302"/>
                  </a:lnTo>
                  <a:lnTo>
                    <a:pt x="0" y="133"/>
                  </a:lnTo>
                  <a:lnTo>
                    <a:pt x="242" y="13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Line 25"/>
            <p:cNvSpPr>
              <a:spLocks noChangeShapeType="1"/>
            </p:cNvSpPr>
            <p:nvPr/>
          </p:nvSpPr>
          <p:spPr bwMode="auto">
            <a:xfrm>
              <a:off x="1816" y="1832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Line 26"/>
            <p:cNvSpPr>
              <a:spLocks noChangeShapeType="1"/>
            </p:cNvSpPr>
            <p:nvPr/>
          </p:nvSpPr>
          <p:spPr bwMode="auto">
            <a:xfrm>
              <a:off x="1984" y="1548"/>
              <a:ext cx="0" cy="1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Rectangle 27"/>
            <p:cNvSpPr>
              <a:spLocks noChangeArrowheads="1"/>
            </p:cNvSpPr>
            <p:nvPr/>
          </p:nvSpPr>
          <p:spPr bwMode="auto">
            <a:xfrm>
              <a:off x="1791" y="3305"/>
              <a:ext cx="47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OpCode</a:t>
              </a:r>
            </a:p>
          </p:txBody>
        </p:sp>
        <p:sp>
          <p:nvSpPr>
            <p:cNvPr id="199" name="Rectangle 28"/>
            <p:cNvSpPr>
              <a:spLocks noChangeArrowheads="1"/>
            </p:cNvSpPr>
            <p:nvPr/>
          </p:nvSpPr>
          <p:spPr bwMode="auto">
            <a:xfrm>
              <a:off x="1071" y="1070"/>
              <a:ext cx="269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0x4</a:t>
              </a:r>
            </a:p>
          </p:txBody>
        </p:sp>
        <p:sp>
          <p:nvSpPr>
            <p:cNvPr id="200" name="Freeform 29"/>
            <p:cNvSpPr>
              <a:spLocks/>
            </p:cNvSpPr>
            <p:nvPr/>
          </p:nvSpPr>
          <p:spPr bwMode="auto">
            <a:xfrm>
              <a:off x="1336" y="1096"/>
              <a:ext cx="241" cy="385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Line 30"/>
            <p:cNvSpPr>
              <a:spLocks noChangeShapeType="1"/>
            </p:cNvSpPr>
            <p:nvPr/>
          </p:nvSpPr>
          <p:spPr bwMode="auto">
            <a:xfrm>
              <a:off x="1292" y="1144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Rectangle 31"/>
            <p:cNvSpPr>
              <a:spLocks noChangeArrowheads="1"/>
            </p:cNvSpPr>
            <p:nvPr/>
          </p:nvSpPr>
          <p:spPr bwMode="auto">
            <a:xfrm>
              <a:off x="1351" y="1228"/>
              <a:ext cx="256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203" name="Rectangle 32"/>
            <p:cNvSpPr>
              <a:spLocks noChangeArrowheads="1"/>
            </p:cNvSpPr>
            <p:nvPr/>
          </p:nvSpPr>
          <p:spPr bwMode="auto">
            <a:xfrm>
              <a:off x="935" y="1966"/>
              <a:ext cx="212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204" name="Line 33"/>
            <p:cNvSpPr>
              <a:spLocks noChangeShapeType="1"/>
            </p:cNvSpPr>
            <p:nvPr/>
          </p:nvSpPr>
          <p:spPr bwMode="auto">
            <a:xfrm>
              <a:off x="1061" y="1920"/>
              <a:ext cx="0" cy="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" name="Group 34"/>
            <p:cNvGrpSpPr>
              <a:grpSpLocks/>
            </p:cNvGrpSpPr>
            <p:nvPr/>
          </p:nvGrpSpPr>
          <p:grpSpPr bwMode="auto">
            <a:xfrm>
              <a:off x="942" y="1554"/>
              <a:ext cx="892" cy="668"/>
              <a:chOff x="942" y="1554"/>
              <a:chExt cx="892" cy="668"/>
            </a:xfrm>
          </p:grpSpPr>
          <p:sp>
            <p:nvSpPr>
              <p:cNvPr id="240" name="Freeform 35"/>
              <p:cNvSpPr>
                <a:spLocks/>
              </p:cNvSpPr>
              <p:nvPr/>
            </p:nvSpPr>
            <p:spPr bwMode="auto">
              <a:xfrm>
                <a:off x="1127" y="1738"/>
                <a:ext cx="193" cy="1"/>
              </a:xfrm>
              <a:custGeom>
                <a:avLst/>
                <a:gdLst>
                  <a:gd name="T0" fmla="*/ 0 w 193"/>
                  <a:gd name="T1" fmla="*/ 0 h 1"/>
                  <a:gd name="T2" fmla="*/ 144 w 193"/>
                  <a:gd name="T3" fmla="*/ 0 h 1"/>
                  <a:gd name="T4" fmla="*/ 192 w 19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3" h="1">
                    <a:moveTo>
                      <a:pt x="0" y="0"/>
                    </a:moveTo>
                    <a:lnTo>
                      <a:pt x="144" y="0"/>
                    </a:lnTo>
                    <a:lnTo>
                      <a:pt x="192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1" name="Group 36"/>
              <p:cNvGrpSpPr>
                <a:grpSpLocks/>
              </p:cNvGrpSpPr>
              <p:nvPr/>
            </p:nvGrpSpPr>
            <p:grpSpPr bwMode="auto">
              <a:xfrm>
                <a:off x="1298" y="1621"/>
                <a:ext cx="536" cy="601"/>
                <a:chOff x="1298" y="1621"/>
                <a:chExt cx="536" cy="601"/>
              </a:xfrm>
            </p:grpSpPr>
            <p:sp>
              <p:nvSpPr>
                <p:cNvPr id="246" name="Rectangle 37"/>
                <p:cNvSpPr>
                  <a:spLocks noChangeArrowheads="1"/>
                </p:cNvSpPr>
                <p:nvPr/>
              </p:nvSpPr>
              <p:spPr bwMode="auto">
                <a:xfrm>
                  <a:off x="1331" y="1623"/>
                  <a:ext cx="472" cy="584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" name="Rectangle 38"/>
                <p:cNvSpPr>
                  <a:spLocks noChangeArrowheads="1"/>
                </p:cNvSpPr>
                <p:nvPr/>
              </p:nvSpPr>
              <p:spPr bwMode="auto">
                <a:xfrm>
                  <a:off x="1298" y="1621"/>
                  <a:ext cx="306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addr</a:t>
                  </a:r>
                </a:p>
              </p:txBody>
            </p:sp>
            <p:sp>
              <p:nvSpPr>
                <p:cNvPr id="248" name="Rectangle 39"/>
                <p:cNvSpPr>
                  <a:spLocks noChangeArrowheads="1"/>
                </p:cNvSpPr>
                <p:nvPr/>
              </p:nvSpPr>
              <p:spPr bwMode="auto">
                <a:xfrm>
                  <a:off x="1571" y="1725"/>
                  <a:ext cx="26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inst</a:t>
                  </a:r>
                </a:p>
              </p:txBody>
            </p:sp>
            <p:sp>
              <p:nvSpPr>
                <p:cNvPr id="249" name="Rectangle 40"/>
                <p:cNvSpPr>
                  <a:spLocks noChangeArrowheads="1"/>
                </p:cNvSpPr>
                <p:nvPr/>
              </p:nvSpPr>
              <p:spPr bwMode="auto">
                <a:xfrm>
                  <a:off x="1305" y="1898"/>
                  <a:ext cx="518" cy="3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Inst.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Memory</a:t>
                  </a:r>
                </a:p>
              </p:txBody>
            </p:sp>
          </p:grpSp>
          <p:sp>
            <p:nvSpPr>
              <p:cNvPr id="242" name="Rectangle 41"/>
              <p:cNvSpPr>
                <a:spLocks noChangeArrowheads="1"/>
              </p:cNvSpPr>
              <p:nvPr/>
            </p:nvSpPr>
            <p:spPr bwMode="auto">
              <a:xfrm>
                <a:off x="991" y="1554"/>
                <a:ext cx="128" cy="3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" name="Line 42"/>
              <p:cNvSpPr>
                <a:spLocks noChangeShapeType="1"/>
              </p:cNvSpPr>
              <p:nvPr/>
            </p:nvSpPr>
            <p:spPr bwMode="auto">
              <a:xfrm>
                <a:off x="1135" y="173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" name="Rectangle 43"/>
              <p:cNvSpPr>
                <a:spLocks noChangeArrowheads="1"/>
              </p:cNvSpPr>
              <p:nvPr/>
            </p:nvSpPr>
            <p:spPr bwMode="auto">
              <a:xfrm>
                <a:off x="942" y="1664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PC</a:t>
                </a:r>
              </a:p>
            </p:txBody>
          </p:sp>
          <p:sp>
            <p:nvSpPr>
              <p:cNvPr id="245" name="Freeform 44"/>
              <p:cNvSpPr>
                <a:spLocks/>
              </p:cNvSpPr>
              <p:nvPr/>
            </p:nvSpPr>
            <p:spPr bwMode="auto">
              <a:xfrm>
                <a:off x="1031" y="1874"/>
                <a:ext cx="49" cy="49"/>
              </a:xfrm>
              <a:custGeom>
                <a:avLst/>
                <a:gdLst>
                  <a:gd name="T0" fmla="*/ 0 w 49"/>
                  <a:gd name="T1" fmla="*/ 48 h 49"/>
                  <a:gd name="T2" fmla="*/ 24 w 49"/>
                  <a:gd name="T3" fmla="*/ 0 h 49"/>
                  <a:gd name="T4" fmla="*/ 48 w 49"/>
                  <a:gd name="T5" fmla="*/ 4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49">
                    <a:moveTo>
                      <a:pt x="0" y="48"/>
                    </a:moveTo>
                    <a:lnTo>
                      <a:pt x="24" y="0"/>
                    </a:lnTo>
                    <a:lnTo>
                      <a:pt x="48" y="4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" name="Group 45"/>
            <p:cNvGrpSpPr>
              <a:grpSpLocks/>
            </p:cNvGrpSpPr>
            <p:nvPr/>
          </p:nvGrpSpPr>
          <p:grpSpPr bwMode="auto">
            <a:xfrm>
              <a:off x="4063" y="1630"/>
              <a:ext cx="462" cy="387"/>
              <a:chOff x="4063" y="1630"/>
              <a:chExt cx="462" cy="387"/>
            </a:xfrm>
          </p:grpSpPr>
          <p:sp>
            <p:nvSpPr>
              <p:cNvPr id="236" name="Rectangle 46"/>
              <p:cNvSpPr>
                <a:spLocks noChangeArrowheads="1"/>
              </p:cNvSpPr>
              <p:nvPr/>
            </p:nvSpPr>
            <p:spPr bwMode="auto">
              <a:xfrm>
                <a:off x="4363" y="1846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237" name="Line 47"/>
              <p:cNvSpPr>
                <a:spLocks noChangeShapeType="1"/>
              </p:cNvSpPr>
              <p:nvPr/>
            </p:nvSpPr>
            <p:spPr bwMode="auto">
              <a:xfrm>
                <a:off x="4335" y="188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Freeform 48"/>
              <p:cNvSpPr>
                <a:spLocks/>
              </p:cNvSpPr>
              <p:nvPr/>
            </p:nvSpPr>
            <p:spPr bwMode="auto">
              <a:xfrm>
                <a:off x="4085" y="1630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" name="Rectangle 49"/>
              <p:cNvSpPr>
                <a:spLocks noChangeArrowheads="1"/>
              </p:cNvSpPr>
              <p:nvPr/>
            </p:nvSpPr>
            <p:spPr bwMode="auto">
              <a:xfrm>
                <a:off x="4063" y="1749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sp>
          <p:nvSpPr>
            <p:cNvPr id="207" name="Rectangle 50"/>
            <p:cNvSpPr>
              <a:spLocks noChangeArrowheads="1"/>
            </p:cNvSpPr>
            <p:nvPr/>
          </p:nvSpPr>
          <p:spPr bwMode="auto">
            <a:xfrm>
              <a:off x="2759" y="956"/>
              <a:ext cx="514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grpSp>
          <p:nvGrpSpPr>
            <p:cNvPr id="208" name="Group 51"/>
            <p:cNvGrpSpPr>
              <a:grpSpLocks/>
            </p:cNvGrpSpPr>
            <p:nvPr/>
          </p:nvGrpSpPr>
          <p:grpSpPr bwMode="auto">
            <a:xfrm>
              <a:off x="2744" y="1160"/>
              <a:ext cx="472" cy="965"/>
              <a:chOff x="2744" y="1160"/>
              <a:chExt cx="472" cy="965"/>
            </a:xfrm>
          </p:grpSpPr>
          <p:sp>
            <p:nvSpPr>
              <p:cNvPr id="222" name="Rectangle 52"/>
              <p:cNvSpPr>
                <a:spLocks noChangeArrowheads="1"/>
              </p:cNvSpPr>
              <p:nvPr/>
            </p:nvSpPr>
            <p:spPr bwMode="auto">
              <a:xfrm>
                <a:off x="2744" y="11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223" name="Line 53"/>
              <p:cNvSpPr>
                <a:spLocks noChangeShapeType="1"/>
              </p:cNvSpPr>
              <p:nvPr/>
            </p:nvSpPr>
            <p:spPr bwMode="auto">
              <a:xfrm>
                <a:off x="2839" y="1323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Freeform 54"/>
              <p:cNvSpPr>
                <a:spLocks/>
              </p:cNvSpPr>
              <p:nvPr/>
            </p:nvSpPr>
            <p:spPr bwMode="auto">
              <a:xfrm>
                <a:off x="3009" y="1180"/>
                <a:ext cx="1" cy="233"/>
              </a:xfrm>
              <a:custGeom>
                <a:avLst/>
                <a:gdLst>
                  <a:gd name="T0" fmla="*/ 0 w 1"/>
                  <a:gd name="T1" fmla="*/ 0 h 233"/>
                  <a:gd name="T2" fmla="*/ 0 w 1"/>
                  <a:gd name="T3" fmla="*/ 232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33">
                    <a:moveTo>
                      <a:pt x="0" y="0"/>
                    </a:moveTo>
                    <a:lnTo>
                      <a:pt x="0" y="23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Rectangle 55"/>
              <p:cNvSpPr>
                <a:spLocks noChangeArrowheads="1"/>
              </p:cNvSpPr>
              <p:nvPr/>
            </p:nvSpPr>
            <p:spPr bwMode="auto">
              <a:xfrm>
                <a:off x="2799" y="1411"/>
                <a:ext cx="368" cy="6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Rectangle 56"/>
              <p:cNvSpPr>
                <a:spLocks noChangeArrowheads="1"/>
              </p:cNvSpPr>
              <p:nvPr/>
            </p:nvSpPr>
            <p:spPr bwMode="auto">
              <a:xfrm>
                <a:off x="2958" y="1661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227" name="Rectangle 57"/>
              <p:cNvSpPr>
                <a:spLocks noChangeArrowheads="1"/>
              </p:cNvSpPr>
              <p:nvPr/>
            </p:nvSpPr>
            <p:spPr bwMode="auto">
              <a:xfrm>
                <a:off x="2783" y="1935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228" name="Rectangle 58"/>
              <p:cNvSpPr>
                <a:spLocks noChangeArrowheads="1"/>
              </p:cNvSpPr>
              <p:nvPr/>
            </p:nvSpPr>
            <p:spPr bwMode="auto">
              <a:xfrm>
                <a:off x="2766" y="1465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229" name="Rectangle 59"/>
              <p:cNvSpPr>
                <a:spLocks noChangeArrowheads="1"/>
              </p:cNvSpPr>
              <p:nvPr/>
            </p:nvSpPr>
            <p:spPr bwMode="auto">
              <a:xfrm>
                <a:off x="2766" y="156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230" name="Rectangle 60"/>
              <p:cNvSpPr>
                <a:spLocks noChangeArrowheads="1"/>
              </p:cNvSpPr>
              <p:nvPr/>
            </p:nvSpPr>
            <p:spPr bwMode="auto">
              <a:xfrm>
                <a:off x="2766" y="1745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231" name="Rectangle 61"/>
              <p:cNvSpPr>
                <a:spLocks noChangeArrowheads="1"/>
              </p:cNvSpPr>
              <p:nvPr/>
            </p:nvSpPr>
            <p:spPr bwMode="auto">
              <a:xfrm>
                <a:off x="2766" y="1839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232" name="Rectangle 62"/>
              <p:cNvSpPr>
                <a:spLocks noChangeArrowheads="1"/>
              </p:cNvSpPr>
              <p:nvPr/>
            </p:nvSpPr>
            <p:spPr bwMode="auto">
              <a:xfrm>
                <a:off x="2963" y="1840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233" name="Rectangle 63"/>
              <p:cNvSpPr>
                <a:spLocks noChangeArrowheads="1"/>
              </p:cNvSpPr>
              <p:nvPr/>
            </p:nvSpPr>
            <p:spPr bwMode="auto">
              <a:xfrm>
                <a:off x="2894" y="1361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sp>
            <p:nvSpPr>
              <p:cNvPr id="234" name="Line 64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Line 65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9" name="Freeform 66"/>
            <p:cNvSpPr>
              <a:spLocks/>
            </p:cNvSpPr>
            <p:nvPr/>
          </p:nvSpPr>
          <p:spPr bwMode="auto">
            <a:xfrm>
              <a:off x="1168" y="1410"/>
              <a:ext cx="168" cy="333"/>
            </a:xfrm>
            <a:custGeom>
              <a:avLst/>
              <a:gdLst>
                <a:gd name="T0" fmla="*/ 1 w 168"/>
                <a:gd name="T1" fmla="*/ 333 h 333"/>
                <a:gd name="T2" fmla="*/ 0 w 168"/>
                <a:gd name="T3" fmla="*/ 5 h 333"/>
                <a:gd name="T4" fmla="*/ 5 w 168"/>
                <a:gd name="T5" fmla="*/ 0 h 333"/>
                <a:gd name="T6" fmla="*/ 168 w 168"/>
                <a:gd name="T7" fmla="*/ 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" h="333">
                  <a:moveTo>
                    <a:pt x="1" y="333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168" y="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Freeform 67"/>
            <p:cNvSpPr>
              <a:spLocks/>
            </p:cNvSpPr>
            <p:nvPr/>
          </p:nvSpPr>
          <p:spPr bwMode="auto">
            <a:xfrm>
              <a:off x="1979" y="1835"/>
              <a:ext cx="817" cy="1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Rectangle 68"/>
            <p:cNvSpPr>
              <a:spLocks noChangeArrowheads="1"/>
            </p:cNvSpPr>
            <p:nvPr/>
          </p:nvSpPr>
          <p:spPr bwMode="auto">
            <a:xfrm>
              <a:off x="1947" y="1396"/>
              <a:ext cx="61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inst&lt;25:21&gt;</a:t>
              </a:r>
            </a:p>
          </p:txBody>
        </p:sp>
        <p:sp>
          <p:nvSpPr>
            <p:cNvPr id="212" name="Rectangle 69"/>
            <p:cNvSpPr>
              <a:spLocks noChangeArrowheads="1"/>
            </p:cNvSpPr>
            <p:nvPr/>
          </p:nvSpPr>
          <p:spPr bwMode="auto">
            <a:xfrm>
              <a:off x="1953" y="1676"/>
              <a:ext cx="61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inst&lt;20:16&gt;</a:t>
              </a:r>
            </a:p>
          </p:txBody>
        </p:sp>
        <p:sp>
          <p:nvSpPr>
            <p:cNvPr id="213" name="Rectangle 70"/>
            <p:cNvSpPr>
              <a:spLocks noChangeArrowheads="1"/>
            </p:cNvSpPr>
            <p:nvPr/>
          </p:nvSpPr>
          <p:spPr bwMode="auto">
            <a:xfrm>
              <a:off x="1972" y="2364"/>
              <a:ext cx="61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inst&lt;31:26&gt;</a:t>
              </a:r>
            </a:p>
          </p:txBody>
        </p:sp>
        <p:sp>
          <p:nvSpPr>
            <p:cNvPr id="214" name="Line 71"/>
            <p:cNvSpPr>
              <a:spLocks noChangeShapeType="1"/>
            </p:cNvSpPr>
            <p:nvPr/>
          </p:nvSpPr>
          <p:spPr bwMode="auto">
            <a:xfrm>
              <a:off x="2835" y="1955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Freeform 72"/>
            <p:cNvSpPr>
              <a:spLocks/>
            </p:cNvSpPr>
            <p:nvPr/>
          </p:nvSpPr>
          <p:spPr bwMode="auto">
            <a:xfrm>
              <a:off x="1981" y="1556"/>
              <a:ext cx="817" cy="1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Rectangle 73"/>
            <p:cNvSpPr>
              <a:spLocks noChangeArrowheads="1"/>
            </p:cNvSpPr>
            <p:nvPr/>
          </p:nvSpPr>
          <p:spPr bwMode="auto">
            <a:xfrm>
              <a:off x="3323" y="2438"/>
              <a:ext cx="368" cy="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Rectangle 74"/>
            <p:cNvSpPr>
              <a:spLocks noChangeArrowheads="1"/>
            </p:cNvSpPr>
            <p:nvPr/>
          </p:nvSpPr>
          <p:spPr bwMode="auto">
            <a:xfrm>
              <a:off x="3297" y="2429"/>
              <a:ext cx="423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ALU</a:t>
              </a:r>
            </a:p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Control</a:t>
              </a:r>
            </a:p>
          </p:txBody>
        </p:sp>
        <p:sp>
          <p:nvSpPr>
            <p:cNvPr id="218" name="Freeform 75"/>
            <p:cNvSpPr>
              <a:spLocks/>
            </p:cNvSpPr>
            <p:nvPr/>
          </p:nvSpPr>
          <p:spPr bwMode="auto">
            <a:xfrm>
              <a:off x="3190" y="1689"/>
              <a:ext cx="897" cy="1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Freeform 76"/>
            <p:cNvSpPr>
              <a:spLocks/>
            </p:cNvSpPr>
            <p:nvPr/>
          </p:nvSpPr>
          <p:spPr bwMode="auto">
            <a:xfrm>
              <a:off x="3686" y="1962"/>
              <a:ext cx="544" cy="535"/>
            </a:xfrm>
            <a:custGeom>
              <a:avLst/>
              <a:gdLst>
                <a:gd name="T0" fmla="*/ 0 w 544"/>
                <a:gd name="T1" fmla="*/ 535 h 535"/>
                <a:gd name="T2" fmla="*/ 544 w 544"/>
                <a:gd name="T3" fmla="*/ 535 h 535"/>
                <a:gd name="T4" fmla="*/ 540 w 544"/>
                <a:gd name="T5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4" h="535">
                  <a:moveTo>
                    <a:pt x="0" y="535"/>
                  </a:moveTo>
                  <a:lnTo>
                    <a:pt x="544" y="535"/>
                  </a:lnTo>
                  <a:lnTo>
                    <a:pt x="54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Freeform 77"/>
            <p:cNvSpPr>
              <a:spLocks/>
            </p:cNvSpPr>
            <p:nvPr/>
          </p:nvSpPr>
          <p:spPr bwMode="auto">
            <a:xfrm>
              <a:off x="1981" y="2515"/>
              <a:ext cx="1349" cy="47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Freeform 78"/>
            <p:cNvSpPr>
              <a:spLocks/>
            </p:cNvSpPr>
            <p:nvPr/>
          </p:nvSpPr>
          <p:spPr bwMode="auto">
            <a:xfrm>
              <a:off x="665" y="890"/>
              <a:ext cx="1106" cy="845"/>
            </a:xfrm>
            <a:custGeom>
              <a:avLst/>
              <a:gdLst>
                <a:gd name="T0" fmla="*/ 921 w 1106"/>
                <a:gd name="T1" fmla="*/ 410 h 845"/>
                <a:gd name="T2" fmla="*/ 1104 w 1106"/>
                <a:gd name="T3" fmla="*/ 409 h 845"/>
                <a:gd name="T4" fmla="*/ 1106 w 1106"/>
                <a:gd name="T5" fmla="*/ 1 h 845"/>
                <a:gd name="T6" fmla="*/ 775 w 1106"/>
                <a:gd name="T7" fmla="*/ 0 h 845"/>
                <a:gd name="T8" fmla="*/ 2 w 1106"/>
                <a:gd name="T9" fmla="*/ 1 h 845"/>
                <a:gd name="T10" fmla="*/ 0 w 1106"/>
                <a:gd name="T11" fmla="*/ 845 h 845"/>
                <a:gd name="T12" fmla="*/ 335 w 1106"/>
                <a:gd name="T1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6" h="845">
                  <a:moveTo>
                    <a:pt x="921" y="410"/>
                  </a:moveTo>
                  <a:lnTo>
                    <a:pt x="1104" y="409"/>
                  </a:lnTo>
                  <a:lnTo>
                    <a:pt x="1106" y="1"/>
                  </a:lnTo>
                  <a:lnTo>
                    <a:pt x="775" y="0"/>
                  </a:lnTo>
                  <a:lnTo>
                    <a:pt x="2" y="1"/>
                  </a:lnTo>
                  <a:lnTo>
                    <a:pt x="0" y="845"/>
                  </a:lnTo>
                  <a:lnTo>
                    <a:pt x="335" y="845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97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Conflicts in Merging 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83573" y="1086295"/>
            <a:ext cx="7805737" cy="5292725"/>
            <a:chOff x="992188" y="1086295"/>
            <a:chExt cx="7805737" cy="5292725"/>
          </a:xfrm>
        </p:grpSpPr>
        <p:sp>
          <p:nvSpPr>
            <p:cNvPr id="82" name="Oval 2"/>
            <p:cNvSpPr>
              <a:spLocks noChangeArrowheads="1"/>
            </p:cNvSpPr>
            <p:nvPr/>
          </p:nvSpPr>
          <p:spPr bwMode="auto">
            <a:xfrm>
              <a:off x="5384800" y="2511870"/>
              <a:ext cx="1270000" cy="49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Oval 3"/>
            <p:cNvSpPr>
              <a:spLocks noChangeArrowheads="1"/>
            </p:cNvSpPr>
            <p:nvPr/>
          </p:nvSpPr>
          <p:spPr bwMode="auto">
            <a:xfrm>
              <a:off x="2946400" y="3388170"/>
              <a:ext cx="1270000" cy="49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4"/>
            <p:cNvSpPr>
              <a:spLocks noChangeArrowheads="1"/>
            </p:cNvSpPr>
            <p:nvPr/>
          </p:nvSpPr>
          <p:spPr bwMode="auto">
            <a:xfrm>
              <a:off x="2997200" y="2321370"/>
              <a:ext cx="1270000" cy="49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5" name="Group 6"/>
            <p:cNvGrpSpPr>
              <a:grpSpLocks/>
            </p:cNvGrpSpPr>
            <p:nvPr/>
          </p:nvGrpSpPr>
          <p:grpSpPr bwMode="auto">
            <a:xfrm>
              <a:off x="3157538" y="2810320"/>
              <a:ext cx="3321050" cy="2339975"/>
              <a:chOff x="1989" y="1976"/>
              <a:chExt cx="2092" cy="1474"/>
            </a:xfrm>
          </p:grpSpPr>
          <p:grpSp>
            <p:nvGrpSpPr>
              <p:cNvPr id="86" name="Group 7"/>
              <p:cNvGrpSpPr>
                <a:grpSpLocks/>
              </p:cNvGrpSpPr>
              <p:nvPr/>
            </p:nvGrpSpPr>
            <p:grpSpPr bwMode="auto">
              <a:xfrm>
                <a:off x="1989" y="1976"/>
                <a:ext cx="2092" cy="1322"/>
                <a:chOff x="1989" y="1976"/>
                <a:chExt cx="2092" cy="1322"/>
              </a:xfrm>
            </p:grpSpPr>
            <p:sp>
              <p:nvSpPr>
                <p:cNvPr id="88" name="Rectangle 8"/>
                <p:cNvSpPr>
                  <a:spLocks noChangeArrowheads="1"/>
                </p:cNvSpPr>
                <p:nvPr/>
              </p:nvSpPr>
              <p:spPr bwMode="auto">
                <a:xfrm>
                  <a:off x="2819" y="2176"/>
                  <a:ext cx="368" cy="20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89" name="Group 9"/>
                <p:cNvGrpSpPr>
                  <a:grpSpLocks/>
                </p:cNvGrpSpPr>
                <p:nvPr/>
              </p:nvGrpSpPr>
              <p:grpSpPr bwMode="auto">
                <a:xfrm>
                  <a:off x="1989" y="1976"/>
                  <a:ext cx="2092" cy="1322"/>
                  <a:chOff x="1989" y="1976"/>
                  <a:chExt cx="2092" cy="1322"/>
                </a:xfrm>
              </p:grpSpPr>
              <p:sp>
                <p:nvSpPr>
                  <p:cNvPr id="92" name="Freeform 10"/>
                  <p:cNvSpPr>
                    <a:spLocks/>
                  </p:cNvSpPr>
                  <p:nvPr/>
                </p:nvSpPr>
                <p:spPr bwMode="auto">
                  <a:xfrm>
                    <a:off x="1989" y="2289"/>
                    <a:ext cx="832" cy="47"/>
                  </a:xfrm>
                  <a:custGeom>
                    <a:avLst/>
                    <a:gdLst>
                      <a:gd name="T0" fmla="*/ 0 w 817"/>
                      <a:gd name="T1" fmla="*/ 0 h 1"/>
                      <a:gd name="T2" fmla="*/ 816 w 817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17" h="1">
                        <a:moveTo>
                          <a:pt x="0" y="0"/>
                        </a:moveTo>
                        <a:lnTo>
                          <a:pt x="816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03" y="2378"/>
                    <a:ext cx="0" cy="920"/>
                  </a:xfrm>
                  <a:prstGeom prst="line">
                    <a:avLst/>
                  </a:prstGeom>
                  <a:noFill/>
                  <a:ln w="127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4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858" y="2162"/>
                    <a:ext cx="301" cy="22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lnSpc>
                        <a:spcPct val="75000"/>
                      </a:lnSpc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Imm</a:t>
                    </a:r>
                  </a:p>
                  <a:p>
                    <a:pPr>
                      <a:lnSpc>
                        <a:spcPct val="75000"/>
                      </a:lnSpc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Ext</a:t>
                    </a:r>
                  </a:p>
                </p:txBody>
              </p:sp>
              <p:sp>
                <p:nvSpPr>
                  <p:cNvPr id="95" name="Freeform 13"/>
                  <p:cNvSpPr>
                    <a:spLocks/>
                  </p:cNvSpPr>
                  <p:nvPr/>
                </p:nvSpPr>
                <p:spPr bwMode="auto">
                  <a:xfrm>
                    <a:off x="3192" y="1976"/>
                    <a:ext cx="889" cy="299"/>
                  </a:xfrm>
                  <a:custGeom>
                    <a:avLst/>
                    <a:gdLst>
                      <a:gd name="T0" fmla="*/ 0 w 889"/>
                      <a:gd name="T1" fmla="*/ 298 h 299"/>
                      <a:gd name="T2" fmla="*/ 277 w 889"/>
                      <a:gd name="T3" fmla="*/ 298 h 299"/>
                      <a:gd name="T4" fmla="*/ 277 w 889"/>
                      <a:gd name="T5" fmla="*/ 0 h 299"/>
                      <a:gd name="T6" fmla="*/ 888 w 889"/>
                      <a:gd name="T7" fmla="*/ 0 h 2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889" h="299">
                        <a:moveTo>
                          <a:pt x="0" y="298"/>
                        </a:moveTo>
                        <a:lnTo>
                          <a:pt x="277" y="298"/>
                        </a:lnTo>
                        <a:lnTo>
                          <a:pt x="277" y="0"/>
                        </a:lnTo>
                        <a:lnTo>
                          <a:pt x="888" y="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7" name="Rectangle 14"/>
              <p:cNvSpPr>
                <a:spLocks noChangeArrowheads="1"/>
              </p:cNvSpPr>
              <p:nvPr/>
            </p:nvSpPr>
            <p:spPr bwMode="auto">
              <a:xfrm>
                <a:off x="2842" y="3279"/>
                <a:ext cx="39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ExtSel</a:t>
                </a:r>
              </a:p>
            </p:txBody>
          </p:sp>
        </p:grpSp>
        <p:sp>
          <p:nvSpPr>
            <p:cNvPr id="96" name="Freeform 15"/>
            <p:cNvSpPr>
              <a:spLocks/>
            </p:cNvSpPr>
            <p:nvPr/>
          </p:nvSpPr>
          <p:spPr bwMode="auto">
            <a:xfrm>
              <a:off x="4064000" y="2524570"/>
              <a:ext cx="3459163" cy="2068513"/>
            </a:xfrm>
            <a:custGeom>
              <a:avLst/>
              <a:gdLst>
                <a:gd name="T0" fmla="*/ 1769 w 2179"/>
                <a:gd name="T1" fmla="*/ 0 h 1303"/>
                <a:gd name="T2" fmla="*/ 2178 w 2179"/>
                <a:gd name="T3" fmla="*/ 0 h 1303"/>
                <a:gd name="T4" fmla="*/ 2178 w 2179"/>
                <a:gd name="T5" fmla="*/ 1302 h 1303"/>
                <a:gd name="T6" fmla="*/ 0 w 2179"/>
                <a:gd name="T7" fmla="*/ 1302 h 1303"/>
                <a:gd name="T8" fmla="*/ 0 w 2179"/>
                <a:gd name="T9" fmla="*/ 133 h 1303"/>
                <a:gd name="T10" fmla="*/ 242 w 2179"/>
                <a:gd name="T11" fmla="*/ 13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9" h="1303">
                  <a:moveTo>
                    <a:pt x="1769" y="0"/>
                  </a:moveTo>
                  <a:lnTo>
                    <a:pt x="2178" y="0"/>
                  </a:lnTo>
                  <a:lnTo>
                    <a:pt x="2178" y="1302"/>
                  </a:lnTo>
                  <a:lnTo>
                    <a:pt x="0" y="1302"/>
                  </a:lnTo>
                  <a:lnTo>
                    <a:pt x="0" y="133"/>
                  </a:lnTo>
                  <a:lnTo>
                    <a:pt x="242" y="13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Line 16"/>
            <p:cNvSpPr>
              <a:spLocks noChangeShapeType="1"/>
            </p:cNvSpPr>
            <p:nvPr/>
          </p:nvSpPr>
          <p:spPr bwMode="auto">
            <a:xfrm>
              <a:off x="2882900" y="2581720"/>
              <a:ext cx="254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17"/>
            <p:cNvSpPr>
              <a:spLocks noChangeShapeType="1"/>
            </p:cNvSpPr>
            <p:nvPr/>
          </p:nvSpPr>
          <p:spPr bwMode="auto">
            <a:xfrm>
              <a:off x="3149600" y="2130870"/>
              <a:ext cx="0" cy="2806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18"/>
            <p:cNvSpPr>
              <a:spLocks noChangeArrowheads="1"/>
            </p:cNvSpPr>
            <p:nvPr/>
          </p:nvSpPr>
          <p:spPr bwMode="auto">
            <a:xfrm>
              <a:off x="2843213" y="4920108"/>
              <a:ext cx="7493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OpCode</a:t>
              </a:r>
            </a:p>
          </p:txBody>
        </p:sp>
        <p:sp>
          <p:nvSpPr>
            <p:cNvPr id="101" name="Rectangle 19"/>
            <p:cNvSpPr>
              <a:spLocks noChangeArrowheads="1"/>
            </p:cNvSpPr>
            <p:nvPr/>
          </p:nvSpPr>
          <p:spPr bwMode="auto">
            <a:xfrm>
              <a:off x="1700213" y="1372045"/>
              <a:ext cx="427037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0x4</a:t>
              </a:r>
            </a:p>
          </p:txBody>
        </p:sp>
        <p:sp>
          <p:nvSpPr>
            <p:cNvPr id="102" name="Freeform 20"/>
            <p:cNvSpPr>
              <a:spLocks/>
            </p:cNvSpPr>
            <p:nvPr/>
          </p:nvSpPr>
          <p:spPr bwMode="auto">
            <a:xfrm>
              <a:off x="2120900" y="141332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>
              <a:off x="2051050" y="148952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22"/>
            <p:cNvSpPr>
              <a:spLocks noChangeArrowheads="1"/>
            </p:cNvSpPr>
            <p:nvPr/>
          </p:nvSpPr>
          <p:spPr bwMode="auto">
            <a:xfrm>
              <a:off x="2144713" y="162287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105" name="Rectangle 23"/>
            <p:cNvSpPr>
              <a:spLocks noChangeArrowheads="1"/>
            </p:cNvSpPr>
            <p:nvPr/>
          </p:nvSpPr>
          <p:spPr bwMode="auto">
            <a:xfrm>
              <a:off x="1484313" y="2794445"/>
              <a:ext cx="33655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>
              <a:off x="1684338" y="2721420"/>
              <a:ext cx="0" cy="1317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" name="Group 25"/>
            <p:cNvGrpSpPr>
              <a:grpSpLocks/>
            </p:cNvGrpSpPr>
            <p:nvPr/>
          </p:nvGrpSpPr>
          <p:grpSpPr bwMode="auto">
            <a:xfrm>
              <a:off x="1495425" y="2140395"/>
              <a:ext cx="1416050" cy="1060450"/>
              <a:chOff x="942" y="1554"/>
              <a:chExt cx="892" cy="668"/>
            </a:xfrm>
          </p:grpSpPr>
          <p:sp>
            <p:nvSpPr>
              <p:cNvPr id="108" name="Freeform 26"/>
              <p:cNvSpPr>
                <a:spLocks/>
              </p:cNvSpPr>
              <p:nvPr/>
            </p:nvSpPr>
            <p:spPr bwMode="auto">
              <a:xfrm>
                <a:off x="1127" y="1738"/>
                <a:ext cx="193" cy="1"/>
              </a:xfrm>
              <a:custGeom>
                <a:avLst/>
                <a:gdLst>
                  <a:gd name="T0" fmla="*/ 0 w 193"/>
                  <a:gd name="T1" fmla="*/ 0 h 1"/>
                  <a:gd name="T2" fmla="*/ 144 w 193"/>
                  <a:gd name="T3" fmla="*/ 0 h 1"/>
                  <a:gd name="T4" fmla="*/ 192 w 19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3" h="1">
                    <a:moveTo>
                      <a:pt x="0" y="0"/>
                    </a:moveTo>
                    <a:lnTo>
                      <a:pt x="144" y="0"/>
                    </a:lnTo>
                    <a:lnTo>
                      <a:pt x="192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9" name="Group 27"/>
              <p:cNvGrpSpPr>
                <a:grpSpLocks/>
              </p:cNvGrpSpPr>
              <p:nvPr/>
            </p:nvGrpSpPr>
            <p:grpSpPr bwMode="auto">
              <a:xfrm>
                <a:off x="1298" y="1621"/>
                <a:ext cx="536" cy="601"/>
                <a:chOff x="1298" y="1621"/>
                <a:chExt cx="536" cy="601"/>
              </a:xfrm>
            </p:grpSpPr>
            <p:sp>
              <p:nvSpPr>
                <p:cNvPr id="114" name="Rectangle 28"/>
                <p:cNvSpPr>
                  <a:spLocks noChangeArrowheads="1"/>
                </p:cNvSpPr>
                <p:nvPr/>
              </p:nvSpPr>
              <p:spPr bwMode="auto">
                <a:xfrm>
                  <a:off x="1331" y="1623"/>
                  <a:ext cx="472" cy="584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Rectangle 29"/>
                <p:cNvSpPr>
                  <a:spLocks noChangeArrowheads="1"/>
                </p:cNvSpPr>
                <p:nvPr/>
              </p:nvSpPr>
              <p:spPr bwMode="auto">
                <a:xfrm>
                  <a:off x="1298" y="1621"/>
                  <a:ext cx="306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addr</a:t>
                  </a:r>
                </a:p>
              </p:txBody>
            </p:sp>
            <p:sp>
              <p:nvSpPr>
                <p:cNvPr id="116" name="Rectangle 30"/>
                <p:cNvSpPr>
                  <a:spLocks noChangeArrowheads="1"/>
                </p:cNvSpPr>
                <p:nvPr/>
              </p:nvSpPr>
              <p:spPr bwMode="auto">
                <a:xfrm>
                  <a:off x="1571" y="1725"/>
                  <a:ext cx="26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inst</a:t>
                  </a:r>
                </a:p>
              </p:txBody>
            </p:sp>
            <p:sp>
              <p:nvSpPr>
                <p:cNvPr id="117" name="Rectangle 31"/>
                <p:cNvSpPr>
                  <a:spLocks noChangeArrowheads="1"/>
                </p:cNvSpPr>
                <p:nvPr/>
              </p:nvSpPr>
              <p:spPr bwMode="auto">
                <a:xfrm>
                  <a:off x="1305" y="1898"/>
                  <a:ext cx="518" cy="3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Inst.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Memory</a:t>
                  </a:r>
                </a:p>
              </p:txBody>
            </p:sp>
          </p:grpSp>
          <p:sp>
            <p:nvSpPr>
              <p:cNvPr id="110" name="Rectangle 32"/>
              <p:cNvSpPr>
                <a:spLocks noChangeArrowheads="1"/>
              </p:cNvSpPr>
              <p:nvPr/>
            </p:nvSpPr>
            <p:spPr bwMode="auto">
              <a:xfrm>
                <a:off x="991" y="1554"/>
                <a:ext cx="128" cy="3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Line 33"/>
              <p:cNvSpPr>
                <a:spLocks noChangeShapeType="1"/>
              </p:cNvSpPr>
              <p:nvPr/>
            </p:nvSpPr>
            <p:spPr bwMode="auto">
              <a:xfrm>
                <a:off x="1135" y="173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34"/>
              <p:cNvSpPr>
                <a:spLocks noChangeArrowheads="1"/>
              </p:cNvSpPr>
              <p:nvPr/>
            </p:nvSpPr>
            <p:spPr bwMode="auto">
              <a:xfrm>
                <a:off x="942" y="1664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PC</a:t>
                </a:r>
              </a:p>
            </p:txBody>
          </p:sp>
          <p:sp>
            <p:nvSpPr>
              <p:cNvPr id="113" name="Freeform 35"/>
              <p:cNvSpPr>
                <a:spLocks/>
              </p:cNvSpPr>
              <p:nvPr/>
            </p:nvSpPr>
            <p:spPr bwMode="auto">
              <a:xfrm>
                <a:off x="1031" y="1874"/>
                <a:ext cx="49" cy="49"/>
              </a:xfrm>
              <a:custGeom>
                <a:avLst/>
                <a:gdLst>
                  <a:gd name="T0" fmla="*/ 0 w 49"/>
                  <a:gd name="T1" fmla="*/ 48 h 49"/>
                  <a:gd name="T2" fmla="*/ 24 w 49"/>
                  <a:gd name="T3" fmla="*/ 0 h 49"/>
                  <a:gd name="T4" fmla="*/ 48 w 49"/>
                  <a:gd name="T5" fmla="*/ 4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49">
                    <a:moveTo>
                      <a:pt x="0" y="48"/>
                    </a:moveTo>
                    <a:lnTo>
                      <a:pt x="24" y="0"/>
                    </a:lnTo>
                    <a:lnTo>
                      <a:pt x="48" y="4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8" name="Group 36"/>
            <p:cNvGrpSpPr>
              <a:grpSpLocks/>
            </p:cNvGrpSpPr>
            <p:nvPr/>
          </p:nvGrpSpPr>
          <p:grpSpPr bwMode="auto">
            <a:xfrm>
              <a:off x="6450013" y="2261045"/>
              <a:ext cx="733425" cy="614363"/>
              <a:chOff x="4063" y="1630"/>
              <a:chExt cx="462" cy="387"/>
            </a:xfrm>
          </p:grpSpPr>
          <p:sp>
            <p:nvSpPr>
              <p:cNvPr id="119" name="Rectangle 37"/>
              <p:cNvSpPr>
                <a:spLocks noChangeArrowheads="1"/>
              </p:cNvSpPr>
              <p:nvPr/>
            </p:nvSpPr>
            <p:spPr bwMode="auto">
              <a:xfrm>
                <a:off x="4363" y="1846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120" name="Line 38"/>
              <p:cNvSpPr>
                <a:spLocks noChangeShapeType="1"/>
              </p:cNvSpPr>
              <p:nvPr/>
            </p:nvSpPr>
            <p:spPr bwMode="auto">
              <a:xfrm>
                <a:off x="4335" y="188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Freeform 39"/>
              <p:cNvSpPr>
                <a:spLocks/>
              </p:cNvSpPr>
              <p:nvPr/>
            </p:nvSpPr>
            <p:spPr bwMode="auto">
              <a:xfrm>
                <a:off x="4085" y="1630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Rectangle 40"/>
              <p:cNvSpPr>
                <a:spLocks noChangeArrowheads="1"/>
              </p:cNvSpPr>
              <p:nvPr/>
            </p:nvSpPr>
            <p:spPr bwMode="auto">
              <a:xfrm>
                <a:off x="4063" y="1749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sp>
          <p:nvSpPr>
            <p:cNvPr id="123" name="Rectangle 41"/>
            <p:cNvSpPr>
              <a:spLocks noChangeArrowheads="1"/>
            </p:cNvSpPr>
            <p:nvPr/>
          </p:nvSpPr>
          <p:spPr bwMode="auto">
            <a:xfrm>
              <a:off x="4379913" y="119107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grpSp>
          <p:nvGrpSpPr>
            <p:cNvPr id="124" name="Group 42"/>
            <p:cNvGrpSpPr>
              <a:grpSpLocks/>
            </p:cNvGrpSpPr>
            <p:nvPr/>
          </p:nvGrpSpPr>
          <p:grpSpPr bwMode="auto">
            <a:xfrm>
              <a:off x="4356100" y="1514920"/>
              <a:ext cx="749300" cy="1531938"/>
              <a:chOff x="2744" y="1160"/>
              <a:chExt cx="472" cy="965"/>
            </a:xfrm>
          </p:grpSpPr>
          <p:sp>
            <p:nvSpPr>
              <p:cNvPr id="125" name="Rectangle 43"/>
              <p:cNvSpPr>
                <a:spLocks noChangeArrowheads="1"/>
              </p:cNvSpPr>
              <p:nvPr/>
            </p:nvSpPr>
            <p:spPr bwMode="auto">
              <a:xfrm>
                <a:off x="2744" y="11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126" name="Line 44"/>
              <p:cNvSpPr>
                <a:spLocks noChangeShapeType="1"/>
              </p:cNvSpPr>
              <p:nvPr/>
            </p:nvSpPr>
            <p:spPr bwMode="auto">
              <a:xfrm>
                <a:off x="2839" y="1323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45"/>
              <p:cNvSpPr>
                <a:spLocks/>
              </p:cNvSpPr>
              <p:nvPr/>
            </p:nvSpPr>
            <p:spPr bwMode="auto">
              <a:xfrm>
                <a:off x="3009" y="1180"/>
                <a:ext cx="1" cy="233"/>
              </a:xfrm>
              <a:custGeom>
                <a:avLst/>
                <a:gdLst>
                  <a:gd name="T0" fmla="*/ 0 w 1"/>
                  <a:gd name="T1" fmla="*/ 0 h 233"/>
                  <a:gd name="T2" fmla="*/ 0 w 1"/>
                  <a:gd name="T3" fmla="*/ 232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33">
                    <a:moveTo>
                      <a:pt x="0" y="0"/>
                    </a:moveTo>
                    <a:lnTo>
                      <a:pt x="0" y="23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Rectangle 46"/>
              <p:cNvSpPr>
                <a:spLocks noChangeArrowheads="1"/>
              </p:cNvSpPr>
              <p:nvPr/>
            </p:nvSpPr>
            <p:spPr bwMode="auto">
              <a:xfrm>
                <a:off x="2799" y="1411"/>
                <a:ext cx="368" cy="6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Rectangle 47"/>
              <p:cNvSpPr>
                <a:spLocks noChangeArrowheads="1"/>
              </p:cNvSpPr>
              <p:nvPr/>
            </p:nvSpPr>
            <p:spPr bwMode="auto">
              <a:xfrm>
                <a:off x="2958" y="1661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130" name="Rectangle 48"/>
              <p:cNvSpPr>
                <a:spLocks noChangeArrowheads="1"/>
              </p:cNvSpPr>
              <p:nvPr/>
            </p:nvSpPr>
            <p:spPr bwMode="auto">
              <a:xfrm>
                <a:off x="2783" y="1935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131" name="Rectangle 49"/>
              <p:cNvSpPr>
                <a:spLocks noChangeArrowheads="1"/>
              </p:cNvSpPr>
              <p:nvPr/>
            </p:nvSpPr>
            <p:spPr bwMode="auto">
              <a:xfrm>
                <a:off x="2766" y="1465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132" name="Rectangle 50"/>
              <p:cNvSpPr>
                <a:spLocks noChangeArrowheads="1"/>
              </p:cNvSpPr>
              <p:nvPr/>
            </p:nvSpPr>
            <p:spPr bwMode="auto">
              <a:xfrm>
                <a:off x="2766" y="156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133" name="Rectangle 51"/>
              <p:cNvSpPr>
                <a:spLocks noChangeArrowheads="1"/>
              </p:cNvSpPr>
              <p:nvPr/>
            </p:nvSpPr>
            <p:spPr bwMode="auto">
              <a:xfrm>
                <a:off x="2766" y="1745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134" name="Rectangle 52"/>
              <p:cNvSpPr>
                <a:spLocks noChangeArrowheads="1"/>
              </p:cNvSpPr>
              <p:nvPr/>
            </p:nvSpPr>
            <p:spPr bwMode="auto">
              <a:xfrm>
                <a:off x="2766" y="1839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135" name="Rectangle 53"/>
              <p:cNvSpPr>
                <a:spLocks noChangeArrowheads="1"/>
              </p:cNvSpPr>
              <p:nvPr/>
            </p:nvSpPr>
            <p:spPr bwMode="auto">
              <a:xfrm>
                <a:off x="2963" y="1840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136" name="Rectangle 54"/>
              <p:cNvSpPr>
                <a:spLocks noChangeArrowheads="1"/>
              </p:cNvSpPr>
              <p:nvPr/>
            </p:nvSpPr>
            <p:spPr bwMode="auto">
              <a:xfrm>
                <a:off x="2894" y="1361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sp>
            <p:nvSpPr>
              <p:cNvPr id="137" name="Line 55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Line 56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9" name="Freeform 57"/>
            <p:cNvSpPr>
              <a:spLocks/>
            </p:cNvSpPr>
            <p:nvPr/>
          </p:nvSpPr>
          <p:spPr bwMode="auto">
            <a:xfrm>
              <a:off x="1854200" y="1911795"/>
              <a:ext cx="266700" cy="528638"/>
            </a:xfrm>
            <a:custGeom>
              <a:avLst/>
              <a:gdLst>
                <a:gd name="T0" fmla="*/ 1 w 168"/>
                <a:gd name="T1" fmla="*/ 333 h 333"/>
                <a:gd name="T2" fmla="*/ 0 w 168"/>
                <a:gd name="T3" fmla="*/ 5 h 333"/>
                <a:gd name="T4" fmla="*/ 5 w 168"/>
                <a:gd name="T5" fmla="*/ 0 h 333"/>
                <a:gd name="T6" fmla="*/ 168 w 168"/>
                <a:gd name="T7" fmla="*/ 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" h="333">
                  <a:moveTo>
                    <a:pt x="1" y="333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168" y="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Freeform 58"/>
            <p:cNvSpPr>
              <a:spLocks/>
            </p:cNvSpPr>
            <p:nvPr/>
          </p:nvSpPr>
          <p:spPr bwMode="auto">
            <a:xfrm>
              <a:off x="3141663" y="2586483"/>
              <a:ext cx="1296987" cy="1587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Rectangle 59"/>
            <p:cNvSpPr>
              <a:spLocks noChangeArrowheads="1"/>
            </p:cNvSpPr>
            <p:nvPr/>
          </p:nvSpPr>
          <p:spPr bwMode="auto">
            <a:xfrm>
              <a:off x="3090863" y="1889570"/>
              <a:ext cx="97790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inst&lt;25:21&gt;</a:t>
              </a:r>
            </a:p>
          </p:txBody>
        </p:sp>
        <p:sp>
          <p:nvSpPr>
            <p:cNvPr id="142" name="Rectangle 60"/>
            <p:cNvSpPr>
              <a:spLocks noChangeArrowheads="1"/>
            </p:cNvSpPr>
            <p:nvPr/>
          </p:nvSpPr>
          <p:spPr bwMode="auto">
            <a:xfrm>
              <a:off x="3100388" y="2334070"/>
              <a:ext cx="97790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inst&lt;20:16&gt;</a:t>
              </a:r>
            </a:p>
          </p:txBody>
        </p:sp>
        <p:sp>
          <p:nvSpPr>
            <p:cNvPr id="143" name="Rectangle 61"/>
            <p:cNvSpPr>
              <a:spLocks noChangeArrowheads="1"/>
            </p:cNvSpPr>
            <p:nvPr/>
          </p:nvSpPr>
          <p:spPr bwMode="auto">
            <a:xfrm>
              <a:off x="3130550" y="3064320"/>
              <a:ext cx="892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inst&lt;15:0&gt;</a:t>
              </a:r>
            </a:p>
          </p:txBody>
        </p:sp>
        <p:sp>
          <p:nvSpPr>
            <p:cNvPr id="144" name="Rectangle 62"/>
            <p:cNvSpPr>
              <a:spLocks noChangeArrowheads="1"/>
            </p:cNvSpPr>
            <p:nvPr/>
          </p:nvSpPr>
          <p:spPr bwMode="auto">
            <a:xfrm>
              <a:off x="3130550" y="3426270"/>
              <a:ext cx="97790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inst&lt;31:26&gt;</a:t>
              </a:r>
            </a:p>
          </p:txBody>
        </p:sp>
        <p:sp>
          <p:nvSpPr>
            <p:cNvPr id="145" name="Line 63"/>
            <p:cNvSpPr>
              <a:spLocks noChangeShapeType="1"/>
            </p:cNvSpPr>
            <p:nvPr/>
          </p:nvSpPr>
          <p:spPr bwMode="auto">
            <a:xfrm>
              <a:off x="4500563" y="2776983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Freeform 64"/>
            <p:cNvSpPr>
              <a:spLocks/>
            </p:cNvSpPr>
            <p:nvPr/>
          </p:nvSpPr>
          <p:spPr bwMode="auto">
            <a:xfrm>
              <a:off x="3144838" y="2143570"/>
              <a:ext cx="1296987" cy="1588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65"/>
            <p:cNvSpPr>
              <a:spLocks noChangeArrowheads="1"/>
            </p:cNvSpPr>
            <p:nvPr/>
          </p:nvSpPr>
          <p:spPr bwMode="auto">
            <a:xfrm>
              <a:off x="5275263" y="3543745"/>
              <a:ext cx="584200" cy="3175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66"/>
            <p:cNvSpPr>
              <a:spLocks noChangeArrowheads="1"/>
            </p:cNvSpPr>
            <p:nvPr/>
          </p:nvSpPr>
          <p:spPr bwMode="auto">
            <a:xfrm>
              <a:off x="5233988" y="3529458"/>
              <a:ext cx="671512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ALU</a:t>
              </a:r>
            </a:p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Control</a:t>
              </a:r>
            </a:p>
          </p:txBody>
        </p:sp>
        <p:sp>
          <p:nvSpPr>
            <p:cNvPr id="149" name="Freeform 67"/>
            <p:cNvSpPr>
              <a:spLocks/>
            </p:cNvSpPr>
            <p:nvPr/>
          </p:nvSpPr>
          <p:spPr bwMode="auto">
            <a:xfrm>
              <a:off x="5064125" y="2354708"/>
              <a:ext cx="1423988" cy="1587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68"/>
            <p:cNvSpPr>
              <a:spLocks/>
            </p:cNvSpPr>
            <p:nvPr/>
          </p:nvSpPr>
          <p:spPr bwMode="auto">
            <a:xfrm>
              <a:off x="5851525" y="2788095"/>
              <a:ext cx="863600" cy="849313"/>
            </a:xfrm>
            <a:custGeom>
              <a:avLst/>
              <a:gdLst>
                <a:gd name="T0" fmla="*/ 0 w 544"/>
                <a:gd name="T1" fmla="*/ 535 h 535"/>
                <a:gd name="T2" fmla="*/ 544 w 544"/>
                <a:gd name="T3" fmla="*/ 535 h 535"/>
                <a:gd name="T4" fmla="*/ 540 w 544"/>
                <a:gd name="T5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4" h="535">
                  <a:moveTo>
                    <a:pt x="0" y="535"/>
                  </a:moveTo>
                  <a:lnTo>
                    <a:pt x="544" y="535"/>
                  </a:lnTo>
                  <a:lnTo>
                    <a:pt x="54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69"/>
            <p:cNvSpPr>
              <a:spLocks/>
            </p:cNvSpPr>
            <p:nvPr/>
          </p:nvSpPr>
          <p:spPr bwMode="auto">
            <a:xfrm>
              <a:off x="3144838" y="3665983"/>
              <a:ext cx="2141537" cy="74612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70"/>
            <p:cNvSpPr>
              <a:spLocks/>
            </p:cNvSpPr>
            <p:nvPr/>
          </p:nvSpPr>
          <p:spPr bwMode="auto">
            <a:xfrm>
              <a:off x="1055688" y="1086295"/>
              <a:ext cx="1755775" cy="1341438"/>
            </a:xfrm>
            <a:custGeom>
              <a:avLst/>
              <a:gdLst>
                <a:gd name="T0" fmla="*/ 921 w 1106"/>
                <a:gd name="T1" fmla="*/ 410 h 845"/>
                <a:gd name="T2" fmla="*/ 1104 w 1106"/>
                <a:gd name="T3" fmla="*/ 409 h 845"/>
                <a:gd name="T4" fmla="*/ 1106 w 1106"/>
                <a:gd name="T5" fmla="*/ 1 h 845"/>
                <a:gd name="T6" fmla="*/ 775 w 1106"/>
                <a:gd name="T7" fmla="*/ 0 h 845"/>
                <a:gd name="T8" fmla="*/ 2 w 1106"/>
                <a:gd name="T9" fmla="*/ 1 h 845"/>
                <a:gd name="T10" fmla="*/ 0 w 1106"/>
                <a:gd name="T11" fmla="*/ 845 h 845"/>
                <a:gd name="T12" fmla="*/ 335 w 1106"/>
                <a:gd name="T1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6" h="845">
                  <a:moveTo>
                    <a:pt x="921" y="410"/>
                  </a:moveTo>
                  <a:lnTo>
                    <a:pt x="1104" y="409"/>
                  </a:lnTo>
                  <a:lnTo>
                    <a:pt x="1106" y="1"/>
                  </a:lnTo>
                  <a:lnTo>
                    <a:pt x="775" y="0"/>
                  </a:lnTo>
                  <a:lnTo>
                    <a:pt x="2" y="1"/>
                  </a:lnTo>
                  <a:lnTo>
                    <a:pt x="0" y="845"/>
                  </a:lnTo>
                  <a:lnTo>
                    <a:pt x="335" y="845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71"/>
            <p:cNvSpPr>
              <a:spLocks noChangeArrowheads="1"/>
            </p:cNvSpPr>
            <p:nvPr/>
          </p:nvSpPr>
          <p:spPr bwMode="auto">
            <a:xfrm>
              <a:off x="3094038" y="2532508"/>
              <a:ext cx="9779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inst&lt;15:11&gt;</a:t>
              </a:r>
            </a:p>
          </p:txBody>
        </p:sp>
        <p:sp>
          <p:nvSpPr>
            <p:cNvPr id="154" name="Rectangle 72"/>
            <p:cNvSpPr>
              <a:spLocks noChangeArrowheads="1"/>
            </p:cNvSpPr>
            <p:nvPr/>
          </p:nvSpPr>
          <p:spPr bwMode="auto">
            <a:xfrm>
              <a:off x="3122613" y="3626295"/>
              <a:ext cx="808037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inst&lt;5:0&gt;</a:t>
              </a:r>
            </a:p>
          </p:txBody>
        </p:sp>
        <p:sp>
          <p:nvSpPr>
            <p:cNvPr id="155" name="Line 73"/>
            <p:cNvSpPr>
              <a:spLocks noChangeShapeType="1"/>
            </p:cNvSpPr>
            <p:nvPr/>
          </p:nvSpPr>
          <p:spPr bwMode="auto">
            <a:xfrm>
              <a:off x="5041900" y="2708720"/>
              <a:ext cx="1447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6" name="Group 74"/>
            <p:cNvGrpSpPr>
              <a:grpSpLocks/>
            </p:cNvGrpSpPr>
            <p:nvPr/>
          </p:nvGrpSpPr>
          <p:grpSpPr bwMode="auto">
            <a:xfrm>
              <a:off x="992188" y="5199508"/>
              <a:ext cx="7805737" cy="1179512"/>
              <a:chOff x="625" y="3481"/>
              <a:chExt cx="4917" cy="743"/>
            </a:xfrm>
          </p:grpSpPr>
          <p:grpSp>
            <p:nvGrpSpPr>
              <p:cNvPr id="157" name="Group 75"/>
              <p:cNvGrpSpPr>
                <a:grpSpLocks/>
              </p:cNvGrpSpPr>
              <p:nvPr/>
            </p:nvGrpSpPr>
            <p:grpSpPr bwMode="auto">
              <a:xfrm>
                <a:off x="637" y="3925"/>
                <a:ext cx="3032" cy="200"/>
                <a:chOff x="674" y="3989"/>
                <a:chExt cx="3032" cy="200"/>
              </a:xfrm>
            </p:grpSpPr>
            <p:sp>
              <p:nvSpPr>
                <p:cNvPr id="171" name="Rectangle 76"/>
                <p:cNvSpPr>
                  <a:spLocks noChangeArrowheads="1"/>
                </p:cNvSpPr>
                <p:nvPr/>
              </p:nvSpPr>
              <p:spPr bwMode="auto">
                <a:xfrm>
                  <a:off x="674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2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3" name="Line 78"/>
                <p:cNvSpPr>
                  <a:spLocks noChangeShapeType="1"/>
                </p:cNvSpPr>
                <p:nvPr/>
              </p:nvSpPr>
              <p:spPr bwMode="auto">
                <a:xfrm>
                  <a:off x="1746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" name="Line 79"/>
                <p:cNvSpPr>
                  <a:spLocks noChangeShapeType="1"/>
                </p:cNvSpPr>
                <p:nvPr/>
              </p:nvSpPr>
              <p:spPr bwMode="auto">
                <a:xfrm>
                  <a:off x="1242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8" name="Rectangle 80"/>
              <p:cNvSpPr>
                <a:spLocks noChangeArrowheads="1"/>
              </p:cNvSpPr>
              <p:nvPr/>
            </p:nvSpPr>
            <p:spPr bwMode="auto">
              <a:xfrm>
                <a:off x="625" y="3895"/>
                <a:ext cx="4917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opcode	   rs	rt	  immediate	     rt </a:t>
                </a:r>
                <a:r>
                  <a:rPr lang="en-US" sz="1800">
                    <a:solidFill>
                      <a:srgbClr val="56127A"/>
                    </a:solidFill>
                    <a:latin typeface="Symbol" pitchFamily="1" charset="2"/>
                  </a:rPr>
                  <a:t></a:t>
                </a: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 (rs) op immediate</a:t>
                </a:r>
              </a:p>
            </p:txBody>
          </p:sp>
          <p:sp>
            <p:nvSpPr>
              <p:cNvPr id="159" name="Rectangle 81"/>
              <p:cNvSpPr>
                <a:spLocks noChangeArrowheads="1"/>
              </p:cNvSpPr>
              <p:nvPr/>
            </p:nvSpPr>
            <p:spPr bwMode="auto">
              <a:xfrm>
                <a:off x="3736" y="3993"/>
                <a:ext cx="17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0" name="Group 82"/>
              <p:cNvGrpSpPr>
                <a:grpSpLocks/>
              </p:cNvGrpSpPr>
              <p:nvPr/>
            </p:nvGrpSpPr>
            <p:grpSpPr bwMode="auto">
              <a:xfrm>
                <a:off x="637" y="3481"/>
                <a:ext cx="4835" cy="471"/>
                <a:chOff x="621" y="3721"/>
                <a:chExt cx="4835" cy="471"/>
              </a:xfrm>
            </p:grpSpPr>
            <p:sp>
              <p:nvSpPr>
                <p:cNvPr id="161" name="Rectangle 83"/>
                <p:cNvSpPr>
                  <a:spLocks noChangeArrowheads="1"/>
                </p:cNvSpPr>
                <p:nvPr/>
              </p:nvSpPr>
              <p:spPr bwMode="auto">
                <a:xfrm>
                  <a:off x="3752" y="3961"/>
                  <a:ext cx="17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62" name="Group 84"/>
                <p:cNvGrpSpPr>
                  <a:grpSpLocks/>
                </p:cNvGrpSpPr>
                <p:nvPr/>
              </p:nvGrpSpPr>
              <p:grpSpPr bwMode="auto">
                <a:xfrm>
                  <a:off x="621" y="3721"/>
                  <a:ext cx="4520" cy="407"/>
                  <a:chOff x="621" y="3721"/>
                  <a:chExt cx="4520" cy="407"/>
                </a:xfrm>
              </p:grpSpPr>
              <p:sp>
                <p:nvSpPr>
                  <p:cNvPr id="163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621" y="3721"/>
                    <a:ext cx="4520" cy="40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</a:t>
                    </a:r>
                    <a:r>
                      <a:rPr lang="en-US" sz="1800">
                        <a:solidFill>
                          <a:schemeClr val="tx1"/>
                        </a:solidFill>
                        <a:latin typeface="Verdana" pitchFamily="1" charset="0"/>
                      </a:rPr>
                      <a:t>6	   5	 5       5       5          6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0	   rs	rt       rd       0       func    rd 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Symbol" pitchFamily="1" charset="2"/>
                      </a:rPr>
                      <a:t>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(rs) func (rt)</a:t>
                    </a:r>
                  </a:p>
                </p:txBody>
              </p:sp>
              <p:sp>
                <p:nvSpPr>
                  <p:cNvPr id="164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5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142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1702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1198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8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2630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9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3070" y="3911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0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3760" y="3897"/>
                    <a:ext cx="133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75" name="Text Box 93"/>
            <p:cNvSpPr txBox="1">
              <a:spLocks noChangeArrowheads="1"/>
            </p:cNvSpPr>
            <p:nvPr/>
          </p:nvSpPr>
          <p:spPr bwMode="auto">
            <a:xfrm>
              <a:off x="7362825" y="1241870"/>
              <a:ext cx="1417638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2000">
                  <a:solidFill>
                    <a:srgbClr val="FF0000"/>
                  </a:solidFill>
                  <a:latin typeface="Verdana" pitchFamily="1" charset="0"/>
                </a:rPr>
                <a:t>Introduce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sz="2000">
                  <a:solidFill>
                    <a:srgbClr val="FF0000"/>
                  </a:solidFill>
                  <a:latin typeface="Verdana" pitchFamily="1" charset="0"/>
                </a:rPr>
                <a:t>muxes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864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Microprogramming in 1970’s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ROMs were faster than DRAMs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For complex instruction sets (CISC), datapath and controller were cheaper and simpler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New instructions (e.g., floating point) supported without datapath modifications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Compatibility 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ISA compatibility across machine models were cheaper and simpler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Fixing bugs in the controller was easier</a:t>
            </a: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 the 1970s , except for cheapest and fastest machines, all computers were </a:t>
            </a:r>
            <a:r>
              <a:rPr lang="en-US" dirty="0" err="1" smtClean="0">
                <a:solidFill>
                  <a:schemeClr val="tx1"/>
                </a:solidFill>
              </a:rPr>
              <a:t>microprogrammed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ALU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54690" y="1124700"/>
            <a:ext cx="7805737" cy="5292725"/>
            <a:chOff x="992188" y="1412875"/>
            <a:chExt cx="7805737" cy="5292725"/>
          </a:xfrm>
        </p:grpSpPr>
        <p:sp>
          <p:nvSpPr>
            <p:cNvPr id="100" name="Rectangle 3"/>
            <p:cNvSpPr>
              <a:spLocks noChangeArrowheads="1"/>
            </p:cNvSpPr>
            <p:nvPr/>
          </p:nvSpPr>
          <p:spPr bwMode="auto">
            <a:xfrm>
              <a:off x="3092450" y="3790950"/>
              <a:ext cx="12144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&lt;31:26&gt;, &lt;5:0&gt;</a:t>
              </a:r>
            </a:p>
          </p:txBody>
        </p:sp>
        <p:grpSp>
          <p:nvGrpSpPr>
            <p:cNvPr id="176" name="Group 4"/>
            <p:cNvGrpSpPr>
              <a:grpSpLocks/>
            </p:cNvGrpSpPr>
            <p:nvPr/>
          </p:nvGrpSpPr>
          <p:grpSpPr bwMode="auto">
            <a:xfrm>
              <a:off x="992188" y="5526088"/>
              <a:ext cx="7805737" cy="1179512"/>
              <a:chOff x="625" y="3481"/>
              <a:chExt cx="4917" cy="743"/>
            </a:xfrm>
          </p:grpSpPr>
          <p:grpSp>
            <p:nvGrpSpPr>
              <p:cNvPr id="177" name="Group 5"/>
              <p:cNvGrpSpPr>
                <a:grpSpLocks/>
              </p:cNvGrpSpPr>
              <p:nvPr/>
            </p:nvGrpSpPr>
            <p:grpSpPr bwMode="auto">
              <a:xfrm>
                <a:off x="637" y="3925"/>
                <a:ext cx="3032" cy="200"/>
                <a:chOff x="674" y="3989"/>
                <a:chExt cx="3032" cy="200"/>
              </a:xfrm>
            </p:grpSpPr>
            <p:sp>
              <p:nvSpPr>
                <p:cNvPr id="191" name="Rectangle 6"/>
                <p:cNvSpPr>
                  <a:spLocks noChangeArrowheads="1"/>
                </p:cNvSpPr>
                <p:nvPr/>
              </p:nvSpPr>
              <p:spPr bwMode="auto">
                <a:xfrm>
                  <a:off x="674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Rectangle 7"/>
                <p:cNvSpPr>
                  <a:spLocks noChangeArrowheads="1"/>
                </p:cNvSpPr>
                <p:nvPr/>
              </p:nvSpPr>
              <p:spPr bwMode="auto">
                <a:xfrm>
                  <a:off x="2186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Line 8"/>
                <p:cNvSpPr>
                  <a:spLocks noChangeShapeType="1"/>
                </p:cNvSpPr>
                <p:nvPr/>
              </p:nvSpPr>
              <p:spPr bwMode="auto">
                <a:xfrm>
                  <a:off x="1746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" name="Line 9"/>
                <p:cNvSpPr>
                  <a:spLocks noChangeShapeType="1"/>
                </p:cNvSpPr>
                <p:nvPr/>
              </p:nvSpPr>
              <p:spPr bwMode="auto">
                <a:xfrm>
                  <a:off x="1242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8" name="Rectangle 10"/>
              <p:cNvSpPr>
                <a:spLocks noChangeArrowheads="1"/>
              </p:cNvSpPr>
              <p:nvPr/>
            </p:nvSpPr>
            <p:spPr bwMode="auto">
              <a:xfrm>
                <a:off x="625" y="3895"/>
                <a:ext cx="4917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opcode	   rs	rt	  immediate	     rt </a:t>
                </a:r>
                <a:r>
                  <a:rPr lang="en-US" sz="1800">
                    <a:solidFill>
                      <a:srgbClr val="56127A"/>
                    </a:solidFill>
                    <a:latin typeface="Symbol" pitchFamily="1" charset="2"/>
                  </a:rPr>
                  <a:t></a:t>
                </a: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 (rs) op immediate</a:t>
                </a:r>
              </a:p>
            </p:txBody>
          </p:sp>
          <p:sp>
            <p:nvSpPr>
              <p:cNvPr id="179" name="Rectangle 11"/>
              <p:cNvSpPr>
                <a:spLocks noChangeArrowheads="1"/>
              </p:cNvSpPr>
              <p:nvPr/>
            </p:nvSpPr>
            <p:spPr bwMode="auto">
              <a:xfrm>
                <a:off x="3736" y="3993"/>
                <a:ext cx="17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0" name="Group 12"/>
              <p:cNvGrpSpPr>
                <a:grpSpLocks/>
              </p:cNvGrpSpPr>
              <p:nvPr/>
            </p:nvGrpSpPr>
            <p:grpSpPr bwMode="auto">
              <a:xfrm>
                <a:off x="637" y="3481"/>
                <a:ext cx="4835" cy="471"/>
                <a:chOff x="621" y="3721"/>
                <a:chExt cx="4835" cy="471"/>
              </a:xfrm>
            </p:grpSpPr>
            <p:sp>
              <p:nvSpPr>
                <p:cNvPr id="181" name="Rectangle 13"/>
                <p:cNvSpPr>
                  <a:spLocks noChangeArrowheads="1"/>
                </p:cNvSpPr>
                <p:nvPr/>
              </p:nvSpPr>
              <p:spPr bwMode="auto">
                <a:xfrm>
                  <a:off x="3752" y="3961"/>
                  <a:ext cx="17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82" name="Group 14"/>
                <p:cNvGrpSpPr>
                  <a:grpSpLocks/>
                </p:cNvGrpSpPr>
                <p:nvPr/>
              </p:nvGrpSpPr>
              <p:grpSpPr bwMode="auto">
                <a:xfrm>
                  <a:off x="621" y="3721"/>
                  <a:ext cx="4520" cy="407"/>
                  <a:chOff x="621" y="3721"/>
                  <a:chExt cx="4520" cy="407"/>
                </a:xfrm>
              </p:grpSpPr>
              <p:sp>
                <p:nvSpPr>
                  <p:cNvPr id="183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621" y="3721"/>
                    <a:ext cx="4520" cy="40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</a:t>
                    </a:r>
                    <a:r>
                      <a:rPr lang="en-US" sz="1800">
                        <a:solidFill>
                          <a:schemeClr val="tx1"/>
                        </a:solidFill>
                        <a:latin typeface="Verdana" pitchFamily="1" charset="0"/>
                      </a:rPr>
                      <a:t>6	   5	 5       5       5          6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0	   rs	rt       rd       0       func    rd 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Symbol" pitchFamily="1" charset="2"/>
                      </a:rPr>
                      <a:t>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(rs) func (rt)</a:t>
                    </a:r>
                  </a:p>
                </p:txBody>
              </p:sp>
              <p:sp>
                <p:nvSpPr>
                  <p:cNvPr id="184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5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142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702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7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198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8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2630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9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3070" y="3911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0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3760" y="3897"/>
                    <a:ext cx="133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95" name="Group 24"/>
            <p:cNvGrpSpPr>
              <a:grpSpLocks/>
            </p:cNvGrpSpPr>
            <p:nvPr/>
          </p:nvGrpSpPr>
          <p:grpSpPr bwMode="auto">
            <a:xfrm>
              <a:off x="6124575" y="2928938"/>
              <a:ext cx="355600" cy="2266950"/>
              <a:chOff x="3858" y="1845"/>
              <a:chExt cx="224" cy="1428"/>
            </a:xfrm>
          </p:grpSpPr>
          <p:sp>
            <p:nvSpPr>
              <p:cNvPr id="196" name="Freeform 25"/>
              <p:cNvSpPr>
                <a:spLocks/>
              </p:cNvSpPr>
              <p:nvPr/>
            </p:nvSpPr>
            <p:spPr bwMode="auto">
              <a:xfrm>
                <a:off x="3858" y="1845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accent1"/>
              </a:solidFill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Line 26"/>
              <p:cNvSpPr>
                <a:spLocks noChangeShapeType="1"/>
              </p:cNvSpPr>
              <p:nvPr/>
            </p:nvSpPr>
            <p:spPr bwMode="auto">
              <a:xfrm flipH="1">
                <a:off x="3994" y="1965"/>
                <a:ext cx="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" name="Line 27"/>
              <p:cNvSpPr>
                <a:spLocks noChangeShapeType="1"/>
              </p:cNvSpPr>
              <p:nvPr/>
            </p:nvSpPr>
            <p:spPr bwMode="auto">
              <a:xfrm>
                <a:off x="3950" y="2121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" name="Group 28"/>
            <p:cNvGrpSpPr>
              <a:grpSpLocks/>
            </p:cNvGrpSpPr>
            <p:nvPr/>
          </p:nvGrpSpPr>
          <p:grpSpPr bwMode="auto">
            <a:xfrm>
              <a:off x="3790950" y="2670175"/>
              <a:ext cx="642938" cy="2565400"/>
              <a:chOff x="2388" y="1682"/>
              <a:chExt cx="405" cy="1616"/>
            </a:xfrm>
          </p:grpSpPr>
          <p:sp>
            <p:nvSpPr>
              <p:cNvPr id="200" name="Freeform 29"/>
              <p:cNvSpPr>
                <a:spLocks/>
              </p:cNvSpPr>
              <p:nvPr/>
            </p:nvSpPr>
            <p:spPr bwMode="auto">
              <a:xfrm>
                <a:off x="2388" y="1682"/>
                <a:ext cx="127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accent1"/>
              </a:solidFill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Line 30"/>
              <p:cNvSpPr>
                <a:spLocks noChangeShapeType="1"/>
              </p:cNvSpPr>
              <p:nvPr/>
            </p:nvSpPr>
            <p:spPr bwMode="auto">
              <a:xfrm>
                <a:off x="2508" y="1817"/>
                <a:ext cx="28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" name="Line 31"/>
              <p:cNvSpPr>
                <a:spLocks noChangeShapeType="1"/>
              </p:cNvSpPr>
              <p:nvPr/>
            </p:nvSpPr>
            <p:spPr bwMode="auto">
              <a:xfrm>
                <a:off x="2455" y="1961"/>
                <a:ext cx="3" cy="133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3" name="Rectangle 33"/>
            <p:cNvSpPr>
              <a:spLocks noChangeArrowheads="1"/>
            </p:cNvSpPr>
            <p:nvPr/>
          </p:nvSpPr>
          <p:spPr bwMode="auto">
            <a:xfrm>
              <a:off x="4475163" y="3454400"/>
              <a:ext cx="584200" cy="3175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Freeform 34"/>
            <p:cNvSpPr>
              <a:spLocks/>
            </p:cNvSpPr>
            <p:nvPr/>
          </p:nvSpPr>
          <p:spPr bwMode="auto">
            <a:xfrm>
              <a:off x="3157538" y="3633788"/>
              <a:ext cx="1320800" cy="74612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35"/>
            <p:cNvSpPr>
              <a:spLocks noChangeShapeType="1"/>
            </p:cNvSpPr>
            <p:nvPr/>
          </p:nvSpPr>
          <p:spPr bwMode="auto">
            <a:xfrm flipV="1">
              <a:off x="4767263" y="3775075"/>
              <a:ext cx="0" cy="14605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Rectangle 36"/>
            <p:cNvSpPr>
              <a:spLocks noChangeArrowheads="1"/>
            </p:cNvSpPr>
            <p:nvPr/>
          </p:nvSpPr>
          <p:spPr bwMode="auto">
            <a:xfrm>
              <a:off x="4537075" y="3432175"/>
              <a:ext cx="477838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Imm</a:t>
              </a:r>
            </a:p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Ext</a:t>
              </a:r>
            </a:p>
          </p:txBody>
        </p:sp>
        <p:sp>
          <p:nvSpPr>
            <p:cNvPr id="207" name="Freeform 38"/>
            <p:cNvSpPr>
              <a:spLocks/>
            </p:cNvSpPr>
            <p:nvPr/>
          </p:nvSpPr>
          <p:spPr bwMode="auto">
            <a:xfrm>
              <a:off x="4064000" y="2851150"/>
              <a:ext cx="3459163" cy="2068513"/>
            </a:xfrm>
            <a:custGeom>
              <a:avLst/>
              <a:gdLst>
                <a:gd name="T0" fmla="*/ 1769 w 2179"/>
                <a:gd name="T1" fmla="*/ 0 h 1303"/>
                <a:gd name="T2" fmla="*/ 2178 w 2179"/>
                <a:gd name="T3" fmla="*/ 0 h 1303"/>
                <a:gd name="T4" fmla="*/ 2178 w 2179"/>
                <a:gd name="T5" fmla="*/ 1302 h 1303"/>
                <a:gd name="T6" fmla="*/ 0 w 2179"/>
                <a:gd name="T7" fmla="*/ 1302 h 1303"/>
                <a:gd name="T8" fmla="*/ 0 w 2179"/>
                <a:gd name="T9" fmla="*/ 133 h 1303"/>
                <a:gd name="T10" fmla="*/ 242 w 2179"/>
                <a:gd name="T11" fmla="*/ 13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9" h="1303">
                  <a:moveTo>
                    <a:pt x="1769" y="0"/>
                  </a:moveTo>
                  <a:lnTo>
                    <a:pt x="2178" y="0"/>
                  </a:lnTo>
                  <a:lnTo>
                    <a:pt x="2178" y="1302"/>
                  </a:lnTo>
                  <a:lnTo>
                    <a:pt x="0" y="1302"/>
                  </a:lnTo>
                  <a:lnTo>
                    <a:pt x="0" y="133"/>
                  </a:lnTo>
                  <a:lnTo>
                    <a:pt x="242" y="13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Line 39"/>
            <p:cNvSpPr>
              <a:spLocks noChangeShapeType="1"/>
            </p:cNvSpPr>
            <p:nvPr/>
          </p:nvSpPr>
          <p:spPr bwMode="auto">
            <a:xfrm>
              <a:off x="2882900" y="2908300"/>
              <a:ext cx="254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40"/>
            <p:cNvSpPr>
              <a:spLocks noChangeShapeType="1"/>
            </p:cNvSpPr>
            <p:nvPr/>
          </p:nvSpPr>
          <p:spPr bwMode="auto">
            <a:xfrm>
              <a:off x="3149600" y="2457450"/>
              <a:ext cx="0" cy="2806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Rectangle 42"/>
            <p:cNvSpPr>
              <a:spLocks noChangeArrowheads="1"/>
            </p:cNvSpPr>
            <p:nvPr/>
          </p:nvSpPr>
          <p:spPr bwMode="auto">
            <a:xfrm>
              <a:off x="1700213" y="1698625"/>
              <a:ext cx="427037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0x4</a:t>
              </a:r>
            </a:p>
          </p:txBody>
        </p:sp>
        <p:sp>
          <p:nvSpPr>
            <p:cNvPr id="211" name="Freeform 43"/>
            <p:cNvSpPr>
              <a:spLocks/>
            </p:cNvSpPr>
            <p:nvPr/>
          </p:nvSpPr>
          <p:spPr bwMode="auto">
            <a:xfrm>
              <a:off x="2120900" y="173990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44"/>
            <p:cNvSpPr>
              <a:spLocks noChangeShapeType="1"/>
            </p:cNvSpPr>
            <p:nvPr/>
          </p:nvSpPr>
          <p:spPr bwMode="auto">
            <a:xfrm>
              <a:off x="2051050" y="18161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Rectangle 45"/>
            <p:cNvSpPr>
              <a:spLocks noChangeArrowheads="1"/>
            </p:cNvSpPr>
            <p:nvPr/>
          </p:nvSpPr>
          <p:spPr bwMode="auto">
            <a:xfrm>
              <a:off x="2144713" y="19494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214" name="Rectangle 46"/>
            <p:cNvSpPr>
              <a:spLocks noChangeArrowheads="1"/>
            </p:cNvSpPr>
            <p:nvPr/>
          </p:nvSpPr>
          <p:spPr bwMode="auto">
            <a:xfrm>
              <a:off x="1484313" y="3121025"/>
              <a:ext cx="33655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215" name="Line 47"/>
            <p:cNvSpPr>
              <a:spLocks noChangeShapeType="1"/>
            </p:cNvSpPr>
            <p:nvPr/>
          </p:nvSpPr>
          <p:spPr bwMode="auto">
            <a:xfrm>
              <a:off x="1684338" y="3048000"/>
              <a:ext cx="0" cy="1317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" name="Group 48"/>
            <p:cNvGrpSpPr>
              <a:grpSpLocks/>
            </p:cNvGrpSpPr>
            <p:nvPr/>
          </p:nvGrpSpPr>
          <p:grpSpPr bwMode="auto">
            <a:xfrm>
              <a:off x="1495425" y="2466975"/>
              <a:ext cx="1416050" cy="1060450"/>
              <a:chOff x="942" y="1554"/>
              <a:chExt cx="892" cy="668"/>
            </a:xfrm>
          </p:grpSpPr>
          <p:sp>
            <p:nvSpPr>
              <p:cNvPr id="217" name="Freeform 49"/>
              <p:cNvSpPr>
                <a:spLocks/>
              </p:cNvSpPr>
              <p:nvPr/>
            </p:nvSpPr>
            <p:spPr bwMode="auto">
              <a:xfrm>
                <a:off x="1127" y="1738"/>
                <a:ext cx="193" cy="1"/>
              </a:xfrm>
              <a:custGeom>
                <a:avLst/>
                <a:gdLst>
                  <a:gd name="T0" fmla="*/ 0 w 193"/>
                  <a:gd name="T1" fmla="*/ 0 h 1"/>
                  <a:gd name="T2" fmla="*/ 144 w 193"/>
                  <a:gd name="T3" fmla="*/ 0 h 1"/>
                  <a:gd name="T4" fmla="*/ 192 w 19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3" h="1">
                    <a:moveTo>
                      <a:pt x="0" y="0"/>
                    </a:moveTo>
                    <a:lnTo>
                      <a:pt x="144" y="0"/>
                    </a:lnTo>
                    <a:lnTo>
                      <a:pt x="192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8" name="Group 50"/>
              <p:cNvGrpSpPr>
                <a:grpSpLocks/>
              </p:cNvGrpSpPr>
              <p:nvPr/>
            </p:nvGrpSpPr>
            <p:grpSpPr bwMode="auto">
              <a:xfrm>
                <a:off x="1298" y="1621"/>
                <a:ext cx="536" cy="601"/>
                <a:chOff x="1298" y="1621"/>
                <a:chExt cx="536" cy="601"/>
              </a:xfrm>
            </p:grpSpPr>
            <p:sp>
              <p:nvSpPr>
                <p:cNvPr id="223" name="Rectangle 51"/>
                <p:cNvSpPr>
                  <a:spLocks noChangeArrowheads="1"/>
                </p:cNvSpPr>
                <p:nvPr/>
              </p:nvSpPr>
              <p:spPr bwMode="auto">
                <a:xfrm>
                  <a:off x="1331" y="1623"/>
                  <a:ext cx="472" cy="584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Rectangle 52"/>
                <p:cNvSpPr>
                  <a:spLocks noChangeArrowheads="1"/>
                </p:cNvSpPr>
                <p:nvPr/>
              </p:nvSpPr>
              <p:spPr bwMode="auto">
                <a:xfrm>
                  <a:off x="1298" y="1621"/>
                  <a:ext cx="306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addr</a:t>
                  </a:r>
                </a:p>
              </p:txBody>
            </p:sp>
            <p:sp>
              <p:nvSpPr>
                <p:cNvPr id="225" name="Rectangle 53"/>
                <p:cNvSpPr>
                  <a:spLocks noChangeArrowheads="1"/>
                </p:cNvSpPr>
                <p:nvPr/>
              </p:nvSpPr>
              <p:spPr bwMode="auto">
                <a:xfrm>
                  <a:off x="1571" y="1725"/>
                  <a:ext cx="26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inst</a:t>
                  </a:r>
                </a:p>
              </p:txBody>
            </p:sp>
            <p:sp>
              <p:nvSpPr>
                <p:cNvPr id="226" name="Rectangle 54"/>
                <p:cNvSpPr>
                  <a:spLocks noChangeArrowheads="1"/>
                </p:cNvSpPr>
                <p:nvPr/>
              </p:nvSpPr>
              <p:spPr bwMode="auto">
                <a:xfrm>
                  <a:off x="1305" y="1898"/>
                  <a:ext cx="518" cy="3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Inst.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Memory</a:t>
                  </a:r>
                </a:p>
              </p:txBody>
            </p:sp>
          </p:grpSp>
          <p:sp>
            <p:nvSpPr>
              <p:cNvPr id="219" name="Rectangle 55"/>
              <p:cNvSpPr>
                <a:spLocks noChangeArrowheads="1"/>
              </p:cNvSpPr>
              <p:nvPr/>
            </p:nvSpPr>
            <p:spPr bwMode="auto">
              <a:xfrm>
                <a:off x="991" y="1554"/>
                <a:ext cx="128" cy="3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" name="Line 56"/>
              <p:cNvSpPr>
                <a:spLocks noChangeShapeType="1"/>
              </p:cNvSpPr>
              <p:nvPr/>
            </p:nvSpPr>
            <p:spPr bwMode="auto">
              <a:xfrm>
                <a:off x="1135" y="173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" name="Rectangle 57"/>
              <p:cNvSpPr>
                <a:spLocks noChangeArrowheads="1"/>
              </p:cNvSpPr>
              <p:nvPr/>
            </p:nvSpPr>
            <p:spPr bwMode="auto">
              <a:xfrm>
                <a:off x="942" y="1664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PC</a:t>
                </a:r>
              </a:p>
            </p:txBody>
          </p:sp>
          <p:sp>
            <p:nvSpPr>
              <p:cNvPr id="222" name="Freeform 58"/>
              <p:cNvSpPr>
                <a:spLocks/>
              </p:cNvSpPr>
              <p:nvPr/>
            </p:nvSpPr>
            <p:spPr bwMode="auto">
              <a:xfrm>
                <a:off x="1031" y="1874"/>
                <a:ext cx="49" cy="49"/>
              </a:xfrm>
              <a:custGeom>
                <a:avLst/>
                <a:gdLst>
                  <a:gd name="T0" fmla="*/ 0 w 49"/>
                  <a:gd name="T1" fmla="*/ 48 h 49"/>
                  <a:gd name="T2" fmla="*/ 24 w 49"/>
                  <a:gd name="T3" fmla="*/ 0 h 49"/>
                  <a:gd name="T4" fmla="*/ 48 w 49"/>
                  <a:gd name="T5" fmla="*/ 4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49">
                    <a:moveTo>
                      <a:pt x="0" y="48"/>
                    </a:moveTo>
                    <a:lnTo>
                      <a:pt x="24" y="0"/>
                    </a:lnTo>
                    <a:lnTo>
                      <a:pt x="48" y="4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" name="Group 59"/>
            <p:cNvGrpSpPr>
              <a:grpSpLocks/>
            </p:cNvGrpSpPr>
            <p:nvPr/>
          </p:nvGrpSpPr>
          <p:grpSpPr bwMode="auto">
            <a:xfrm>
              <a:off x="6450013" y="2587625"/>
              <a:ext cx="733425" cy="614363"/>
              <a:chOff x="4063" y="1630"/>
              <a:chExt cx="462" cy="387"/>
            </a:xfrm>
          </p:grpSpPr>
          <p:sp>
            <p:nvSpPr>
              <p:cNvPr id="228" name="Rectangle 60"/>
              <p:cNvSpPr>
                <a:spLocks noChangeArrowheads="1"/>
              </p:cNvSpPr>
              <p:nvPr/>
            </p:nvSpPr>
            <p:spPr bwMode="auto">
              <a:xfrm>
                <a:off x="4363" y="1846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229" name="Line 61"/>
              <p:cNvSpPr>
                <a:spLocks noChangeShapeType="1"/>
              </p:cNvSpPr>
              <p:nvPr/>
            </p:nvSpPr>
            <p:spPr bwMode="auto">
              <a:xfrm>
                <a:off x="4335" y="188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Freeform 62"/>
              <p:cNvSpPr>
                <a:spLocks/>
              </p:cNvSpPr>
              <p:nvPr/>
            </p:nvSpPr>
            <p:spPr bwMode="auto">
              <a:xfrm>
                <a:off x="4085" y="1630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Rectangle 63"/>
              <p:cNvSpPr>
                <a:spLocks noChangeArrowheads="1"/>
              </p:cNvSpPr>
              <p:nvPr/>
            </p:nvSpPr>
            <p:spPr bwMode="auto">
              <a:xfrm>
                <a:off x="4063" y="1749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sp>
          <p:nvSpPr>
            <p:cNvPr id="232" name="Rectangle 64"/>
            <p:cNvSpPr>
              <a:spLocks noChangeArrowheads="1"/>
            </p:cNvSpPr>
            <p:nvPr/>
          </p:nvSpPr>
          <p:spPr bwMode="auto">
            <a:xfrm>
              <a:off x="4379913" y="151765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grpSp>
          <p:nvGrpSpPr>
            <p:cNvPr id="233" name="Group 65"/>
            <p:cNvGrpSpPr>
              <a:grpSpLocks/>
            </p:cNvGrpSpPr>
            <p:nvPr/>
          </p:nvGrpSpPr>
          <p:grpSpPr bwMode="auto">
            <a:xfrm>
              <a:off x="4356100" y="1841500"/>
              <a:ext cx="749300" cy="1531938"/>
              <a:chOff x="2744" y="1160"/>
              <a:chExt cx="472" cy="965"/>
            </a:xfrm>
          </p:grpSpPr>
          <p:sp>
            <p:nvSpPr>
              <p:cNvPr id="234" name="Rectangle 66"/>
              <p:cNvSpPr>
                <a:spLocks noChangeArrowheads="1"/>
              </p:cNvSpPr>
              <p:nvPr/>
            </p:nvSpPr>
            <p:spPr bwMode="auto">
              <a:xfrm>
                <a:off x="2744" y="11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235" name="Line 67"/>
              <p:cNvSpPr>
                <a:spLocks noChangeShapeType="1"/>
              </p:cNvSpPr>
              <p:nvPr/>
            </p:nvSpPr>
            <p:spPr bwMode="auto">
              <a:xfrm>
                <a:off x="2839" y="1323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Freeform 68"/>
              <p:cNvSpPr>
                <a:spLocks/>
              </p:cNvSpPr>
              <p:nvPr/>
            </p:nvSpPr>
            <p:spPr bwMode="auto">
              <a:xfrm>
                <a:off x="3009" y="1180"/>
                <a:ext cx="1" cy="233"/>
              </a:xfrm>
              <a:custGeom>
                <a:avLst/>
                <a:gdLst>
                  <a:gd name="T0" fmla="*/ 0 w 1"/>
                  <a:gd name="T1" fmla="*/ 0 h 233"/>
                  <a:gd name="T2" fmla="*/ 0 w 1"/>
                  <a:gd name="T3" fmla="*/ 232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33">
                    <a:moveTo>
                      <a:pt x="0" y="0"/>
                    </a:moveTo>
                    <a:lnTo>
                      <a:pt x="0" y="23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Rectangle 69"/>
              <p:cNvSpPr>
                <a:spLocks noChangeArrowheads="1"/>
              </p:cNvSpPr>
              <p:nvPr/>
            </p:nvSpPr>
            <p:spPr bwMode="auto">
              <a:xfrm>
                <a:off x="2799" y="1411"/>
                <a:ext cx="368" cy="6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Rectangle 70"/>
              <p:cNvSpPr>
                <a:spLocks noChangeArrowheads="1"/>
              </p:cNvSpPr>
              <p:nvPr/>
            </p:nvSpPr>
            <p:spPr bwMode="auto">
              <a:xfrm>
                <a:off x="2958" y="1661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239" name="Rectangle 71"/>
              <p:cNvSpPr>
                <a:spLocks noChangeArrowheads="1"/>
              </p:cNvSpPr>
              <p:nvPr/>
            </p:nvSpPr>
            <p:spPr bwMode="auto">
              <a:xfrm>
                <a:off x="2783" y="1935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240" name="Rectangle 72"/>
              <p:cNvSpPr>
                <a:spLocks noChangeArrowheads="1"/>
              </p:cNvSpPr>
              <p:nvPr/>
            </p:nvSpPr>
            <p:spPr bwMode="auto">
              <a:xfrm>
                <a:off x="2766" y="1465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241" name="Rectangle 73"/>
              <p:cNvSpPr>
                <a:spLocks noChangeArrowheads="1"/>
              </p:cNvSpPr>
              <p:nvPr/>
            </p:nvSpPr>
            <p:spPr bwMode="auto">
              <a:xfrm>
                <a:off x="2766" y="156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242" name="Rectangle 74"/>
              <p:cNvSpPr>
                <a:spLocks noChangeArrowheads="1"/>
              </p:cNvSpPr>
              <p:nvPr/>
            </p:nvSpPr>
            <p:spPr bwMode="auto">
              <a:xfrm>
                <a:off x="2766" y="1745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243" name="Rectangle 75"/>
              <p:cNvSpPr>
                <a:spLocks noChangeArrowheads="1"/>
              </p:cNvSpPr>
              <p:nvPr/>
            </p:nvSpPr>
            <p:spPr bwMode="auto">
              <a:xfrm>
                <a:off x="2766" y="1839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244" name="Rectangle 76"/>
              <p:cNvSpPr>
                <a:spLocks noChangeArrowheads="1"/>
              </p:cNvSpPr>
              <p:nvPr/>
            </p:nvSpPr>
            <p:spPr bwMode="auto">
              <a:xfrm>
                <a:off x="2963" y="1840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245" name="Rectangle 77"/>
              <p:cNvSpPr>
                <a:spLocks noChangeArrowheads="1"/>
              </p:cNvSpPr>
              <p:nvPr/>
            </p:nvSpPr>
            <p:spPr bwMode="auto">
              <a:xfrm>
                <a:off x="2894" y="1361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sp>
            <p:nvSpPr>
              <p:cNvPr id="246" name="Line 78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Line 79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8" name="Freeform 80"/>
            <p:cNvSpPr>
              <a:spLocks/>
            </p:cNvSpPr>
            <p:nvPr/>
          </p:nvSpPr>
          <p:spPr bwMode="auto">
            <a:xfrm>
              <a:off x="1854200" y="2238375"/>
              <a:ext cx="266700" cy="528638"/>
            </a:xfrm>
            <a:custGeom>
              <a:avLst/>
              <a:gdLst>
                <a:gd name="T0" fmla="*/ 1 w 168"/>
                <a:gd name="T1" fmla="*/ 333 h 333"/>
                <a:gd name="T2" fmla="*/ 0 w 168"/>
                <a:gd name="T3" fmla="*/ 5 h 333"/>
                <a:gd name="T4" fmla="*/ 5 w 168"/>
                <a:gd name="T5" fmla="*/ 0 h 333"/>
                <a:gd name="T6" fmla="*/ 168 w 168"/>
                <a:gd name="T7" fmla="*/ 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" h="333">
                  <a:moveTo>
                    <a:pt x="1" y="333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168" y="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Freeform 81"/>
            <p:cNvSpPr>
              <a:spLocks/>
            </p:cNvSpPr>
            <p:nvPr/>
          </p:nvSpPr>
          <p:spPr bwMode="auto">
            <a:xfrm>
              <a:off x="3141663" y="2633663"/>
              <a:ext cx="1296987" cy="1587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Rectangle 82"/>
            <p:cNvSpPr>
              <a:spLocks noChangeArrowheads="1"/>
            </p:cNvSpPr>
            <p:nvPr/>
          </p:nvSpPr>
          <p:spPr bwMode="auto">
            <a:xfrm>
              <a:off x="3090863" y="2216150"/>
              <a:ext cx="7397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&lt;25:21&gt;</a:t>
              </a:r>
            </a:p>
          </p:txBody>
        </p:sp>
        <p:sp>
          <p:nvSpPr>
            <p:cNvPr id="251" name="Rectangle 83"/>
            <p:cNvSpPr>
              <a:spLocks noChangeArrowheads="1"/>
            </p:cNvSpPr>
            <p:nvPr/>
          </p:nvSpPr>
          <p:spPr bwMode="auto">
            <a:xfrm>
              <a:off x="3100388" y="2419350"/>
              <a:ext cx="7397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&lt;20:16&gt;</a:t>
              </a:r>
            </a:p>
          </p:txBody>
        </p:sp>
        <p:sp>
          <p:nvSpPr>
            <p:cNvPr id="252" name="Rectangle 84"/>
            <p:cNvSpPr>
              <a:spLocks noChangeArrowheads="1"/>
            </p:cNvSpPr>
            <p:nvPr/>
          </p:nvSpPr>
          <p:spPr bwMode="auto">
            <a:xfrm>
              <a:off x="3092450" y="3390900"/>
              <a:ext cx="6556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&lt;15:0&gt;</a:t>
              </a:r>
            </a:p>
          </p:txBody>
        </p:sp>
        <p:sp>
          <p:nvSpPr>
            <p:cNvPr id="253" name="Line 85"/>
            <p:cNvSpPr>
              <a:spLocks noChangeShapeType="1"/>
            </p:cNvSpPr>
            <p:nvPr/>
          </p:nvSpPr>
          <p:spPr bwMode="auto">
            <a:xfrm>
              <a:off x="4500563" y="3103563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Freeform 86"/>
            <p:cNvSpPr>
              <a:spLocks/>
            </p:cNvSpPr>
            <p:nvPr/>
          </p:nvSpPr>
          <p:spPr bwMode="auto">
            <a:xfrm>
              <a:off x="3144838" y="2444750"/>
              <a:ext cx="1296987" cy="1588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Line 88"/>
            <p:cNvSpPr>
              <a:spLocks noChangeShapeType="1"/>
            </p:cNvSpPr>
            <p:nvPr/>
          </p:nvSpPr>
          <p:spPr bwMode="auto">
            <a:xfrm flipV="1">
              <a:off x="5567363" y="4189413"/>
              <a:ext cx="0" cy="10795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" name="Rectangle 89"/>
            <p:cNvSpPr>
              <a:spLocks noChangeArrowheads="1"/>
            </p:cNvSpPr>
            <p:nvPr/>
          </p:nvSpPr>
          <p:spPr bwMode="auto">
            <a:xfrm>
              <a:off x="5275263" y="3870325"/>
              <a:ext cx="584200" cy="3175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Rectangle 90"/>
            <p:cNvSpPr>
              <a:spLocks noChangeArrowheads="1"/>
            </p:cNvSpPr>
            <p:nvPr/>
          </p:nvSpPr>
          <p:spPr bwMode="auto">
            <a:xfrm>
              <a:off x="5233988" y="3856038"/>
              <a:ext cx="671512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ALU</a:t>
              </a:r>
            </a:p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Control</a:t>
              </a:r>
            </a:p>
          </p:txBody>
        </p:sp>
        <p:sp>
          <p:nvSpPr>
            <p:cNvPr id="258" name="Freeform 91"/>
            <p:cNvSpPr>
              <a:spLocks/>
            </p:cNvSpPr>
            <p:nvPr/>
          </p:nvSpPr>
          <p:spPr bwMode="auto">
            <a:xfrm>
              <a:off x="5064125" y="2681288"/>
              <a:ext cx="1423988" cy="1587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Freeform 92"/>
            <p:cNvSpPr>
              <a:spLocks/>
            </p:cNvSpPr>
            <p:nvPr/>
          </p:nvSpPr>
          <p:spPr bwMode="auto">
            <a:xfrm>
              <a:off x="5851525" y="3114675"/>
              <a:ext cx="863600" cy="849313"/>
            </a:xfrm>
            <a:custGeom>
              <a:avLst/>
              <a:gdLst>
                <a:gd name="T0" fmla="*/ 0 w 544"/>
                <a:gd name="T1" fmla="*/ 535 h 535"/>
                <a:gd name="T2" fmla="*/ 544 w 544"/>
                <a:gd name="T3" fmla="*/ 535 h 535"/>
                <a:gd name="T4" fmla="*/ 540 w 544"/>
                <a:gd name="T5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4" h="535">
                  <a:moveTo>
                    <a:pt x="0" y="535"/>
                  </a:moveTo>
                  <a:lnTo>
                    <a:pt x="544" y="535"/>
                  </a:lnTo>
                  <a:lnTo>
                    <a:pt x="54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" name="Freeform 93"/>
            <p:cNvSpPr>
              <a:spLocks/>
            </p:cNvSpPr>
            <p:nvPr/>
          </p:nvSpPr>
          <p:spPr bwMode="auto">
            <a:xfrm>
              <a:off x="3144838" y="3992563"/>
              <a:ext cx="2141537" cy="74612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" name="Freeform 94"/>
            <p:cNvSpPr>
              <a:spLocks/>
            </p:cNvSpPr>
            <p:nvPr/>
          </p:nvSpPr>
          <p:spPr bwMode="auto">
            <a:xfrm>
              <a:off x="1055688" y="1412875"/>
              <a:ext cx="1755775" cy="1341438"/>
            </a:xfrm>
            <a:custGeom>
              <a:avLst/>
              <a:gdLst>
                <a:gd name="T0" fmla="*/ 921 w 1106"/>
                <a:gd name="T1" fmla="*/ 410 h 845"/>
                <a:gd name="T2" fmla="*/ 1104 w 1106"/>
                <a:gd name="T3" fmla="*/ 409 h 845"/>
                <a:gd name="T4" fmla="*/ 1106 w 1106"/>
                <a:gd name="T5" fmla="*/ 1 h 845"/>
                <a:gd name="T6" fmla="*/ 775 w 1106"/>
                <a:gd name="T7" fmla="*/ 0 h 845"/>
                <a:gd name="T8" fmla="*/ 2 w 1106"/>
                <a:gd name="T9" fmla="*/ 1 h 845"/>
                <a:gd name="T10" fmla="*/ 0 w 1106"/>
                <a:gd name="T11" fmla="*/ 845 h 845"/>
                <a:gd name="T12" fmla="*/ 335 w 1106"/>
                <a:gd name="T1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6" h="845">
                  <a:moveTo>
                    <a:pt x="921" y="410"/>
                  </a:moveTo>
                  <a:lnTo>
                    <a:pt x="1104" y="409"/>
                  </a:lnTo>
                  <a:lnTo>
                    <a:pt x="1106" y="1"/>
                  </a:lnTo>
                  <a:lnTo>
                    <a:pt x="775" y="0"/>
                  </a:lnTo>
                  <a:lnTo>
                    <a:pt x="2" y="1"/>
                  </a:lnTo>
                  <a:lnTo>
                    <a:pt x="0" y="845"/>
                  </a:lnTo>
                  <a:lnTo>
                    <a:pt x="335" y="845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95"/>
            <p:cNvSpPr>
              <a:spLocks/>
            </p:cNvSpPr>
            <p:nvPr/>
          </p:nvSpPr>
          <p:spPr bwMode="auto">
            <a:xfrm>
              <a:off x="5060950" y="3302000"/>
              <a:ext cx="1077913" cy="309563"/>
            </a:xfrm>
            <a:custGeom>
              <a:avLst/>
              <a:gdLst>
                <a:gd name="T0" fmla="*/ 0 w 889"/>
                <a:gd name="T1" fmla="*/ 298 h 299"/>
                <a:gd name="T2" fmla="*/ 277 w 889"/>
                <a:gd name="T3" fmla="*/ 298 h 299"/>
                <a:gd name="T4" fmla="*/ 277 w 889"/>
                <a:gd name="T5" fmla="*/ 0 h 299"/>
                <a:gd name="T6" fmla="*/ 888 w 889"/>
                <a:gd name="T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9" h="299">
                  <a:moveTo>
                    <a:pt x="0" y="298"/>
                  </a:moveTo>
                  <a:lnTo>
                    <a:pt x="277" y="298"/>
                  </a:lnTo>
                  <a:lnTo>
                    <a:pt x="277" y="0"/>
                  </a:lnTo>
                  <a:lnTo>
                    <a:pt x="88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3" name="Line 96"/>
            <p:cNvSpPr>
              <a:spLocks noChangeShapeType="1"/>
            </p:cNvSpPr>
            <p:nvPr/>
          </p:nvSpPr>
          <p:spPr bwMode="auto">
            <a:xfrm>
              <a:off x="5041900" y="3035300"/>
              <a:ext cx="11049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Freeform 97"/>
            <p:cNvSpPr>
              <a:spLocks/>
            </p:cNvSpPr>
            <p:nvPr/>
          </p:nvSpPr>
          <p:spPr bwMode="auto">
            <a:xfrm>
              <a:off x="3167063" y="2978150"/>
              <a:ext cx="611187" cy="1588"/>
            </a:xfrm>
            <a:custGeom>
              <a:avLst/>
              <a:gdLst>
                <a:gd name="T0" fmla="*/ 0 w 436"/>
                <a:gd name="T1" fmla="*/ 0 h 1"/>
                <a:gd name="T2" fmla="*/ 435 w 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6" h="1">
                  <a:moveTo>
                    <a:pt x="0" y="0"/>
                  </a:moveTo>
                  <a:lnTo>
                    <a:pt x="435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Freeform 98"/>
            <p:cNvSpPr>
              <a:spLocks/>
            </p:cNvSpPr>
            <p:nvPr/>
          </p:nvSpPr>
          <p:spPr bwMode="auto">
            <a:xfrm>
              <a:off x="3503613" y="2630488"/>
              <a:ext cx="274637" cy="198437"/>
            </a:xfrm>
            <a:custGeom>
              <a:avLst/>
              <a:gdLst>
                <a:gd name="T0" fmla="*/ 0 w 196"/>
                <a:gd name="T1" fmla="*/ 0 h 125"/>
                <a:gd name="T2" fmla="*/ 0 w 196"/>
                <a:gd name="T3" fmla="*/ 124 h 125"/>
                <a:gd name="T4" fmla="*/ 195 w 196"/>
                <a:gd name="T5" fmla="*/ 12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" h="125">
                  <a:moveTo>
                    <a:pt x="0" y="0"/>
                  </a:moveTo>
                  <a:lnTo>
                    <a:pt x="0" y="124"/>
                  </a:lnTo>
                  <a:lnTo>
                    <a:pt x="195" y="12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Rectangle 99"/>
            <p:cNvSpPr>
              <a:spLocks noChangeArrowheads="1"/>
            </p:cNvSpPr>
            <p:nvPr/>
          </p:nvSpPr>
          <p:spPr bwMode="auto">
            <a:xfrm>
              <a:off x="3074988" y="2965450"/>
              <a:ext cx="7397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&lt;15:11&gt;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28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Load/Store Instructions (Harvard)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 2"/>
          <p:cNvSpPr>
            <a:spLocks/>
          </p:cNvSpPr>
          <p:nvPr/>
        </p:nvSpPr>
        <p:spPr bwMode="auto">
          <a:xfrm>
            <a:off x="7666860" y="2814777"/>
            <a:ext cx="1004887" cy="136525"/>
          </a:xfrm>
          <a:custGeom>
            <a:avLst/>
            <a:gdLst>
              <a:gd name="T0" fmla="*/ 0 w 633"/>
              <a:gd name="T1" fmla="*/ 0 h 86"/>
              <a:gd name="T2" fmla="*/ 432 w 633"/>
              <a:gd name="T3" fmla="*/ 0 h 86"/>
              <a:gd name="T4" fmla="*/ 468 w 633"/>
              <a:gd name="T5" fmla="*/ 86 h 86"/>
              <a:gd name="T6" fmla="*/ 633 w 633"/>
              <a:gd name="T7" fmla="*/ 8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3" h="86">
                <a:moveTo>
                  <a:pt x="0" y="0"/>
                </a:moveTo>
                <a:lnTo>
                  <a:pt x="432" y="0"/>
                </a:lnTo>
                <a:lnTo>
                  <a:pt x="468" y="86"/>
                </a:lnTo>
                <a:lnTo>
                  <a:pt x="633" y="86"/>
                </a:lnTo>
              </a:path>
            </a:pathLst>
          </a:custGeom>
          <a:noFill/>
          <a:ln w="76200" cap="flat" cmpd="sng">
            <a:solidFill>
              <a:srgbClr val="CFBDC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3"/>
          <p:cNvSpPr>
            <a:spLocks/>
          </p:cNvSpPr>
          <p:nvPr/>
        </p:nvSpPr>
        <p:spPr bwMode="auto">
          <a:xfrm>
            <a:off x="2205860" y="2725877"/>
            <a:ext cx="3384550" cy="481013"/>
          </a:xfrm>
          <a:custGeom>
            <a:avLst/>
            <a:gdLst>
              <a:gd name="T0" fmla="*/ 0 w 2132"/>
              <a:gd name="T1" fmla="*/ 284 h 303"/>
              <a:gd name="T2" fmla="*/ 344 w 2132"/>
              <a:gd name="T3" fmla="*/ 284 h 303"/>
              <a:gd name="T4" fmla="*/ 973 w 2132"/>
              <a:gd name="T5" fmla="*/ 289 h 303"/>
              <a:gd name="T6" fmla="*/ 1109 w 2132"/>
              <a:gd name="T7" fmla="*/ 303 h 303"/>
              <a:gd name="T8" fmla="*/ 1393 w 2132"/>
              <a:gd name="T9" fmla="*/ 303 h 303"/>
              <a:gd name="T10" fmla="*/ 1393 w 2132"/>
              <a:gd name="T11" fmla="*/ 48 h 303"/>
              <a:gd name="T12" fmla="*/ 1858 w 2132"/>
              <a:gd name="T13" fmla="*/ 48 h 303"/>
              <a:gd name="T14" fmla="*/ 1973 w 2132"/>
              <a:gd name="T15" fmla="*/ 0 h 303"/>
              <a:gd name="T16" fmla="*/ 2132 w 2132"/>
              <a:gd name="T17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2" h="303">
                <a:moveTo>
                  <a:pt x="0" y="284"/>
                </a:moveTo>
                <a:lnTo>
                  <a:pt x="344" y="284"/>
                </a:lnTo>
                <a:lnTo>
                  <a:pt x="973" y="289"/>
                </a:lnTo>
                <a:lnTo>
                  <a:pt x="1109" y="303"/>
                </a:lnTo>
                <a:lnTo>
                  <a:pt x="1393" y="303"/>
                </a:lnTo>
                <a:lnTo>
                  <a:pt x="1393" y="48"/>
                </a:lnTo>
                <a:lnTo>
                  <a:pt x="1858" y="48"/>
                </a:lnTo>
                <a:lnTo>
                  <a:pt x="1973" y="0"/>
                </a:lnTo>
                <a:lnTo>
                  <a:pt x="2132" y="0"/>
                </a:lnTo>
              </a:path>
            </a:pathLst>
          </a:custGeom>
          <a:noFill/>
          <a:ln w="76200" cap="flat" cmpd="sng">
            <a:solidFill>
              <a:srgbClr val="CFBDC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4"/>
          <p:cNvSpPr>
            <a:spLocks/>
          </p:cNvSpPr>
          <p:nvPr/>
        </p:nvSpPr>
        <p:spPr bwMode="auto">
          <a:xfrm>
            <a:off x="3098035" y="2581415"/>
            <a:ext cx="5570537" cy="1844675"/>
          </a:xfrm>
          <a:custGeom>
            <a:avLst/>
            <a:gdLst>
              <a:gd name="T0" fmla="*/ 3509 w 3509"/>
              <a:gd name="T1" fmla="*/ 235 h 1162"/>
              <a:gd name="T2" fmla="*/ 3504 w 3509"/>
              <a:gd name="T3" fmla="*/ 1162 h 1162"/>
              <a:gd name="T4" fmla="*/ 5 w 3509"/>
              <a:gd name="T5" fmla="*/ 1152 h 1162"/>
              <a:gd name="T6" fmla="*/ 0 w 3509"/>
              <a:gd name="T7" fmla="*/ 0 h 1162"/>
              <a:gd name="T8" fmla="*/ 250 w 3509"/>
              <a:gd name="T9" fmla="*/ 0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09" h="1162">
                <a:moveTo>
                  <a:pt x="3509" y="235"/>
                </a:moveTo>
                <a:lnTo>
                  <a:pt x="3504" y="1162"/>
                </a:lnTo>
                <a:lnTo>
                  <a:pt x="5" y="1152"/>
                </a:lnTo>
                <a:lnTo>
                  <a:pt x="0" y="0"/>
                </a:lnTo>
                <a:lnTo>
                  <a:pt x="250" y="0"/>
                </a:lnTo>
              </a:path>
            </a:pathLst>
          </a:custGeom>
          <a:noFill/>
          <a:ln w="76200" cap="flat" cmpd="sng">
            <a:solidFill>
              <a:srgbClr val="CFBDC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5"/>
          <p:cNvSpPr>
            <a:spLocks/>
          </p:cNvSpPr>
          <p:nvPr/>
        </p:nvSpPr>
        <p:spPr bwMode="auto">
          <a:xfrm>
            <a:off x="2180460" y="1968640"/>
            <a:ext cx="4735512" cy="468312"/>
          </a:xfrm>
          <a:custGeom>
            <a:avLst/>
            <a:gdLst>
              <a:gd name="T0" fmla="*/ 0 w 2983"/>
              <a:gd name="T1" fmla="*/ 0 h 295"/>
              <a:gd name="T2" fmla="*/ 849 w 2983"/>
              <a:gd name="T3" fmla="*/ 0 h 295"/>
              <a:gd name="T4" fmla="*/ 1058 w 2983"/>
              <a:gd name="T5" fmla="*/ 187 h 295"/>
              <a:gd name="T6" fmla="*/ 2172 w 2983"/>
              <a:gd name="T7" fmla="*/ 194 h 295"/>
              <a:gd name="T8" fmla="*/ 2277 w 2983"/>
              <a:gd name="T9" fmla="*/ 295 h 295"/>
              <a:gd name="T10" fmla="*/ 2983 w 2983"/>
              <a:gd name="T11" fmla="*/ 295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83" h="295">
                <a:moveTo>
                  <a:pt x="0" y="0"/>
                </a:moveTo>
                <a:lnTo>
                  <a:pt x="849" y="0"/>
                </a:lnTo>
                <a:lnTo>
                  <a:pt x="1058" y="187"/>
                </a:lnTo>
                <a:lnTo>
                  <a:pt x="2172" y="194"/>
                </a:lnTo>
                <a:lnTo>
                  <a:pt x="2277" y="295"/>
                </a:lnTo>
                <a:lnTo>
                  <a:pt x="2983" y="295"/>
                </a:lnTo>
              </a:path>
            </a:pathLst>
          </a:custGeom>
          <a:noFill/>
          <a:ln w="76200" cap="flat" cmpd="sng">
            <a:solidFill>
              <a:srgbClr val="CFBDC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6"/>
          <p:cNvSpPr>
            <a:spLocks/>
          </p:cNvSpPr>
          <p:nvPr/>
        </p:nvSpPr>
        <p:spPr bwMode="auto">
          <a:xfrm>
            <a:off x="2191572" y="2116277"/>
            <a:ext cx="4765675" cy="1171575"/>
          </a:xfrm>
          <a:custGeom>
            <a:avLst/>
            <a:gdLst>
              <a:gd name="T0" fmla="*/ 0 w 3002"/>
              <a:gd name="T1" fmla="*/ 0 h 738"/>
              <a:gd name="T2" fmla="*/ 878 w 3002"/>
              <a:gd name="T3" fmla="*/ 0 h 738"/>
              <a:gd name="T4" fmla="*/ 1080 w 3002"/>
              <a:gd name="T5" fmla="*/ 310 h 738"/>
              <a:gd name="T6" fmla="*/ 1534 w 3002"/>
              <a:gd name="T7" fmla="*/ 310 h 738"/>
              <a:gd name="T8" fmla="*/ 1536 w 3002"/>
              <a:gd name="T9" fmla="*/ 738 h 738"/>
              <a:gd name="T10" fmla="*/ 3002 w 3002"/>
              <a:gd name="T11" fmla="*/ 735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02" h="738">
                <a:moveTo>
                  <a:pt x="0" y="0"/>
                </a:moveTo>
                <a:lnTo>
                  <a:pt x="878" y="0"/>
                </a:lnTo>
                <a:lnTo>
                  <a:pt x="1080" y="310"/>
                </a:lnTo>
                <a:lnTo>
                  <a:pt x="1534" y="310"/>
                </a:lnTo>
                <a:lnTo>
                  <a:pt x="1536" y="738"/>
                </a:lnTo>
                <a:lnTo>
                  <a:pt x="3002" y="735"/>
                </a:lnTo>
              </a:path>
            </a:pathLst>
          </a:custGeom>
          <a:noFill/>
          <a:ln w="76200" cap="flat" cmpd="sng">
            <a:solidFill>
              <a:srgbClr val="CFBDC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7904985" y="1293952"/>
            <a:ext cx="968375" cy="1981200"/>
            <a:chOff x="4895" y="936"/>
            <a:chExt cx="610" cy="1248"/>
          </a:xfrm>
        </p:grpSpPr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184" y="1220"/>
              <a:ext cx="1" cy="577"/>
            </a:xfrm>
            <a:custGeom>
              <a:avLst/>
              <a:gdLst>
                <a:gd name="T0" fmla="*/ 0 w 1"/>
                <a:gd name="T1" fmla="*/ 0 h 577"/>
                <a:gd name="T2" fmla="*/ 0 w 1"/>
                <a:gd name="T3" fmla="*/ 576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577">
                  <a:moveTo>
                    <a:pt x="0" y="0"/>
                  </a:moveTo>
                  <a:lnTo>
                    <a:pt x="0" y="57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4895" y="936"/>
              <a:ext cx="6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WBSrc</a:t>
              </a:r>
            </a:p>
            <a:p>
              <a:pPr algn="ctr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ALU / Mem</a:t>
              </a: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5127" y="1799"/>
              <a:ext cx="145" cy="385"/>
            </a:xfrm>
            <a:custGeom>
              <a:avLst/>
              <a:gdLst>
                <a:gd name="T0" fmla="*/ 144 w 145"/>
                <a:gd name="T1" fmla="*/ 48 h 385"/>
                <a:gd name="T2" fmla="*/ 144 w 145"/>
                <a:gd name="T3" fmla="*/ 336 h 385"/>
                <a:gd name="T4" fmla="*/ 0 w 145"/>
                <a:gd name="T5" fmla="*/ 384 h 385"/>
                <a:gd name="T6" fmla="*/ 0 w 145"/>
                <a:gd name="T7" fmla="*/ 0 h 385"/>
                <a:gd name="T8" fmla="*/ 144 w 145"/>
                <a:gd name="T9" fmla="*/ 4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85">
                  <a:moveTo>
                    <a:pt x="144" y="48"/>
                  </a:moveTo>
                  <a:lnTo>
                    <a:pt x="144" y="336"/>
                  </a:lnTo>
                  <a:lnTo>
                    <a:pt x="0" y="384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932685" y="5831027"/>
            <a:ext cx="649128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dirty="0" err="1">
                <a:solidFill>
                  <a:schemeClr val="tx1"/>
                </a:solidFill>
                <a:latin typeface="Verdana" pitchFamily="1" charset="0"/>
              </a:rPr>
              <a:t>rs</a:t>
            </a:r>
            <a:r>
              <a:rPr lang="en-US" sz="1800" dirty="0">
                <a:solidFill>
                  <a:schemeClr val="tx1"/>
                </a:solidFill>
                <a:latin typeface="Verdana" pitchFamily="1" charset="0"/>
              </a:rPr>
              <a:t> is the base register</a:t>
            </a:r>
          </a:p>
          <a:p>
            <a:pPr>
              <a:spcBef>
                <a:spcPct val="0"/>
              </a:spcBef>
            </a:pPr>
            <a:r>
              <a:rPr lang="en-US" sz="1800" dirty="0" err="1">
                <a:solidFill>
                  <a:schemeClr val="tx1"/>
                </a:solidFill>
                <a:latin typeface="Verdana" pitchFamily="1" charset="0"/>
              </a:rPr>
              <a:t>rt</a:t>
            </a:r>
            <a:r>
              <a:rPr lang="en-US" sz="1800" dirty="0">
                <a:solidFill>
                  <a:schemeClr val="tx1"/>
                </a:solidFill>
                <a:latin typeface="Verdana" pitchFamily="1" charset="0"/>
              </a:rPr>
              <a:t> is the destination of a Load or the source for a Store</a:t>
            </a:r>
          </a:p>
        </p:txBody>
      </p:sp>
      <p:grpSp>
        <p:nvGrpSpPr>
          <p:cNvPr id="18" name="Group 13"/>
          <p:cNvGrpSpPr>
            <a:grpSpLocks/>
          </p:cNvGrpSpPr>
          <p:nvPr/>
        </p:nvGrpSpPr>
        <p:grpSpPr bwMode="auto">
          <a:xfrm>
            <a:off x="945385" y="5086490"/>
            <a:ext cx="7502525" cy="892175"/>
            <a:chOff x="511" y="3325"/>
            <a:chExt cx="4726" cy="562"/>
          </a:xfrm>
        </p:grpSpPr>
        <p:grpSp>
          <p:nvGrpSpPr>
            <p:cNvPr id="19" name="Group 14"/>
            <p:cNvGrpSpPr>
              <a:grpSpLocks/>
            </p:cNvGrpSpPr>
            <p:nvPr/>
          </p:nvGrpSpPr>
          <p:grpSpPr bwMode="auto">
            <a:xfrm>
              <a:off x="546" y="3325"/>
              <a:ext cx="4691" cy="402"/>
              <a:chOff x="546" y="3325"/>
              <a:chExt cx="4691" cy="402"/>
            </a:xfrm>
          </p:grpSpPr>
          <p:grpSp>
            <p:nvGrpSpPr>
              <p:cNvPr id="21" name="Group 15"/>
              <p:cNvGrpSpPr>
                <a:grpSpLocks/>
              </p:cNvGrpSpPr>
              <p:nvPr/>
            </p:nvGrpSpPr>
            <p:grpSpPr bwMode="auto">
              <a:xfrm>
                <a:off x="555" y="3515"/>
                <a:ext cx="3032" cy="200"/>
                <a:chOff x="555" y="3515"/>
                <a:chExt cx="3032" cy="200"/>
              </a:xfrm>
            </p:grpSpPr>
            <p:sp>
              <p:nvSpPr>
                <p:cNvPr id="23" name="Rectangle 16"/>
                <p:cNvSpPr>
                  <a:spLocks noChangeArrowheads="1"/>
                </p:cNvSpPr>
                <p:nvPr/>
              </p:nvSpPr>
              <p:spPr bwMode="auto">
                <a:xfrm>
                  <a:off x="555" y="3515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Rectangle 17"/>
                <p:cNvSpPr>
                  <a:spLocks noChangeArrowheads="1"/>
                </p:cNvSpPr>
                <p:nvPr/>
              </p:nvSpPr>
              <p:spPr bwMode="auto">
                <a:xfrm>
                  <a:off x="2067" y="3515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8"/>
                <p:cNvSpPr>
                  <a:spLocks noChangeShapeType="1"/>
                </p:cNvSpPr>
                <p:nvPr/>
              </p:nvSpPr>
              <p:spPr bwMode="auto">
                <a:xfrm>
                  <a:off x="1627" y="3523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9"/>
                <p:cNvSpPr>
                  <a:spLocks noChangeShapeType="1"/>
                </p:cNvSpPr>
                <p:nvPr/>
              </p:nvSpPr>
              <p:spPr bwMode="auto">
                <a:xfrm>
                  <a:off x="1123" y="3523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546" y="3325"/>
                <a:ext cx="4691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pitchFamily="1" charset="0"/>
                  </a:rPr>
                  <a:t>      6	    5	5               16                   addressing mode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opcode	  rs	rt         displacement         (rs) + displacement</a:t>
                </a:r>
              </a:p>
            </p:txBody>
          </p:sp>
        </p:grp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11" y="3716"/>
              <a:ext cx="3088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31        26  25      21 20     16 15                                      0</a:t>
              </a:r>
            </a:p>
          </p:txBody>
        </p:sp>
      </p:grpSp>
      <p:grpSp>
        <p:nvGrpSpPr>
          <p:cNvPr id="27" name="Group 22"/>
          <p:cNvGrpSpPr>
            <a:grpSpLocks/>
          </p:cNvGrpSpPr>
          <p:nvPr/>
        </p:nvGrpSpPr>
        <p:grpSpPr bwMode="auto">
          <a:xfrm>
            <a:off x="464372" y="1047890"/>
            <a:ext cx="8208963" cy="3997325"/>
            <a:chOff x="208" y="781"/>
            <a:chExt cx="5171" cy="2518"/>
          </a:xfrm>
        </p:grpSpPr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2827" y="1774"/>
              <a:ext cx="1450" cy="414"/>
            </a:xfrm>
            <a:custGeom>
              <a:avLst/>
              <a:gdLst>
                <a:gd name="T0" fmla="*/ 0 w 1450"/>
                <a:gd name="T1" fmla="*/ 0 h 419"/>
                <a:gd name="T2" fmla="*/ 0 w 1450"/>
                <a:gd name="T3" fmla="*/ 418 h 419"/>
                <a:gd name="T4" fmla="*/ 1449 w 1450"/>
                <a:gd name="T5" fmla="*/ 41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0" h="419">
                  <a:moveTo>
                    <a:pt x="0" y="0"/>
                  </a:moveTo>
                  <a:lnTo>
                    <a:pt x="0" y="418"/>
                  </a:lnTo>
                  <a:lnTo>
                    <a:pt x="1449" y="41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1686" y="1508"/>
              <a:ext cx="145" cy="289"/>
            </a:xfrm>
            <a:custGeom>
              <a:avLst/>
              <a:gdLst>
                <a:gd name="T0" fmla="*/ 144 w 145"/>
                <a:gd name="T1" fmla="*/ 240 h 289"/>
                <a:gd name="T2" fmla="*/ 144 w 145"/>
                <a:gd name="T3" fmla="*/ 48 h 289"/>
                <a:gd name="T4" fmla="*/ 0 w 145"/>
                <a:gd name="T5" fmla="*/ 0 h 289"/>
                <a:gd name="T6" fmla="*/ 0 w 145"/>
                <a:gd name="T7" fmla="*/ 288 h 289"/>
                <a:gd name="T8" fmla="*/ 144 w 145"/>
                <a:gd name="T9" fmla="*/ 24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240"/>
                  </a:moveTo>
                  <a:lnTo>
                    <a:pt x="144" y="48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4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3664" y="1668"/>
              <a:ext cx="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2479" y="1892"/>
              <a:ext cx="682" cy="255"/>
            </a:xfrm>
            <a:custGeom>
              <a:avLst/>
              <a:gdLst>
                <a:gd name="T0" fmla="*/ 0 w 657"/>
                <a:gd name="T1" fmla="*/ 256 h 257"/>
                <a:gd name="T2" fmla="*/ 208 w 657"/>
                <a:gd name="T3" fmla="*/ 256 h 257"/>
                <a:gd name="T4" fmla="*/ 208 w 657"/>
                <a:gd name="T5" fmla="*/ 0 h 257"/>
                <a:gd name="T6" fmla="*/ 656 w 657"/>
                <a:gd name="T7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7" h="257">
                  <a:moveTo>
                    <a:pt x="0" y="256"/>
                  </a:moveTo>
                  <a:lnTo>
                    <a:pt x="208" y="256"/>
                  </a:lnTo>
                  <a:lnTo>
                    <a:pt x="208" y="0"/>
                  </a:lnTo>
                  <a:lnTo>
                    <a:pt x="65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1535" y="3125"/>
              <a:ext cx="434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RegDst</a:t>
              </a:r>
            </a:p>
          </p:txBody>
        </p:sp>
        <p:sp>
          <p:nvSpPr>
            <p:cNvPr id="33" name="Freeform 28"/>
            <p:cNvSpPr>
              <a:spLocks/>
            </p:cNvSpPr>
            <p:nvPr/>
          </p:nvSpPr>
          <p:spPr bwMode="auto">
            <a:xfrm>
              <a:off x="1296" y="1364"/>
              <a:ext cx="817" cy="193"/>
            </a:xfrm>
            <a:custGeom>
              <a:avLst/>
              <a:gdLst>
                <a:gd name="T0" fmla="*/ 0 w 817"/>
                <a:gd name="T1" fmla="*/ 192 h 193"/>
                <a:gd name="T2" fmla="*/ 0 w 817"/>
                <a:gd name="T3" fmla="*/ 0 h 193"/>
                <a:gd name="T4" fmla="*/ 816 w 817"/>
                <a:gd name="T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193">
                  <a:moveTo>
                    <a:pt x="0" y="192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1296" y="1460"/>
              <a:ext cx="817" cy="1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0"/>
            <p:cNvSpPr>
              <a:spLocks/>
            </p:cNvSpPr>
            <p:nvPr/>
          </p:nvSpPr>
          <p:spPr bwMode="auto">
            <a:xfrm>
              <a:off x="1296" y="1556"/>
              <a:ext cx="385" cy="178"/>
            </a:xfrm>
            <a:custGeom>
              <a:avLst/>
              <a:gdLst>
                <a:gd name="T0" fmla="*/ 0 w 385"/>
                <a:gd name="T1" fmla="*/ 0 h 178"/>
                <a:gd name="T2" fmla="*/ 0 w 385"/>
                <a:gd name="T3" fmla="*/ 177 h 178"/>
                <a:gd name="T4" fmla="*/ 384 w 385"/>
                <a:gd name="T5" fmla="*/ 17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5" h="178">
                  <a:moveTo>
                    <a:pt x="0" y="0"/>
                  </a:moveTo>
                  <a:lnTo>
                    <a:pt x="0" y="177"/>
                  </a:lnTo>
                  <a:lnTo>
                    <a:pt x="384" y="177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1"/>
            <p:cNvSpPr>
              <a:spLocks/>
            </p:cNvSpPr>
            <p:nvPr/>
          </p:nvSpPr>
          <p:spPr bwMode="auto">
            <a:xfrm>
              <a:off x="1294" y="1733"/>
              <a:ext cx="817" cy="385"/>
            </a:xfrm>
            <a:custGeom>
              <a:avLst/>
              <a:gdLst>
                <a:gd name="T0" fmla="*/ 0 w 817"/>
                <a:gd name="T1" fmla="*/ 0 h 385"/>
                <a:gd name="T2" fmla="*/ 0 w 817"/>
                <a:gd name="T3" fmla="*/ 384 h 385"/>
                <a:gd name="T4" fmla="*/ 816 w 817"/>
                <a:gd name="T5" fmla="*/ 38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385">
                  <a:moveTo>
                    <a:pt x="0" y="0"/>
                  </a:moveTo>
                  <a:lnTo>
                    <a:pt x="0" y="384"/>
                  </a:lnTo>
                  <a:lnTo>
                    <a:pt x="816" y="38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2"/>
            <p:cNvSpPr>
              <a:spLocks/>
            </p:cNvSpPr>
            <p:nvPr/>
          </p:nvSpPr>
          <p:spPr bwMode="auto">
            <a:xfrm>
              <a:off x="1440" y="1460"/>
              <a:ext cx="241" cy="141"/>
            </a:xfrm>
            <a:custGeom>
              <a:avLst/>
              <a:gdLst>
                <a:gd name="T0" fmla="*/ 0 w 241"/>
                <a:gd name="T1" fmla="*/ 0 h 141"/>
                <a:gd name="T2" fmla="*/ 0 w 241"/>
                <a:gd name="T3" fmla="*/ 140 h 141"/>
                <a:gd name="T4" fmla="*/ 240 w 241"/>
                <a:gd name="T5" fmla="*/ 14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" h="141">
                  <a:moveTo>
                    <a:pt x="0" y="0"/>
                  </a:moveTo>
                  <a:lnTo>
                    <a:pt x="0" y="140"/>
                  </a:lnTo>
                  <a:lnTo>
                    <a:pt x="240" y="1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3"/>
            <p:cNvSpPr>
              <a:spLocks/>
            </p:cNvSpPr>
            <p:nvPr/>
          </p:nvSpPr>
          <p:spPr bwMode="auto">
            <a:xfrm>
              <a:off x="1831" y="1652"/>
              <a:ext cx="282" cy="1"/>
            </a:xfrm>
            <a:custGeom>
              <a:avLst/>
              <a:gdLst>
                <a:gd name="T0" fmla="*/ 0 w 282"/>
                <a:gd name="T1" fmla="*/ 0 h 1"/>
                <a:gd name="T2" fmla="*/ 281 w 28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2" h="1">
                  <a:moveTo>
                    <a:pt x="0" y="0"/>
                  </a:moveTo>
                  <a:lnTo>
                    <a:pt x="28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4"/>
            <p:cNvSpPr>
              <a:spLocks/>
            </p:cNvSpPr>
            <p:nvPr/>
          </p:nvSpPr>
          <p:spPr bwMode="auto">
            <a:xfrm>
              <a:off x="1728" y="1796"/>
              <a:ext cx="1" cy="1345"/>
            </a:xfrm>
            <a:custGeom>
              <a:avLst/>
              <a:gdLst>
                <a:gd name="T0" fmla="*/ 0 w 1"/>
                <a:gd name="T1" fmla="*/ 1344 h 1345"/>
                <a:gd name="T2" fmla="*/ 0 w 1"/>
                <a:gd name="T3" fmla="*/ 0 h 1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345">
                  <a:moveTo>
                    <a:pt x="0" y="1344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5"/>
            <p:cNvSpPr>
              <a:spLocks/>
            </p:cNvSpPr>
            <p:nvPr/>
          </p:nvSpPr>
          <p:spPr bwMode="auto">
            <a:xfrm>
              <a:off x="2512" y="1556"/>
              <a:ext cx="897" cy="1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6"/>
            <p:cNvSpPr>
              <a:spLocks/>
            </p:cNvSpPr>
            <p:nvPr/>
          </p:nvSpPr>
          <p:spPr bwMode="auto">
            <a:xfrm>
              <a:off x="1296" y="2118"/>
              <a:ext cx="1345" cy="241"/>
            </a:xfrm>
            <a:custGeom>
              <a:avLst/>
              <a:gdLst>
                <a:gd name="T0" fmla="*/ 0 w 1345"/>
                <a:gd name="T1" fmla="*/ 0 h 241"/>
                <a:gd name="T2" fmla="*/ 0 w 1345"/>
                <a:gd name="T3" fmla="*/ 240 h 241"/>
                <a:gd name="T4" fmla="*/ 1344 w 1345"/>
                <a:gd name="T5" fmla="*/ 24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5" h="241">
                  <a:moveTo>
                    <a:pt x="0" y="0"/>
                  </a:moveTo>
                  <a:lnTo>
                    <a:pt x="0" y="240"/>
                  </a:lnTo>
                  <a:lnTo>
                    <a:pt x="1344" y="2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7"/>
            <p:cNvSpPr>
              <a:spLocks/>
            </p:cNvSpPr>
            <p:nvPr/>
          </p:nvSpPr>
          <p:spPr bwMode="auto">
            <a:xfrm>
              <a:off x="3008" y="1844"/>
              <a:ext cx="545" cy="521"/>
            </a:xfrm>
            <a:custGeom>
              <a:avLst/>
              <a:gdLst>
                <a:gd name="T0" fmla="*/ 0 w 545"/>
                <a:gd name="T1" fmla="*/ 520 h 521"/>
                <a:gd name="T2" fmla="*/ 544 w 545"/>
                <a:gd name="T3" fmla="*/ 520 h 521"/>
                <a:gd name="T4" fmla="*/ 544 w 545"/>
                <a:gd name="T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5" h="521">
                  <a:moveTo>
                    <a:pt x="0" y="520"/>
                  </a:moveTo>
                  <a:lnTo>
                    <a:pt x="544" y="520"/>
                  </a:lnTo>
                  <a:lnTo>
                    <a:pt x="54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38"/>
            <p:cNvSpPr>
              <a:spLocks/>
            </p:cNvSpPr>
            <p:nvPr/>
          </p:nvSpPr>
          <p:spPr bwMode="auto">
            <a:xfrm>
              <a:off x="4800" y="1892"/>
              <a:ext cx="337" cy="1"/>
            </a:xfrm>
            <a:custGeom>
              <a:avLst/>
              <a:gdLst>
                <a:gd name="T0" fmla="*/ 0 w 337"/>
                <a:gd name="T1" fmla="*/ 0 h 1"/>
                <a:gd name="T2" fmla="*/ 336 w 33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7" h="1">
                  <a:moveTo>
                    <a:pt x="0" y="0"/>
                  </a:move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9"/>
            <p:cNvSpPr>
              <a:spLocks/>
            </p:cNvSpPr>
            <p:nvPr/>
          </p:nvSpPr>
          <p:spPr bwMode="auto">
            <a:xfrm>
              <a:off x="2488" y="1772"/>
              <a:ext cx="689" cy="1"/>
            </a:xfrm>
            <a:custGeom>
              <a:avLst/>
              <a:gdLst>
                <a:gd name="T0" fmla="*/ 0 w 689"/>
                <a:gd name="T1" fmla="*/ 0 h 1"/>
                <a:gd name="T2" fmla="*/ 688 w 68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9" h="1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4028" y="1664"/>
              <a:ext cx="1092" cy="809"/>
            </a:xfrm>
            <a:custGeom>
              <a:avLst/>
              <a:gdLst>
                <a:gd name="T0" fmla="*/ 0 w 1092"/>
                <a:gd name="T1" fmla="*/ 0 h 809"/>
                <a:gd name="T2" fmla="*/ 0 w 1092"/>
                <a:gd name="T3" fmla="*/ 809 h 809"/>
                <a:gd name="T4" fmla="*/ 855 w 1092"/>
                <a:gd name="T5" fmla="*/ 809 h 809"/>
                <a:gd name="T6" fmla="*/ 855 w 1092"/>
                <a:gd name="T7" fmla="*/ 444 h 809"/>
                <a:gd name="T8" fmla="*/ 1092 w 1092"/>
                <a:gd name="T9" fmla="*/ 444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2" h="809">
                  <a:moveTo>
                    <a:pt x="0" y="0"/>
                  </a:moveTo>
                  <a:lnTo>
                    <a:pt x="0" y="809"/>
                  </a:lnTo>
                  <a:lnTo>
                    <a:pt x="855" y="809"/>
                  </a:lnTo>
                  <a:lnTo>
                    <a:pt x="855" y="444"/>
                  </a:lnTo>
                  <a:lnTo>
                    <a:pt x="1092" y="44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1872" y="1748"/>
              <a:ext cx="3507" cy="1153"/>
            </a:xfrm>
            <a:custGeom>
              <a:avLst/>
              <a:gdLst>
                <a:gd name="T0" fmla="*/ 3399 w 3507"/>
                <a:gd name="T1" fmla="*/ 234 h 1153"/>
                <a:gd name="T2" fmla="*/ 3506 w 3507"/>
                <a:gd name="T3" fmla="*/ 234 h 1153"/>
                <a:gd name="T4" fmla="*/ 3504 w 3507"/>
                <a:gd name="T5" fmla="*/ 1152 h 1153"/>
                <a:gd name="T6" fmla="*/ 0 w 3507"/>
                <a:gd name="T7" fmla="*/ 1152 h 1153"/>
                <a:gd name="T8" fmla="*/ 0 w 3507"/>
                <a:gd name="T9" fmla="*/ 0 h 1153"/>
                <a:gd name="T10" fmla="*/ 240 w 3507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7" h="1153">
                  <a:moveTo>
                    <a:pt x="3399" y="234"/>
                  </a:moveTo>
                  <a:lnTo>
                    <a:pt x="3506" y="234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3031" y="3128"/>
              <a:ext cx="32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BSrc</a:t>
              </a: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1273" y="1222"/>
              <a:ext cx="429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 i="1">
                  <a:solidFill>
                    <a:srgbClr val="56127A"/>
                  </a:solidFill>
                </a:rPr>
                <a:t>“base”</a:t>
              </a: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1322" y="1976"/>
              <a:ext cx="311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200" b="1" i="1">
                  <a:solidFill>
                    <a:srgbClr val="56127A"/>
                  </a:solidFill>
                </a:rPr>
                <a:t>disp</a:t>
              </a:r>
            </a:p>
          </p:txBody>
        </p:sp>
        <p:sp>
          <p:nvSpPr>
            <p:cNvPr id="50" name="Oval 45"/>
            <p:cNvSpPr>
              <a:spLocks noChangeArrowheads="1"/>
            </p:cNvSpPr>
            <p:nvPr/>
          </p:nvSpPr>
          <p:spPr bwMode="auto">
            <a:xfrm>
              <a:off x="2812" y="1752"/>
              <a:ext cx="32" cy="3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46"/>
            <p:cNvSpPr>
              <a:spLocks noChangeArrowheads="1"/>
            </p:cNvSpPr>
            <p:nvPr/>
          </p:nvSpPr>
          <p:spPr bwMode="auto">
            <a:xfrm>
              <a:off x="4012" y="1648"/>
              <a:ext cx="32" cy="3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7"/>
            <p:cNvSpPr>
              <a:spLocks noChangeShapeType="1"/>
            </p:cNvSpPr>
            <p:nvPr/>
          </p:nvSpPr>
          <p:spPr bwMode="auto">
            <a:xfrm flipV="1">
              <a:off x="2304" y="2224"/>
              <a:ext cx="0" cy="9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2111" y="3125"/>
              <a:ext cx="391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ExtSel</a:t>
              </a: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1103" y="3125"/>
              <a:ext cx="47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OpCode</a:t>
              </a:r>
            </a:p>
          </p:txBody>
        </p:sp>
        <p:sp>
          <p:nvSpPr>
            <p:cNvPr id="55" name="Line 50"/>
            <p:cNvSpPr>
              <a:spLocks noChangeShapeType="1"/>
            </p:cNvSpPr>
            <p:nvPr/>
          </p:nvSpPr>
          <p:spPr bwMode="auto">
            <a:xfrm flipH="1">
              <a:off x="1634" y="1748"/>
              <a:ext cx="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51"/>
            <p:cNvSpPr>
              <a:spLocks/>
            </p:cNvSpPr>
            <p:nvPr/>
          </p:nvSpPr>
          <p:spPr bwMode="auto">
            <a:xfrm>
              <a:off x="3174" y="1700"/>
              <a:ext cx="145" cy="289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52"/>
            <p:cNvSpPr>
              <a:spLocks noChangeShapeType="1"/>
            </p:cNvSpPr>
            <p:nvPr/>
          </p:nvSpPr>
          <p:spPr bwMode="auto">
            <a:xfrm flipH="1">
              <a:off x="3310" y="1844"/>
              <a:ext cx="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2623" y="3125"/>
              <a:ext cx="381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OpSel</a:t>
              </a:r>
            </a:p>
          </p:txBody>
        </p:sp>
        <p:sp>
          <p:nvSpPr>
            <p:cNvPr id="59" name="Line 54"/>
            <p:cNvSpPr>
              <a:spLocks noChangeShapeType="1"/>
            </p:cNvSpPr>
            <p:nvPr/>
          </p:nvSpPr>
          <p:spPr bwMode="auto">
            <a:xfrm flipV="1">
              <a:off x="2808" y="2464"/>
              <a:ext cx="0" cy="68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3240" y="1976"/>
              <a:ext cx="0" cy="115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56"/>
            <p:cNvSpPr>
              <a:spLocks noChangeShapeType="1"/>
            </p:cNvSpPr>
            <p:nvPr/>
          </p:nvSpPr>
          <p:spPr bwMode="auto">
            <a:xfrm>
              <a:off x="1297" y="2359"/>
              <a:ext cx="0" cy="7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" name="Group 57"/>
            <p:cNvGrpSpPr>
              <a:grpSpLocks/>
            </p:cNvGrpSpPr>
            <p:nvPr/>
          </p:nvGrpSpPr>
          <p:grpSpPr bwMode="auto">
            <a:xfrm>
              <a:off x="2609" y="2256"/>
              <a:ext cx="423" cy="228"/>
              <a:chOff x="2576" y="2405"/>
              <a:chExt cx="423" cy="228"/>
            </a:xfrm>
          </p:grpSpPr>
          <p:sp>
            <p:nvSpPr>
              <p:cNvPr id="107" name="Rectangle 58"/>
              <p:cNvSpPr>
                <a:spLocks noChangeArrowheads="1"/>
              </p:cNvSpPr>
              <p:nvPr/>
            </p:nvSpPr>
            <p:spPr bwMode="auto">
              <a:xfrm>
                <a:off x="2609" y="2405"/>
                <a:ext cx="361" cy="1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59"/>
              <p:cNvSpPr>
                <a:spLocks noChangeArrowheads="1"/>
              </p:cNvSpPr>
              <p:nvPr/>
            </p:nvSpPr>
            <p:spPr bwMode="auto">
              <a:xfrm>
                <a:off x="2576" y="2405"/>
                <a:ext cx="423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Control</a:t>
                </a:r>
              </a:p>
            </p:txBody>
          </p:sp>
        </p:grpSp>
        <p:grpSp>
          <p:nvGrpSpPr>
            <p:cNvPr id="63" name="Group 60"/>
            <p:cNvGrpSpPr>
              <a:grpSpLocks/>
            </p:cNvGrpSpPr>
            <p:nvPr/>
          </p:nvGrpSpPr>
          <p:grpSpPr bwMode="auto">
            <a:xfrm>
              <a:off x="3384" y="1500"/>
              <a:ext cx="456" cy="383"/>
              <a:chOff x="3384" y="1500"/>
              <a:chExt cx="456" cy="383"/>
            </a:xfrm>
          </p:grpSpPr>
          <p:sp>
            <p:nvSpPr>
              <p:cNvPr id="103" name="Rectangle 61"/>
              <p:cNvSpPr>
                <a:spLocks noChangeArrowheads="1"/>
              </p:cNvSpPr>
              <p:nvPr/>
            </p:nvSpPr>
            <p:spPr bwMode="auto">
              <a:xfrm>
                <a:off x="3678" y="1712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104" name="Line 62"/>
              <p:cNvSpPr>
                <a:spLocks noChangeShapeType="1"/>
              </p:cNvSpPr>
              <p:nvPr/>
            </p:nvSpPr>
            <p:spPr bwMode="auto">
              <a:xfrm>
                <a:off x="3652" y="1750"/>
                <a:ext cx="3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Freeform 63"/>
              <p:cNvSpPr>
                <a:spLocks/>
              </p:cNvSpPr>
              <p:nvPr/>
            </p:nvSpPr>
            <p:spPr bwMode="auto">
              <a:xfrm>
                <a:off x="3407" y="1500"/>
                <a:ext cx="236" cy="380"/>
              </a:xfrm>
              <a:custGeom>
                <a:avLst/>
                <a:gdLst>
                  <a:gd name="T0" fmla="*/ 0 w 236"/>
                  <a:gd name="T1" fmla="*/ 0 h 380"/>
                  <a:gd name="T2" fmla="*/ 0 w 236"/>
                  <a:gd name="T3" fmla="*/ 158 h 380"/>
                  <a:gd name="T4" fmla="*/ 47 w 236"/>
                  <a:gd name="T5" fmla="*/ 190 h 380"/>
                  <a:gd name="T6" fmla="*/ 0 w 236"/>
                  <a:gd name="T7" fmla="*/ 221 h 380"/>
                  <a:gd name="T8" fmla="*/ 0 w 236"/>
                  <a:gd name="T9" fmla="*/ 379 h 380"/>
                  <a:gd name="T10" fmla="*/ 235 w 236"/>
                  <a:gd name="T11" fmla="*/ 284 h 380"/>
                  <a:gd name="T12" fmla="*/ 235 w 236"/>
                  <a:gd name="T13" fmla="*/ 95 h 380"/>
                  <a:gd name="T14" fmla="*/ 0 w 236"/>
                  <a:gd name="T15" fmla="*/ 0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6" h="380">
                    <a:moveTo>
                      <a:pt x="0" y="0"/>
                    </a:moveTo>
                    <a:lnTo>
                      <a:pt x="0" y="158"/>
                    </a:lnTo>
                    <a:lnTo>
                      <a:pt x="47" y="190"/>
                    </a:lnTo>
                    <a:lnTo>
                      <a:pt x="0" y="221"/>
                    </a:lnTo>
                    <a:lnTo>
                      <a:pt x="0" y="379"/>
                    </a:lnTo>
                    <a:lnTo>
                      <a:pt x="235" y="284"/>
                    </a:lnTo>
                    <a:lnTo>
                      <a:pt x="235" y="95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Rectangle 64"/>
              <p:cNvSpPr>
                <a:spLocks noChangeArrowheads="1"/>
              </p:cNvSpPr>
              <p:nvPr/>
            </p:nvSpPr>
            <p:spPr bwMode="auto">
              <a:xfrm>
                <a:off x="3384" y="1618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sp>
          <p:nvSpPr>
            <p:cNvPr id="64" name="Line 65"/>
            <p:cNvSpPr>
              <a:spLocks noChangeShapeType="1"/>
            </p:cNvSpPr>
            <p:nvPr/>
          </p:nvSpPr>
          <p:spPr bwMode="auto">
            <a:xfrm>
              <a:off x="1199" y="1697"/>
              <a:ext cx="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66"/>
            <p:cNvSpPr>
              <a:spLocks noChangeArrowheads="1"/>
            </p:cNvSpPr>
            <p:nvPr/>
          </p:nvSpPr>
          <p:spPr bwMode="auto">
            <a:xfrm>
              <a:off x="467" y="956"/>
              <a:ext cx="269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0x4</a:t>
              </a:r>
            </a:p>
          </p:txBody>
        </p:sp>
        <p:sp>
          <p:nvSpPr>
            <p:cNvPr id="66" name="Freeform 67"/>
            <p:cNvSpPr>
              <a:spLocks/>
            </p:cNvSpPr>
            <p:nvPr/>
          </p:nvSpPr>
          <p:spPr bwMode="auto">
            <a:xfrm>
              <a:off x="732" y="982"/>
              <a:ext cx="241" cy="385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68"/>
            <p:cNvSpPr>
              <a:spLocks noChangeShapeType="1"/>
            </p:cNvSpPr>
            <p:nvPr/>
          </p:nvSpPr>
          <p:spPr bwMode="auto">
            <a:xfrm>
              <a:off x="688" y="1030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9"/>
            <p:cNvSpPr>
              <a:spLocks noChangeArrowheads="1"/>
            </p:cNvSpPr>
            <p:nvPr/>
          </p:nvSpPr>
          <p:spPr bwMode="auto">
            <a:xfrm>
              <a:off x="732" y="1114"/>
              <a:ext cx="256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69" name="Rectangle 70"/>
            <p:cNvSpPr>
              <a:spLocks noChangeArrowheads="1"/>
            </p:cNvSpPr>
            <p:nvPr/>
          </p:nvSpPr>
          <p:spPr bwMode="auto">
            <a:xfrm>
              <a:off x="331" y="1852"/>
              <a:ext cx="212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70" name="Line 71"/>
            <p:cNvSpPr>
              <a:spLocks noChangeShapeType="1"/>
            </p:cNvSpPr>
            <p:nvPr/>
          </p:nvSpPr>
          <p:spPr bwMode="auto">
            <a:xfrm>
              <a:off x="457" y="1806"/>
              <a:ext cx="0" cy="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" name="Group 72"/>
            <p:cNvGrpSpPr>
              <a:grpSpLocks/>
            </p:cNvGrpSpPr>
            <p:nvPr/>
          </p:nvGrpSpPr>
          <p:grpSpPr bwMode="auto">
            <a:xfrm>
              <a:off x="338" y="1440"/>
              <a:ext cx="892" cy="668"/>
              <a:chOff x="942" y="1554"/>
              <a:chExt cx="892" cy="668"/>
            </a:xfrm>
          </p:grpSpPr>
          <p:sp>
            <p:nvSpPr>
              <p:cNvPr id="93" name="Freeform 73"/>
              <p:cNvSpPr>
                <a:spLocks/>
              </p:cNvSpPr>
              <p:nvPr/>
            </p:nvSpPr>
            <p:spPr bwMode="auto">
              <a:xfrm>
                <a:off x="1127" y="1738"/>
                <a:ext cx="193" cy="1"/>
              </a:xfrm>
              <a:custGeom>
                <a:avLst/>
                <a:gdLst>
                  <a:gd name="T0" fmla="*/ 0 w 193"/>
                  <a:gd name="T1" fmla="*/ 0 h 1"/>
                  <a:gd name="T2" fmla="*/ 144 w 193"/>
                  <a:gd name="T3" fmla="*/ 0 h 1"/>
                  <a:gd name="T4" fmla="*/ 192 w 19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3" h="1">
                    <a:moveTo>
                      <a:pt x="0" y="0"/>
                    </a:moveTo>
                    <a:lnTo>
                      <a:pt x="144" y="0"/>
                    </a:lnTo>
                    <a:lnTo>
                      <a:pt x="192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4" name="Group 74"/>
              <p:cNvGrpSpPr>
                <a:grpSpLocks/>
              </p:cNvGrpSpPr>
              <p:nvPr/>
            </p:nvGrpSpPr>
            <p:grpSpPr bwMode="auto">
              <a:xfrm>
                <a:off x="1298" y="1621"/>
                <a:ext cx="536" cy="601"/>
                <a:chOff x="1298" y="1621"/>
                <a:chExt cx="536" cy="601"/>
              </a:xfrm>
            </p:grpSpPr>
            <p:sp>
              <p:nvSpPr>
                <p:cNvPr id="99" name="Rectangle 75"/>
                <p:cNvSpPr>
                  <a:spLocks noChangeArrowheads="1"/>
                </p:cNvSpPr>
                <p:nvPr/>
              </p:nvSpPr>
              <p:spPr bwMode="auto">
                <a:xfrm>
                  <a:off x="1331" y="1623"/>
                  <a:ext cx="472" cy="584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Rectangle 76"/>
                <p:cNvSpPr>
                  <a:spLocks noChangeArrowheads="1"/>
                </p:cNvSpPr>
                <p:nvPr/>
              </p:nvSpPr>
              <p:spPr bwMode="auto">
                <a:xfrm>
                  <a:off x="1298" y="1621"/>
                  <a:ext cx="306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addr</a:t>
                  </a:r>
                </a:p>
              </p:txBody>
            </p:sp>
            <p:sp>
              <p:nvSpPr>
                <p:cNvPr id="101" name="Rectangle 77"/>
                <p:cNvSpPr>
                  <a:spLocks noChangeArrowheads="1"/>
                </p:cNvSpPr>
                <p:nvPr/>
              </p:nvSpPr>
              <p:spPr bwMode="auto">
                <a:xfrm>
                  <a:off x="1571" y="1725"/>
                  <a:ext cx="26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inst</a:t>
                  </a:r>
                </a:p>
              </p:txBody>
            </p:sp>
            <p:sp>
              <p:nvSpPr>
                <p:cNvPr id="102" name="Rectangle 78"/>
                <p:cNvSpPr>
                  <a:spLocks noChangeArrowheads="1"/>
                </p:cNvSpPr>
                <p:nvPr/>
              </p:nvSpPr>
              <p:spPr bwMode="auto">
                <a:xfrm>
                  <a:off x="1305" y="1898"/>
                  <a:ext cx="518" cy="3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Inst.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Memory</a:t>
                  </a:r>
                </a:p>
              </p:txBody>
            </p:sp>
          </p:grpSp>
          <p:sp>
            <p:nvSpPr>
              <p:cNvPr id="95" name="Rectangle 79"/>
              <p:cNvSpPr>
                <a:spLocks noChangeArrowheads="1"/>
              </p:cNvSpPr>
              <p:nvPr/>
            </p:nvSpPr>
            <p:spPr bwMode="auto">
              <a:xfrm>
                <a:off x="991" y="1554"/>
                <a:ext cx="128" cy="3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80"/>
              <p:cNvSpPr>
                <a:spLocks noChangeShapeType="1"/>
              </p:cNvSpPr>
              <p:nvPr/>
            </p:nvSpPr>
            <p:spPr bwMode="auto">
              <a:xfrm>
                <a:off x="1135" y="173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81"/>
              <p:cNvSpPr>
                <a:spLocks noChangeArrowheads="1"/>
              </p:cNvSpPr>
              <p:nvPr/>
            </p:nvSpPr>
            <p:spPr bwMode="auto">
              <a:xfrm>
                <a:off x="942" y="1664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PC</a:t>
                </a:r>
              </a:p>
            </p:txBody>
          </p:sp>
          <p:sp>
            <p:nvSpPr>
              <p:cNvPr id="98" name="Freeform 82"/>
              <p:cNvSpPr>
                <a:spLocks/>
              </p:cNvSpPr>
              <p:nvPr/>
            </p:nvSpPr>
            <p:spPr bwMode="auto">
              <a:xfrm>
                <a:off x="1031" y="1874"/>
                <a:ext cx="49" cy="49"/>
              </a:xfrm>
              <a:custGeom>
                <a:avLst/>
                <a:gdLst>
                  <a:gd name="T0" fmla="*/ 0 w 49"/>
                  <a:gd name="T1" fmla="*/ 48 h 49"/>
                  <a:gd name="T2" fmla="*/ 24 w 49"/>
                  <a:gd name="T3" fmla="*/ 0 h 49"/>
                  <a:gd name="T4" fmla="*/ 48 w 49"/>
                  <a:gd name="T5" fmla="*/ 4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49">
                    <a:moveTo>
                      <a:pt x="0" y="48"/>
                    </a:moveTo>
                    <a:lnTo>
                      <a:pt x="24" y="0"/>
                    </a:lnTo>
                    <a:lnTo>
                      <a:pt x="48" y="4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" name="Freeform 83"/>
            <p:cNvSpPr>
              <a:spLocks/>
            </p:cNvSpPr>
            <p:nvPr/>
          </p:nvSpPr>
          <p:spPr bwMode="auto">
            <a:xfrm>
              <a:off x="564" y="1296"/>
              <a:ext cx="168" cy="333"/>
            </a:xfrm>
            <a:custGeom>
              <a:avLst/>
              <a:gdLst>
                <a:gd name="T0" fmla="*/ 1 w 168"/>
                <a:gd name="T1" fmla="*/ 333 h 333"/>
                <a:gd name="T2" fmla="*/ 0 w 168"/>
                <a:gd name="T3" fmla="*/ 5 h 333"/>
                <a:gd name="T4" fmla="*/ 5 w 168"/>
                <a:gd name="T5" fmla="*/ 0 h 333"/>
                <a:gd name="T6" fmla="*/ 168 w 168"/>
                <a:gd name="T7" fmla="*/ 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" h="333">
                  <a:moveTo>
                    <a:pt x="1" y="333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168" y="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Freeform 84"/>
            <p:cNvSpPr>
              <a:spLocks/>
            </p:cNvSpPr>
            <p:nvPr/>
          </p:nvSpPr>
          <p:spPr bwMode="auto">
            <a:xfrm>
              <a:off x="208" y="800"/>
              <a:ext cx="917" cy="845"/>
            </a:xfrm>
            <a:custGeom>
              <a:avLst/>
              <a:gdLst>
                <a:gd name="T0" fmla="*/ 762 w 917"/>
                <a:gd name="T1" fmla="*/ 410 h 845"/>
                <a:gd name="T2" fmla="*/ 917 w 917"/>
                <a:gd name="T3" fmla="*/ 410 h 845"/>
                <a:gd name="T4" fmla="*/ 915 w 917"/>
                <a:gd name="T5" fmla="*/ 1 h 845"/>
                <a:gd name="T6" fmla="*/ 641 w 917"/>
                <a:gd name="T7" fmla="*/ 0 h 845"/>
                <a:gd name="T8" fmla="*/ 2 w 917"/>
                <a:gd name="T9" fmla="*/ 1 h 845"/>
                <a:gd name="T10" fmla="*/ 0 w 917"/>
                <a:gd name="T11" fmla="*/ 845 h 845"/>
                <a:gd name="T12" fmla="*/ 177 w 917"/>
                <a:gd name="T1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7" h="845">
                  <a:moveTo>
                    <a:pt x="762" y="410"/>
                  </a:moveTo>
                  <a:lnTo>
                    <a:pt x="917" y="410"/>
                  </a:lnTo>
                  <a:lnTo>
                    <a:pt x="915" y="1"/>
                  </a:lnTo>
                  <a:lnTo>
                    <a:pt x="641" y="0"/>
                  </a:lnTo>
                  <a:lnTo>
                    <a:pt x="2" y="1"/>
                  </a:lnTo>
                  <a:lnTo>
                    <a:pt x="0" y="845"/>
                  </a:lnTo>
                  <a:lnTo>
                    <a:pt x="177" y="845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Rectangle 85"/>
            <p:cNvSpPr>
              <a:spLocks noChangeArrowheads="1"/>
            </p:cNvSpPr>
            <p:nvPr/>
          </p:nvSpPr>
          <p:spPr bwMode="auto">
            <a:xfrm>
              <a:off x="2078" y="781"/>
              <a:ext cx="514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75" name="Rectangle 86"/>
            <p:cNvSpPr>
              <a:spLocks noChangeArrowheads="1"/>
            </p:cNvSpPr>
            <p:nvPr/>
          </p:nvSpPr>
          <p:spPr bwMode="auto">
            <a:xfrm>
              <a:off x="2063" y="985"/>
              <a:ext cx="212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76" name="Line 87"/>
            <p:cNvSpPr>
              <a:spLocks noChangeShapeType="1"/>
            </p:cNvSpPr>
            <p:nvPr/>
          </p:nvSpPr>
          <p:spPr bwMode="auto">
            <a:xfrm>
              <a:off x="2158" y="1148"/>
              <a:ext cx="0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Freeform 88"/>
            <p:cNvSpPr>
              <a:spLocks/>
            </p:cNvSpPr>
            <p:nvPr/>
          </p:nvSpPr>
          <p:spPr bwMode="auto">
            <a:xfrm>
              <a:off x="2328" y="1005"/>
              <a:ext cx="1" cy="233"/>
            </a:xfrm>
            <a:custGeom>
              <a:avLst/>
              <a:gdLst>
                <a:gd name="T0" fmla="*/ 0 w 1"/>
                <a:gd name="T1" fmla="*/ 0 h 233"/>
                <a:gd name="T2" fmla="*/ 0 w 1"/>
                <a:gd name="T3" fmla="*/ 232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33">
                  <a:moveTo>
                    <a:pt x="0" y="0"/>
                  </a:moveTo>
                  <a:lnTo>
                    <a:pt x="0" y="23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Rectangle 89"/>
            <p:cNvSpPr>
              <a:spLocks noChangeArrowheads="1"/>
            </p:cNvSpPr>
            <p:nvPr/>
          </p:nvSpPr>
          <p:spPr bwMode="auto">
            <a:xfrm>
              <a:off x="2118" y="1236"/>
              <a:ext cx="368" cy="68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90"/>
            <p:cNvSpPr>
              <a:spLocks noChangeArrowheads="1"/>
            </p:cNvSpPr>
            <p:nvPr/>
          </p:nvSpPr>
          <p:spPr bwMode="auto">
            <a:xfrm>
              <a:off x="2277" y="1486"/>
              <a:ext cx="253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rd1</a:t>
              </a:r>
            </a:p>
          </p:txBody>
        </p:sp>
        <p:sp>
          <p:nvSpPr>
            <p:cNvPr id="80" name="Rectangle 91"/>
            <p:cNvSpPr>
              <a:spLocks noChangeArrowheads="1"/>
            </p:cNvSpPr>
            <p:nvPr/>
          </p:nvSpPr>
          <p:spPr bwMode="auto">
            <a:xfrm>
              <a:off x="2102" y="1760"/>
              <a:ext cx="41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GPRs</a:t>
              </a:r>
            </a:p>
          </p:txBody>
        </p:sp>
        <p:sp>
          <p:nvSpPr>
            <p:cNvPr id="81" name="Rectangle 92"/>
            <p:cNvSpPr>
              <a:spLocks noChangeArrowheads="1"/>
            </p:cNvSpPr>
            <p:nvPr/>
          </p:nvSpPr>
          <p:spPr bwMode="auto">
            <a:xfrm>
              <a:off x="2085" y="1290"/>
              <a:ext cx="247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rs1</a:t>
              </a:r>
            </a:p>
          </p:txBody>
        </p:sp>
        <p:sp>
          <p:nvSpPr>
            <p:cNvPr id="82" name="Rectangle 93"/>
            <p:cNvSpPr>
              <a:spLocks noChangeArrowheads="1"/>
            </p:cNvSpPr>
            <p:nvPr/>
          </p:nvSpPr>
          <p:spPr bwMode="auto">
            <a:xfrm>
              <a:off x="2085" y="1386"/>
              <a:ext cx="247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rs2</a:t>
              </a:r>
            </a:p>
          </p:txBody>
        </p:sp>
        <p:sp>
          <p:nvSpPr>
            <p:cNvPr id="83" name="Rectangle 94"/>
            <p:cNvSpPr>
              <a:spLocks noChangeArrowheads="1"/>
            </p:cNvSpPr>
            <p:nvPr/>
          </p:nvSpPr>
          <p:spPr bwMode="auto">
            <a:xfrm>
              <a:off x="2085" y="1570"/>
              <a:ext cx="231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ws</a:t>
              </a:r>
            </a:p>
          </p:txBody>
        </p:sp>
        <p:sp>
          <p:nvSpPr>
            <p:cNvPr id="84" name="Rectangle 95"/>
            <p:cNvSpPr>
              <a:spLocks noChangeArrowheads="1"/>
            </p:cNvSpPr>
            <p:nvPr/>
          </p:nvSpPr>
          <p:spPr bwMode="auto">
            <a:xfrm>
              <a:off x="2085" y="1664"/>
              <a:ext cx="237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wd</a:t>
              </a:r>
            </a:p>
          </p:txBody>
        </p:sp>
        <p:sp>
          <p:nvSpPr>
            <p:cNvPr id="85" name="Rectangle 96"/>
            <p:cNvSpPr>
              <a:spLocks noChangeArrowheads="1"/>
            </p:cNvSpPr>
            <p:nvPr/>
          </p:nvSpPr>
          <p:spPr bwMode="auto">
            <a:xfrm>
              <a:off x="2282" y="1665"/>
              <a:ext cx="253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rd2</a:t>
              </a:r>
            </a:p>
          </p:txBody>
        </p:sp>
        <p:sp>
          <p:nvSpPr>
            <p:cNvPr id="86" name="Rectangle 97"/>
            <p:cNvSpPr>
              <a:spLocks noChangeArrowheads="1"/>
            </p:cNvSpPr>
            <p:nvPr/>
          </p:nvSpPr>
          <p:spPr bwMode="auto">
            <a:xfrm>
              <a:off x="2213" y="1186"/>
              <a:ext cx="237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we</a:t>
              </a:r>
            </a:p>
          </p:txBody>
        </p:sp>
        <p:sp>
          <p:nvSpPr>
            <p:cNvPr id="87" name="Line 98"/>
            <p:cNvSpPr>
              <a:spLocks noChangeShapeType="1"/>
            </p:cNvSpPr>
            <p:nvPr/>
          </p:nvSpPr>
          <p:spPr bwMode="auto">
            <a:xfrm>
              <a:off x="2154" y="1780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99"/>
            <p:cNvSpPr>
              <a:spLocks noChangeArrowheads="1"/>
            </p:cNvSpPr>
            <p:nvPr/>
          </p:nvSpPr>
          <p:spPr bwMode="auto">
            <a:xfrm>
              <a:off x="2111" y="2015"/>
              <a:ext cx="368" cy="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100"/>
            <p:cNvSpPr>
              <a:spLocks noChangeArrowheads="1"/>
            </p:cNvSpPr>
            <p:nvPr/>
          </p:nvSpPr>
          <p:spPr bwMode="auto">
            <a:xfrm>
              <a:off x="2127" y="2007"/>
              <a:ext cx="301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Imm</a:t>
              </a:r>
            </a:p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Ext</a:t>
              </a:r>
            </a:p>
          </p:txBody>
        </p:sp>
        <p:grpSp>
          <p:nvGrpSpPr>
            <p:cNvPr id="90" name="Group 101"/>
            <p:cNvGrpSpPr>
              <a:grpSpLocks/>
            </p:cNvGrpSpPr>
            <p:nvPr/>
          </p:nvGrpSpPr>
          <p:grpSpPr bwMode="auto">
            <a:xfrm>
              <a:off x="2132" y="1236"/>
              <a:ext cx="51" cy="55"/>
              <a:chOff x="2815" y="1407"/>
              <a:chExt cx="51" cy="55"/>
            </a:xfrm>
          </p:grpSpPr>
          <p:sp>
            <p:nvSpPr>
              <p:cNvPr id="91" name="Line 102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103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9" name="Group 104"/>
          <p:cNvGrpSpPr>
            <a:grpSpLocks/>
          </p:cNvGrpSpPr>
          <p:nvPr/>
        </p:nvGrpSpPr>
        <p:grpSpPr bwMode="auto">
          <a:xfrm>
            <a:off x="6812785" y="1078052"/>
            <a:ext cx="973137" cy="2349500"/>
            <a:chOff x="4207" y="800"/>
            <a:chExt cx="613" cy="1480"/>
          </a:xfrm>
        </p:grpSpPr>
        <p:sp>
          <p:nvSpPr>
            <p:cNvPr id="110" name="Rectangle 105"/>
            <p:cNvSpPr>
              <a:spLocks noChangeArrowheads="1"/>
            </p:cNvSpPr>
            <p:nvPr/>
          </p:nvSpPr>
          <p:spPr bwMode="auto">
            <a:xfrm>
              <a:off x="4207" y="1256"/>
              <a:ext cx="212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111" name="Line 106"/>
            <p:cNvSpPr>
              <a:spLocks noChangeShapeType="1"/>
            </p:cNvSpPr>
            <p:nvPr/>
          </p:nvSpPr>
          <p:spPr bwMode="auto">
            <a:xfrm>
              <a:off x="4340" y="1448"/>
              <a:ext cx="0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107"/>
            <p:cNvSpPr>
              <a:spLocks noChangeArrowheads="1"/>
            </p:cNvSpPr>
            <p:nvPr/>
          </p:nvSpPr>
          <p:spPr bwMode="auto">
            <a:xfrm>
              <a:off x="4247" y="800"/>
              <a:ext cx="573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MemWrite</a:t>
              </a:r>
            </a:p>
          </p:txBody>
        </p:sp>
        <p:sp>
          <p:nvSpPr>
            <p:cNvPr id="113" name="Freeform 108"/>
            <p:cNvSpPr>
              <a:spLocks/>
            </p:cNvSpPr>
            <p:nvPr/>
          </p:nvSpPr>
          <p:spPr bwMode="auto">
            <a:xfrm>
              <a:off x="4496" y="972"/>
              <a:ext cx="1" cy="553"/>
            </a:xfrm>
            <a:custGeom>
              <a:avLst/>
              <a:gdLst>
                <a:gd name="T0" fmla="*/ 0 w 1"/>
                <a:gd name="T1" fmla="*/ 0 h 553"/>
                <a:gd name="T2" fmla="*/ 0 w 1"/>
                <a:gd name="T3" fmla="*/ 552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553">
                  <a:moveTo>
                    <a:pt x="0" y="0"/>
                  </a:moveTo>
                  <a:lnTo>
                    <a:pt x="0" y="5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Rectangle 109"/>
            <p:cNvSpPr>
              <a:spLocks noChangeArrowheads="1"/>
            </p:cNvSpPr>
            <p:nvPr/>
          </p:nvSpPr>
          <p:spPr bwMode="auto">
            <a:xfrm>
              <a:off x="4280" y="1528"/>
              <a:ext cx="488" cy="7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110"/>
            <p:cNvSpPr>
              <a:spLocks noChangeArrowheads="1"/>
            </p:cNvSpPr>
            <p:nvPr/>
          </p:nvSpPr>
          <p:spPr bwMode="auto">
            <a:xfrm>
              <a:off x="4255" y="1574"/>
              <a:ext cx="30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addr</a:t>
              </a:r>
            </a:p>
          </p:txBody>
        </p:sp>
        <p:sp>
          <p:nvSpPr>
            <p:cNvPr id="116" name="Rectangle 111"/>
            <p:cNvSpPr>
              <a:spLocks noChangeArrowheads="1"/>
            </p:cNvSpPr>
            <p:nvPr/>
          </p:nvSpPr>
          <p:spPr bwMode="auto">
            <a:xfrm>
              <a:off x="4255" y="2103"/>
              <a:ext cx="370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wdata</a:t>
              </a:r>
            </a:p>
          </p:txBody>
        </p:sp>
        <p:sp>
          <p:nvSpPr>
            <p:cNvPr id="117" name="Rectangle 112"/>
            <p:cNvSpPr>
              <a:spLocks noChangeArrowheads="1"/>
            </p:cNvSpPr>
            <p:nvPr/>
          </p:nvSpPr>
          <p:spPr bwMode="auto">
            <a:xfrm>
              <a:off x="4474" y="1772"/>
              <a:ext cx="333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rdata</a:t>
              </a:r>
            </a:p>
          </p:txBody>
        </p:sp>
        <p:sp>
          <p:nvSpPr>
            <p:cNvPr id="118" name="Rectangle 113"/>
            <p:cNvSpPr>
              <a:spLocks noChangeArrowheads="1"/>
            </p:cNvSpPr>
            <p:nvPr/>
          </p:nvSpPr>
          <p:spPr bwMode="auto">
            <a:xfrm>
              <a:off x="4271" y="1836"/>
              <a:ext cx="518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Data 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Memory</a:t>
              </a:r>
            </a:p>
          </p:txBody>
        </p:sp>
        <p:sp>
          <p:nvSpPr>
            <p:cNvPr id="119" name="Rectangle 114"/>
            <p:cNvSpPr>
              <a:spLocks noChangeArrowheads="1"/>
            </p:cNvSpPr>
            <p:nvPr/>
          </p:nvSpPr>
          <p:spPr bwMode="auto">
            <a:xfrm>
              <a:off x="4375" y="1478"/>
              <a:ext cx="237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we</a:t>
              </a:r>
            </a:p>
          </p:txBody>
        </p:sp>
        <p:grpSp>
          <p:nvGrpSpPr>
            <p:cNvPr id="120" name="Group 115"/>
            <p:cNvGrpSpPr>
              <a:grpSpLocks/>
            </p:cNvGrpSpPr>
            <p:nvPr/>
          </p:nvGrpSpPr>
          <p:grpSpPr bwMode="auto">
            <a:xfrm>
              <a:off x="4315" y="1526"/>
              <a:ext cx="51" cy="55"/>
              <a:chOff x="2815" y="1407"/>
              <a:chExt cx="51" cy="55"/>
            </a:xfrm>
          </p:grpSpPr>
          <p:sp>
            <p:nvSpPr>
              <p:cNvPr id="121" name="Line 116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117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8526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 Control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69913" y="1196975"/>
            <a:ext cx="8272462" cy="5137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marL="234950" indent="-234950"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Conditional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PC-relative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branch</a:t>
            </a:r>
          </a:p>
          <a:p>
            <a:pPr marL="234950" indent="-234950">
              <a:spcBef>
                <a:spcPct val="0"/>
              </a:spcBef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34950" indent="-234950">
              <a:spcBef>
                <a:spcPct val="0"/>
              </a:spcBef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34950" indent="-234950"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Unconditional register-indirect jumps</a:t>
            </a:r>
          </a:p>
          <a:p>
            <a:pPr marL="234950" indent="-234950"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234950" indent="-234950">
              <a:spcBef>
                <a:spcPct val="0"/>
              </a:spcBef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34950" indent="-234950"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Unconditional absolute jumps</a:t>
            </a:r>
          </a:p>
          <a:p>
            <a:pPr marL="234950" indent="-234950">
              <a:spcBef>
                <a:spcPct val="0"/>
              </a:spcBef>
            </a:pPr>
            <a:endParaRPr lang="en-US" sz="2400" i="1" dirty="0">
              <a:solidFill>
                <a:schemeClr val="tx1"/>
              </a:solidFill>
              <a:latin typeface="+mj-lt"/>
            </a:endParaRPr>
          </a:p>
          <a:p>
            <a:pPr marL="234950" indent="-234950">
              <a:spcBef>
                <a:spcPct val="0"/>
              </a:spcBef>
            </a:pPr>
            <a:endParaRPr lang="en-US" sz="2400" i="1" dirty="0">
              <a:solidFill>
                <a:schemeClr val="tx1"/>
              </a:solidFill>
              <a:latin typeface="+mj-lt"/>
            </a:endParaRPr>
          </a:p>
          <a:p>
            <a:pPr marL="234950" indent="-234950">
              <a:spcBef>
                <a:spcPct val="0"/>
              </a:spcBef>
              <a:buFontTx/>
              <a:buChar char="•"/>
            </a:pPr>
            <a:r>
              <a:rPr lang="en-US" sz="1600" dirty="0">
                <a:latin typeface="+mj-lt"/>
              </a:rPr>
              <a:t>PC-relative branches add offset</a:t>
            </a:r>
            <a:r>
              <a:rPr lang="en-US" sz="1600" dirty="0">
                <a:latin typeface="+mj-lt"/>
                <a:sym typeface="Symbol" pitchFamily="1" charset="2"/>
              </a:rPr>
              <a:t></a:t>
            </a:r>
            <a:r>
              <a:rPr lang="en-US" sz="1600" dirty="0">
                <a:latin typeface="+mj-lt"/>
              </a:rPr>
              <a:t>4 to PC+4 to calculate the target address (offset is in words): </a:t>
            </a:r>
            <a:r>
              <a:rPr lang="en-US" sz="1600" dirty="0">
                <a:latin typeface="+mj-lt"/>
                <a:sym typeface="Symbol" pitchFamily="1" charset="2"/>
              </a:rPr>
              <a:t></a:t>
            </a:r>
            <a:r>
              <a:rPr lang="en-US" sz="1600" dirty="0">
                <a:latin typeface="+mj-lt"/>
              </a:rPr>
              <a:t>128 KB range</a:t>
            </a:r>
          </a:p>
          <a:p>
            <a:pPr marL="234950" indent="-234950">
              <a:spcBef>
                <a:spcPct val="0"/>
              </a:spcBef>
              <a:buFontTx/>
              <a:buChar char="•"/>
            </a:pPr>
            <a:r>
              <a:rPr lang="en-US" sz="1600" dirty="0">
                <a:latin typeface="+mj-lt"/>
              </a:rPr>
              <a:t>Absolute jumps append target</a:t>
            </a:r>
            <a:r>
              <a:rPr lang="en-US" sz="1600" dirty="0">
                <a:latin typeface="+mj-lt"/>
                <a:sym typeface="Symbol" pitchFamily="1" charset="2"/>
              </a:rPr>
              <a:t></a:t>
            </a:r>
            <a:r>
              <a:rPr lang="en-US" sz="1600" dirty="0">
                <a:latin typeface="+mj-lt"/>
              </a:rPr>
              <a:t>4 to PC&lt;31:28&gt; to calculate the target address: 256 MB range</a:t>
            </a:r>
          </a:p>
          <a:p>
            <a:pPr marL="234950" indent="-234950">
              <a:spcBef>
                <a:spcPct val="0"/>
              </a:spcBef>
              <a:buFontTx/>
              <a:buChar char="•"/>
            </a:pPr>
            <a:r>
              <a:rPr lang="en-US" sz="1600" dirty="0">
                <a:latin typeface="+mj-lt"/>
              </a:rPr>
              <a:t>jump-&amp;-link stores PC+4 into the link register (R31)</a:t>
            </a:r>
          </a:p>
          <a:p>
            <a:pPr marL="234950" indent="-234950">
              <a:spcBef>
                <a:spcPct val="0"/>
              </a:spcBef>
              <a:buFontTx/>
              <a:buChar char="•"/>
            </a:pPr>
            <a:r>
              <a:rPr lang="en-US" sz="1600" dirty="0">
                <a:latin typeface="+mj-lt"/>
              </a:rPr>
              <a:t>All Control Transfers are delayed by 1 instruction</a:t>
            </a:r>
          </a:p>
          <a:p>
            <a:pPr lvl="1" indent="-58738">
              <a:spcBef>
                <a:spcPct val="0"/>
              </a:spcBef>
            </a:pPr>
            <a:r>
              <a:rPr lang="en-US" sz="1600" dirty="0">
                <a:latin typeface="+mj-lt"/>
              </a:rPr>
              <a:t>we will worry about the branch delay slot later</a:t>
            </a: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1096963" y="1571625"/>
            <a:ext cx="6821488" cy="619125"/>
            <a:chOff x="827" y="953"/>
            <a:chExt cx="4297" cy="390"/>
          </a:xfrm>
        </p:grpSpPr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836" y="1143"/>
              <a:ext cx="3032" cy="200"/>
              <a:chOff x="836" y="1143"/>
              <a:chExt cx="3032" cy="200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836" y="1143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2348" y="1143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908" y="1151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auto">
              <a:xfrm>
                <a:off x="1404" y="1151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827" y="953"/>
              <a:ext cx="4297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    6	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   </a:t>
              </a: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5	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5 </a:t>
              </a: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	      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   16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opcode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   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  </a:t>
              </a: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rs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                   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              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offset 		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BEQZ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, BNEZ</a:t>
              </a:r>
            </a:p>
          </p:txBody>
        </p:sp>
      </p:grpSp>
      <p:grpSp>
        <p:nvGrpSpPr>
          <p:cNvPr id="16" name="Group 12"/>
          <p:cNvGrpSpPr>
            <a:grpSpLocks/>
          </p:cNvGrpSpPr>
          <p:nvPr/>
        </p:nvGrpSpPr>
        <p:grpSpPr bwMode="auto">
          <a:xfrm>
            <a:off x="1101725" y="3705225"/>
            <a:ext cx="6281738" cy="619125"/>
            <a:chOff x="846" y="2753"/>
            <a:chExt cx="3957" cy="390"/>
          </a:xfrm>
        </p:grpSpPr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847" y="2753"/>
              <a:ext cx="3956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    6                  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                     </a:t>
              </a: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26</a:t>
              </a:r>
            </a:p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opcode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                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           target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			J, JAL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856" y="2943"/>
              <a:ext cx="3040" cy="2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1424" y="2951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846" y="2827"/>
              <a:ext cx="25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1119188" y="2584455"/>
            <a:ext cx="6596062" cy="625476"/>
            <a:chOff x="841" y="1843"/>
            <a:chExt cx="4155" cy="394"/>
          </a:xfrm>
        </p:grpSpPr>
        <p:grpSp>
          <p:nvGrpSpPr>
            <p:cNvPr id="22" name="Group 18"/>
            <p:cNvGrpSpPr>
              <a:grpSpLocks/>
            </p:cNvGrpSpPr>
            <p:nvPr/>
          </p:nvGrpSpPr>
          <p:grpSpPr bwMode="auto">
            <a:xfrm>
              <a:off x="850" y="2037"/>
              <a:ext cx="3032" cy="200"/>
              <a:chOff x="850" y="2037"/>
              <a:chExt cx="3032" cy="200"/>
            </a:xfrm>
          </p:grpSpPr>
          <p:sp>
            <p:nvSpPr>
              <p:cNvPr id="24" name="Rectangle 19"/>
              <p:cNvSpPr>
                <a:spLocks noChangeArrowheads="1"/>
              </p:cNvSpPr>
              <p:nvPr/>
            </p:nvSpPr>
            <p:spPr bwMode="auto">
              <a:xfrm>
                <a:off x="850" y="2037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0"/>
              <p:cNvSpPr>
                <a:spLocks noChangeArrowheads="1"/>
              </p:cNvSpPr>
              <p:nvPr/>
            </p:nvSpPr>
            <p:spPr bwMode="auto">
              <a:xfrm>
                <a:off x="2362" y="2037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1"/>
              <p:cNvSpPr>
                <a:spLocks noChangeShapeType="1"/>
              </p:cNvSpPr>
              <p:nvPr/>
            </p:nvSpPr>
            <p:spPr bwMode="auto">
              <a:xfrm>
                <a:off x="1922" y="2045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2"/>
              <p:cNvSpPr>
                <a:spLocks noChangeShapeType="1"/>
              </p:cNvSpPr>
              <p:nvPr/>
            </p:nvSpPr>
            <p:spPr bwMode="auto">
              <a:xfrm>
                <a:off x="1418" y="2045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841" y="1843"/>
              <a:ext cx="4155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    6	 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  </a:t>
              </a: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5	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 5                     </a:t>
              </a: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16</a:t>
              </a:r>
            </a:p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opcode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   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  </a:t>
              </a: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rs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					JR, JALR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511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Conditional Branches (BEQZ, BNEZ)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2235" y="1047890"/>
            <a:ext cx="8707437" cy="5233988"/>
            <a:chOff x="274638" y="1254125"/>
            <a:chExt cx="8707437" cy="5233988"/>
          </a:xfrm>
        </p:grpSpPr>
        <p:sp>
          <p:nvSpPr>
            <p:cNvPr id="327" name="Freeform 2"/>
            <p:cNvSpPr>
              <a:spLocks/>
            </p:cNvSpPr>
            <p:nvPr/>
          </p:nvSpPr>
          <p:spPr bwMode="auto">
            <a:xfrm>
              <a:off x="2187575" y="3665538"/>
              <a:ext cx="3359150" cy="312737"/>
            </a:xfrm>
            <a:custGeom>
              <a:avLst/>
              <a:gdLst>
                <a:gd name="T0" fmla="*/ 0 w 2116"/>
                <a:gd name="T1" fmla="*/ 0 h 197"/>
                <a:gd name="T2" fmla="*/ 945 w 2116"/>
                <a:gd name="T3" fmla="*/ 5 h 197"/>
                <a:gd name="T4" fmla="*/ 1132 w 2116"/>
                <a:gd name="T5" fmla="*/ 192 h 197"/>
                <a:gd name="T6" fmla="*/ 2116 w 2116"/>
                <a:gd name="T7" fmla="*/ 19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6" h="197">
                  <a:moveTo>
                    <a:pt x="0" y="0"/>
                  </a:moveTo>
                  <a:lnTo>
                    <a:pt x="945" y="5"/>
                  </a:lnTo>
                  <a:lnTo>
                    <a:pt x="1132" y="192"/>
                  </a:lnTo>
                  <a:lnTo>
                    <a:pt x="2116" y="197"/>
                  </a:lnTo>
                </a:path>
              </a:pathLst>
            </a:custGeom>
            <a:noFill/>
            <a:ln w="76200">
              <a:solidFill>
                <a:srgbClr val="CFBDC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" name="Freeform 3"/>
            <p:cNvSpPr>
              <a:spLocks/>
            </p:cNvSpPr>
            <p:nvPr/>
          </p:nvSpPr>
          <p:spPr bwMode="auto">
            <a:xfrm>
              <a:off x="274638" y="1363663"/>
              <a:ext cx="1012825" cy="2620962"/>
            </a:xfrm>
            <a:custGeom>
              <a:avLst/>
              <a:gdLst>
                <a:gd name="T0" fmla="*/ 638 w 638"/>
                <a:gd name="T1" fmla="*/ 0 h 1651"/>
                <a:gd name="T2" fmla="*/ 638 w 638"/>
                <a:gd name="T3" fmla="*/ 360 h 1651"/>
                <a:gd name="T4" fmla="*/ 5 w 638"/>
                <a:gd name="T5" fmla="*/ 365 h 1651"/>
                <a:gd name="T6" fmla="*/ 0 w 638"/>
                <a:gd name="T7" fmla="*/ 1651 h 1651"/>
                <a:gd name="T8" fmla="*/ 197 w 638"/>
                <a:gd name="T9" fmla="*/ 1651 h 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8" h="1651">
                  <a:moveTo>
                    <a:pt x="638" y="0"/>
                  </a:moveTo>
                  <a:lnTo>
                    <a:pt x="638" y="360"/>
                  </a:lnTo>
                  <a:lnTo>
                    <a:pt x="5" y="365"/>
                  </a:lnTo>
                  <a:lnTo>
                    <a:pt x="0" y="1651"/>
                  </a:lnTo>
                  <a:lnTo>
                    <a:pt x="197" y="1651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" name="Line 4"/>
            <p:cNvSpPr>
              <a:spLocks noChangeShapeType="1"/>
            </p:cNvSpPr>
            <p:nvPr/>
          </p:nvSpPr>
          <p:spPr bwMode="auto">
            <a:xfrm>
              <a:off x="1169988" y="1943100"/>
              <a:ext cx="201612" cy="266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Freeform 5"/>
            <p:cNvSpPr>
              <a:spLocks/>
            </p:cNvSpPr>
            <p:nvPr/>
          </p:nvSpPr>
          <p:spPr bwMode="auto">
            <a:xfrm>
              <a:off x="1360488" y="2217738"/>
              <a:ext cx="319087" cy="547687"/>
            </a:xfrm>
            <a:custGeom>
              <a:avLst/>
              <a:gdLst>
                <a:gd name="T0" fmla="*/ 201 w 201"/>
                <a:gd name="T1" fmla="*/ 345 h 345"/>
                <a:gd name="T2" fmla="*/ 201 w 201"/>
                <a:gd name="T3" fmla="*/ 0 h 345"/>
                <a:gd name="T4" fmla="*/ 0 w 201"/>
                <a:gd name="T5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1" h="345">
                  <a:moveTo>
                    <a:pt x="201" y="345"/>
                  </a:moveTo>
                  <a:lnTo>
                    <a:pt x="201" y="0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" name="Line 6"/>
            <p:cNvSpPr>
              <a:spLocks noChangeShapeType="1"/>
            </p:cNvSpPr>
            <p:nvPr/>
          </p:nvSpPr>
          <p:spPr bwMode="auto">
            <a:xfrm flipV="1">
              <a:off x="1600200" y="2768600"/>
              <a:ext cx="3949700" cy="12700"/>
            </a:xfrm>
            <a:prstGeom prst="line">
              <a:avLst/>
            </a:prstGeom>
            <a:noFill/>
            <a:ln w="76200">
              <a:solidFill>
                <a:srgbClr val="CFBDC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2" name="Freeform 7"/>
            <p:cNvSpPr>
              <a:spLocks/>
            </p:cNvSpPr>
            <p:nvPr/>
          </p:nvSpPr>
          <p:spPr bwMode="auto">
            <a:xfrm>
              <a:off x="2182813" y="3136900"/>
              <a:ext cx="3328987" cy="1755775"/>
            </a:xfrm>
            <a:custGeom>
              <a:avLst/>
              <a:gdLst>
                <a:gd name="T0" fmla="*/ 0 w 2097"/>
                <a:gd name="T1" fmla="*/ 1106 h 1106"/>
                <a:gd name="T2" fmla="*/ 1419 w 2097"/>
                <a:gd name="T3" fmla="*/ 1098 h 1106"/>
                <a:gd name="T4" fmla="*/ 1401 w 2097"/>
                <a:gd name="T5" fmla="*/ 0 h 1106"/>
                <a:gd name="T6" fmla="*/ 2097 w 2097"/>
                <a:gd name="T7" fmla="*/ 0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7" h="1106">
                  <a:moveTo>
                    <a:pt x="0" y="1106"/>
                  </a:moveTo>
                  <a:lnTo>
                    <a:pt x="1419" y="1098"/>
                  </a:lnTo>
                  <a:lnTo>
                    <a:pt x="1401" y="0"/>
                  </a:lnTo>
                  <a:lnTo>
                    <a:pt x="2097" y="0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Freeform 8"/>
            <p:cNvSpPr>
              <a:spLocks/>
            </p:cNvSpPr>
            <p:nvPr/>
          </p:nvSpPr>
          <p:spPr bwMode="auto">
            <a:xfrm>
              <a:off x="1371600" y="1662113"/>
              <a:ext cx="5329238" cy="1309687"/>
            </a:xfrm>
            <a:custGeom>
              <a:avLst/>
              <a:gdLst>
                <a:gd name="T0" fmla="*/ 2872 w 3361"/>
                <a:gd name="T1" fmla="*/ 737 h 738"/>
                <a:gd name="T2" fmla="*/ 3360 w 3361"/>
                <a:gd name="T3" fmla="*/ 737 h 738"/>
                <a:gd name="T4" fmla="*/ 3360 w 3361"/>
                <a:gd name="T5" fmla="*/ 383 h 738"/>
                <a:gd name="T6" fmla="*/ 3360 w 3361"/>
                <a:gd name="T7" fmla="*/ 0 h 738"/>
                <a:gd name="T8" fmla="*/ 0 w 3361"/>
                <a:gd name="T9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61" h="738">
                  <a:moveTo>
                    <a:pt x="2872" y="737"/>
                  </a:moveTo>
                  <a:lnTo>
                    <a:pt x="3360" y="737"/>
                  </a:lnTo>
                  <a:lnTo>
                    <a:pt x="3360" y="383"/>
                  </a:lnTo>
                  <a:lnTo>
                    <a:pt x="3360" y="0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4" name="Group 10"/>
            <p:cNvGrpSpPr>
              <a:grpSpLocks/>
            </p:cNvGrpSpPr>
            <p:nvPr/>
          </p:nvGrpSpPr>
          <p:grpSpPr bwMode="auto">
            <a:xfrm>
              <a:off x="795338" y="2444750"/>
              <a:ext cx="777875" cy="630238"/>
              <a:chOff x="501" y="1596"/>
              <a:chExt cx="490" cy="397"/>
            </a:xfrm>
          </p:grpSpPr>
          <p:sp>
            <p:nvSpPr>
              <p:cNvPr id="335" name="Rectangle 11"/>
              <p:cNvSpPr>
                <a:spLocks noChangeArrowheads="1"/>
              </p:cNvSpPr>
              <p:nvPr/>
            </p:nvSpPr>
            <p:spPr bwMode="auto">
              <a:xfrm>
                <a:off x="501" y="1596"/>
                <a:ext cx="243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336" name="Freeform 12"/>
              <p:cNvSpPr>
                <a:spLocks/>
              </p:cNvSpPr>
              <p:nvPr/>
            </p:nvSpPr>
            <p:spPr bwMode="auto">
              <a:xfrm>
                <a:off x="750" y="1608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7" name="Line 13"/>
              <p:cNvSpPr>
                <a:spLocks noChangeShapeType="1"/>
              </p:cNvSpPr>
              <p:nvPr/>
            </p:nvSpPr>
            <p:spPr bwMode="auto">
              <a:xfrm>
                <a:off x="706" y="1656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" name="Line 14"/>
              <p:cNvSpPr>
                <a:spLocks noChangeShapeType="1"/>
              </p:cNvSpPr>
              <p:nvPr/>
            </p:nvSpPr>
            <p:spPr bwMode="auto">
              <a:xfrm>
                <a:off x="706" y="194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9" name="Freeform 15"/>
            <p:cNvSpPr>
              <a:spLocks/>
            </p:cNvSpPr>
            <p:nvPr/>
          </p:nvSpPr>
          <p:spPr bwMode="auto">
            <a:xfrm>
              <a:off x="276225" y="1943100"/>
              <a:ext cx="893763" cy="2046288"/>
            </a:xfrm>
            <a:custGeom>
              <a:avLst/>
              <a:gdLst>
                <a:gd name="T0" fmla="*/ 562 w 563"/>
                <a:gd name="T1" fmla="*/ 0 h 1289"/>
                <a:gd name="T2" fmla="*/ 2 w 563"/>
                <a:gd name="T3" fmla="*/ 0 h 1289"/>
                <a:gd name="T4" fmla="*/ 0 w 563"/>
                <a:gd name="T5" fmla="*/ 1288 h 1289"/>
                <a:gd name="T6" fmla="*/ 192 w 563"/>
                <a:gd name="T7" fmla="*/ 1288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3" h="1289">
                  <a:moveTo>
                    <a:pt x="562" y="0"/>
                  </a:moveTo>
                  <a:lnTo>
                    <a:pt x="2" y="0"/>
                  </a:lnTo>
                  <a:lnTo>
                    <a:pt x="0" y="1288"/>
                  </a:lnTo>
                  <a:lnTo>
                    <a:pt x="192" y="1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" name="Freeform 16"/>
            <p:cNvSpPr>
              <a:spLocks/>
            </p:cNvSpPr>
            <p:nvPr/>
          </p:nvSpPr>
          <p:spPr bwMode="auto">
            <a:xfrm>
              <a:off x="1371600" y="2209800"/>
              <a:ext cx="304800" cy="547688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Freeform 17"/>
            <p:cNvSpPr>
              <a:spLocks/>
            </p:cNvSpPr>
            <p:nvPr/>
          </p:nvSpPr>
          <p:spPr bwMode="auto">
            <a:xfrm>
              <a:off x="6524625" y="4156075"/>
              <a:ext cx="1752600" cy="1279525"/>
            </a:xfrm>
            <a:custGeom>
              <a:avLst/>
              <a:gdLst>
                <a:gd name="T0" fmla="*/ 2 w 1104"/>
                <a:gd name="T1" fmla="*/ 0 h 806"/>
                <a:gd name="T2" fmla="*/ 0 w 1104"/>
                <a:gd name="T3" fmla="*/ 806 h 806"/>
                <a:gd name="T4" fmla="*/ 784 w 1104"/>
                <a:gd name="T5" fmla="*/ 806 h 806"/>
                <a:gd name="T6" fmla="*/ 784 w 1104"/>
                <a:gd name="T7" fmla="*/ 326 h 806"/>
                <a:gd name="T8" fmla="*/ 1104 w 1104"/>
                <a:gd name="T9" fmla="*/ 32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806">
                  <a:moveTo>
                    <a:pt x="2" y="0"/>
                  </a:moveTo>
                  <a:lnTo>
                    <a:pt x="0" y="806"/>
                  </a:lnTo>
                  <a:lnTo>
                    <a:pt x="784" y="806"/>
                  </a:lnTo>
                  <a:lnTo>
                    <a:pt x="784" y="326"/>
                  </a:lnTo>
                  <a:lnTo>
                    <a:pt x="1104" y="3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2" name="Freeform 18"/>
            <p:cNvSpPr>
              <a:spLocks/>
            </p:cNvSpPr>
            <p:nvPr/>
          </p:nvSpPr>
          <p:spPr bwMode="auto">
            <a:xfrm>
              <a:off x="3095625" y="4292600"/>
              <a:ext cx="5570538" cy="1830388"/>
            </a:xfrm>
            <a:custGeom>
              <a:avLst/>
              <a:gdLst>
                <a:gd name="T0" fmla="*/ 3392 w 3509"/>
                <a:gd name="T1" fmla="*/ 200 h 1153"/>
                <a:gd name="T2" fmla="*/ 3508 w 3509"/>
                <a:gd name="T3" fmla="*/ 200 h 1153"/>
                <a:gd name="T4" fmla="*/ 3504 w 3509"/>
                <a:gd name="T5" fmla="*/ 1152 h 1153"/>
                <a:gd name="T6" fmla="*/ 0 w 3509"/>
                <a:gd name="T7" fmla="*/ 1152 h 1153"/>
                <a:gd name="T8" fmla="*/ 0 w 3509"/>
                <a:gd name="T9" fmla="*/ 0 h 1153"/>
                <a:gd name="T10" fmla="*/ 240 w 3509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9" h="1153">
                  <a:moveTo>
                    <a:pt x="3392" y="200"/>
                  </a:moveTo>
                  <a:lnTo>
                    <a:pt x="3508" y="200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Rectangle 19"/>
            <p:cNvSpPr>
              <a:spLocks noChangeArrowheads="1"/>
            </p:cNvSpPr>
            <p:nvPr/>
          </p:nvSpPr>
          <p:spPr bwMode="auto">
            <a:xfrm>
              <a:off x="1214438" y="26733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344" name="Freeform 20"/>
            <p:cNvSpPr>
              <a:spLocks/>
            </p:cNvSpPr>
            <p:nvPr/>
          </p:nvSpPr>
          <p:spPr bwMode="auto">
            <a:xfrm flipH="1">
              <a:off x="3763963" y="1498600"/>
              <a:ext cx="42862" cy="1944688"/>
            </a:xfrm>
            <a:custGeom>
              <a:avLst/>
              <a:gdLst>
                <a:gd name="T0" fmla="*/ 0 w 1"/>
                <a:gd name="T1" fmla="*/ 0 h 1537"/>
                <a:gd name="T2" fmla="*/ 0 w 1"/>
                <a:gd name="T3" fmla="*/ 1536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537">
                  <a:moveTo>
                    <a:pt x="0" y="0"/>
                  </a:moveTo>
                  <a:lnTo>
                    <a:pt x="0" y="153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5" name="Group 21"/>
            <p:cNvGrpSpPr>
              <a:grpSpLocks/>
            </p:cNvGrpSpPr>
            <p:nvPr/>
          </p:nvGrpSpPr>
          <p:grpSpPr bwMode="auto">
            <a:xfrm>
              <a:off x="1182688" y="1254125"/>
              <a:ext cx="674687" cy="1082675"/>
              <a:chOff x="745" y="790"/>
              <a:chExt cx="425" cy="682"/>
            </a:xfrm>
          </p:grpSpPr>
          <p:sp>
            <p:nvSpPr>
              <p:cNvPr id="346" name="Rectangle 22"/>
              <p:cNvSpPr>
                <a:spLocks noChangeArrowheads="1"/>
              </p:cNvSpPr>
              <p:nvPr/>
            </p:nvSpPr>
            <p:spPr bwMode="auto">
              <a:xfrm>
                <a:off x="768" y="790"/>
                <a:ext cx="40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PCSrc</a:t>
                </a:r>
              </a:p>
            </p:txBody>
          </p:sp>
          <p:sp>
            <p:nvSpPr>
              <p:cNvPr id="347" name="Freeform 23"/>
              <p:cNvSpPr>
                <a:spLocks/>
              </p:cNvSpPr>
              <p:nvPr/>
            </p:nvSpPr>
            <p:spPr bwMode="auto">
              <a:xfrm>
                <a:off x="745" y="1008"/>
                <a:ext cx="119" cy="464"/>
              </a:xfrm>
              <a:custGeom>
                <a:avLst/>
                <a:gdLst>
                  <a:gd name="T0" fmla="*/ 0 w 145"/>
                  <a:gd name="T1" fmla="*/ 48 h 377"/>
                  <a:gd name="T2" fmla="*/ 0 w 145"/>
                  <a:gd name="T3" fmla="*/ 328 h 377"/>
                  <a:gd name="T4" fmla="*/ 144 w 145"/>
                  <a:gd name="T5" fmla="*/ 376 h 377"/>
                  <a:gd name="T6" fmla="*/ 144 w 145"/>
                  <a:gd name="T7" fmla="*/ 0 h 377"/>
                  <a:gd name="T8" fmla="*/ 0 w 145"/>
                  <a:gd name="T9" fmla="*/ 48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377">
                    <a:moveTo>
                      <a:pt x="0" y="48"/>
                    </a:moveTo>
                    <a:lnTo>
                      <a:pt x="0" y="328"/>
                    </a:lnTo>
                    <a:lnTo>
                      <a:pt x="144" y="376"/>
                    </a:lnTo>
                    <a:lnTo>
                      <a:pt x="144" y="0"/>
                    </a:lnTo>
                    <a:lnTo>
                      <a:pt x="0" y="48"/>
                    </a:lnTo>
                  </a:path>
                </a:pathLst>
              </a:custGeom>
              <a:solidFill>
                <a:schemeClr val="accent1"/>
              </a:solidFill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" name="Freeform 24"/>
              <p:cNvSpPr>
                <a:spLocks/>
              </p:cNvSpPr>
              <p:nvPr/>
            </p:nvSpPr>
            <p:spPr bwMode="auto">
              <a:xfrm flipH="1">
                <a:off x="781" y="864"/>
                <a:ext cx="27" cy="167"/>
              </a:xfrm>
              <a:custGeom>
                <a:avLst/>
                <a:gdLst>
                  <a:gd name="T0" fmla="*/ 0 w 1"/>
                  <a:gd name="T1" fmla="*/ 0 h 380"/>
                  <a:gd name="T2" fmla="*/ 0 w 1"/>
                  <a:gd name="T3" fmla="*/ 379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80">
                    <a:moveTo>
                      <a:pt x="0" y="0"/>
                    </a:moveTo>
                    <a:lnTo>
                      <a:pt x="0" y="379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9" name="Group 25"/>
            <p:cNvGrpSpPr>
              <a:grpSpLocks/>
            </p:cNvGrpSpPr>
            <p:nvPr/>
          </p:nvGrpSpPr>
          <p:grpSpPr bwMode="auto">
            <a:xfrm>
              <a:off x="6835775" y="1390650"/>
              <a:ext cx="2146300" cy="3740150"/>
              <a:chOff x="4306" y="932"/>
              <a:chExt cx="1352" cy="2356"/>
            </a:xfrm>
          </p:grpSpPr>
          <p:sp>
            <p:nvSpPr>
              <p:cNvPr id="350" name="Rectangle 26"/>
              <p:cNvSpPr>
                <a:spLocks noChangeArrowheads="1"/>
              </p:cNvSpPr>
              <p:nvPr/>
            </p:nvSpPr>
            <p:spPr bwMode="auto">
              <a:xfrm>
                <a:off x="4306" y="2268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351" name="Line 27"/>
              <p:cNvSpPr>
                <a:spLocks noChangeShapeType="1"/>
              </p:cNvSpPr>
              <p:nvPr/>
            </p:nvSpPr>
            <p:spPr bwMode="auto">
              <a:xfrm>
                <a:off x="4414" y="2448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2" name="Freeform 28"/>
              <p:cNvSpPr>
                <a:spLocks/>
              </p:cNvSpPr>
              <p:nvPr/>
            </p:nvSpPr>
            <p:spPr bwMode="auto">
              <a:xfrm>
                <a:off x="4848" y="2904"/>
                <a:ext cx="367" cy="1"/>
              </a:xfrm>
              <a:custGeom>
                <a:avLst/>
                <a:gdLst>
                  <a:gd name="T0" fmla="*/ 0 w 367"/>
                  <a:gd name="T1" fmla="*/ 0 h 1"/>
                  <a:gd name="T2" fmla="*/ 366 w 36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67" h="1">
                    <a:moveTo>
                      <a:pt x="0" y="0"/>
                    </a:moveTo>
                    <a:lnTo>
                      <a:pt x="36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" name="Rectangle 29"/>
              <p:cNvSpPr>
                <a:spLocks noChangeArrowheads="1"/>
              </p:cNvSpPr>
              <p:nvPr/>
            </p:nvSpPr>
            <p:spPr bwMode="auto">
              <a:xfrm>
                <a:off x="5245" y="932"/>
                <a:ext cx="41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WBSrc</a:t>
                </a:r>
              </a:p>
            </p:txBody>
          </p:sp>
          <p:sp>
            <p:nvSpPr>
              <p:cNvPr id="354" name="Rectangle 30"/>
              <p:cNvSpPr>
                <a:spLocks noChangeArrowheads="1"/>
              </p:cNvSpPr>
              <p:nvPr/>
            </p:nvSpPr>
            <p:spPr bwMode="auto">
              <a:xfrm>
                <a:off x="4565" y="932"/>
                <a:ext cx="55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MemWrite</a:t>
                </a:r>
              </a:p>
            </p:txBody>
          </p:sp>
          <p:sp>
            <p:nvSpPr>
              <p:cNvPr id="355" name="Freeform 31"/>
              <p:cNvSpPr>
                <a:spLocks/>
              </p:cNvSpPr>
              <p:nvPr/>
            </p:nvSpPr>
            <p:spPr bwMode="auto">
              <a:xfrm>
                <a:off x="5197" y="2805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6" name="Freeform 32"/>
              <p:cNvSpPr>
                <a:spLocks/>
              </p:cNvSpPr>
              <p:nvPr/>
            </p:nvSpPr>
            <p:spPr bwMode="auto">
              <a:xfrm>
                <a:off x="5263" y="992"/>
                <a:ext cx="48" cy="1815"/>
              </a:xfrm>
              <a:custGeom>
                <a:avLst/>
                <a:gdLst>
                  <a:gd name="T0" fmla="*/ 0 w 1"/>
                  <a:gd name="T1" fmla="*/ 0 h 2169"/>
                  <a:gd name="T2" fmla="*/ 0 w 1"/>
                  <a:gd name="T3" fmla="*/ 2168 h 2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169">
                    <a:moveTo>
                      <a:pt x="0" y="0"/>
                    </a:moveTo>
                    <a:lnTo>
                      <a:pt x="0" y="2168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7" name="Freeform 33"/>
              <p:cNvSpPr>
                <a:spLocks/>
              </p:cNvSpPr>
              <p:nvPr/>
            </p:nvSpPr>
            <p:spPr bwMode="auto">
              <a:xfrm>
                <a:off x="4574" y="992"/>
                <a:ext cx="1" cy="1542"/>
              </a:xfrm>
              <a:custGeom>
                <a:avLst/>
                <a:gdLst>
                  <a:gd name="T0" fmla="*/ 0 w 1"/>
                  <a:gd name="T1" fmla="*/ 0 h 1793"/>
                  <a:gd name="T2" fmla="*/ 0 w 1"/>
                  <a:gd name="T3" fmla="*/ 1792 h 1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793">
                    <a:moveTo>
                      <a:pt x="0" y="0"/>
                    </a:moveTo>
                    <a:lnTo>
                      <a:pt x="0" y="179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" name="Rectangle 34"/>
              <p:cNvSpPr>
                <a:spLocks noChangeArrowheads="1"/>
              </p:cNvSpPr>
              <p:nvPr/>
            </p:nvSpPr>
            <p:spPr bwMode="auto">
              <a:xfrm>
                <a:off x="4352" y="2536"/>
                <a:ext cx="488" cy="75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" name="Rectangle 35"/>
              <p:cNvSpPr>
                <a:spLocks noChangeArrowheads="1"/>
              </p:cNvSpPr>
              <p:nvPr/>
            </p:nvSpPr>
            <p:spPr bwMode="auto">
              <a:xfrm>
                <a:off x="4327" y="2582"/>
                <a:ext cx="30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addr</a:t>
                </a:r>
              </a:p>
            </p:txBody>
          </p:sp>
          <p:sp>
            <p:nvSpPr>
              <p:cNvPr id="360" name="Rectangle 36"/>
              <p:cNvSpPr>
                <a:spLocks noChangeArrowheads="1"/>
              </p:cNvSpPr>
              <p:nvPr/>
            </p:nvSpPr>
            <p:spPr bwMode="auto">
              <a:xfrm>
                <a:off x="4327" y="3111"/>
                <a:ext cx="37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wdata</a:t>
                </a:r>
              </a:p>
            </p:txBody>
          </p:sp>
          <p:sp>
            <p:nvSpPr>
              <p:cNvPr id="361" name="Rectangle 37"/>
              <p:cNvSpPr>
                <a:spLocks noChangeArrowheads="1"/>
              </p:cNvSpPr>
              <p:nvPr/>
            </p:nvSpPr>
            <p:spPr bwMode="auto">
              <a:xfrm>
                <a:off x="4546" y="2780"/>
                <a:ext cx="33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rdata</a:t>
                </a:r>
              </a:p>
            </p:txBody>
          </p:sp>
          <p:sp>
            <p:nvSpPr>
              <p:cNvPr id="362" name="Rectangle 38"/>
              <p:cNvSpPr>
                <a:spLocks noChangeArrowheads="1"/>
              </p:cNvSpPr>
              <p:nvPr/>
            </p:nvSpPr>
            <p:spPr bwMode="auto">
              <a:xfrm>
                <a:off x="4343" y="2844"/>
                <a:ext cx="518" cy="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Data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Memory</a:t>
                </a:r>
              </a:p>
            </p:txBody>
          </p:sp>
          <p:sp>
            <p:nvSpPr>
              <p:cNvPr id="363" name="Rectangle 39"/>
              <p:cNvSpPr>
                <a:spLocks noChangeArrowheads="1"/>
              </p:cNvSpPr>
              <p:nvPr/>
            </p:nvSpPr>
            <p:spPr bwMode="auto">
              <a:xfrm>
                <a:off x="4447" y="2486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364" name="Group 40"/>
              <p:cNvGrpSpPr>
                <a:grpSpLocks/>
              </p:cNvGrpSpPr>
              <p:nvPr/>
            </p:nvGrpSpPr>
            <p:grpSpPr bwMode="auto">
              <a:xfrm>
                <a:off x="4380" y="2537"/>
                <a:ext cx="51" cy="55"/>
                <a:chOff x="2815" y="1407"/>
                <a:chExt cx="51" cy="55"/>
              </a:xfrm>
            </p:grpSpPr>
            <p:sp>
              <p:nvSpPr>
                <p:cNvPr id="365" name="Line 41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67" name="Line 43"/>
            <p:cNvSpPr>
              <a:spLocks noChangeShapeType="1"/>
            </p:cNvSpPr>
            <p:nvPr/>
          </p:nvSpPr>
          <p:spPr bwMode="auto">
            <a:xfrm>
              <a:off x="6007100" y="4279900"/>
              <a:ext cx="12700" cy="1985963"/>
            </a:xfrm>
            <a:prstGeom prst="line">
              <a:avLst/>
            </a:prstGeom>
            <a:noFill/>
            <a:ln w="76200">
              <a:solidFill>
                <a:srgbClr val="CFBDC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" name="Line 44"/>
            <p:cNvSpPr>
              <a:spLocks noChangeShapeType="1"/>
            </p:cNvSpPr>
            <p:nvPr/>
          </p:nvSpPr>
          <p:spPr bwMode="auto">
            <a:xfrm>
              <a:off x="5940425" y="4165600"/>
              <a:ext cx="9525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Freeform 45"/>
            <p:cNvSpPr>
              <a:spLocks/>
            </p:cNvSpPr>
            <p:nvPr/>
          </p:nvSpPr>
          <p:spPr bwMode="auto">
            <a:xfrm flipV="1">
              <a:off x="4098925" y="4572000"/>
              <a:ext cx="1081088" cy="306388"/>
            </a:xfrm>
            <a:custGeom>
              <a:avLst/>
              <a:gdLst>
                <a:gd name="T0" fmla="*/ 0 w 681"/>
                <a:gd name="T1" fmla="*/ 0 h 193"/>
                <a:gd name="T2" fmla="*/ 208 w 681"/>
                <a:gd name="T3" fmla="*/ 0 h 193"/>
                <a:gd name="T4" fmla="*/ 208 w 681"/>
                <a:gd name="T5" fmla="*/ 192 h 193"/>
                <a:gd name="T6" fmla="*/ 680 w 681"/>
                <a:gd name="T7" fmla="*/ 19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1" h="193">
                  <a:moveTo>
                    <a:pt x="0" y="0"/>
                  </a:moveTo>
                  <a:lnTo>
                    <a:pt x="208" y="0"/>
                  </a:lnTo>
                  <a:lnTo>
                    <a:pt x="208" y="192"/>
                  </a:lnTo>
                  <a:lnTo>
                    <a:pt x="680" y="19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" name="Rectangle 46"/>
            <p:cNvSpPr>
              <a:spLocks noChangeArrowheads="1"/>
            </p:cNvSpPr>
            <p:nvPr/>
          </p:nvSpPr>
          <p:spPr bwMode="auto">
            <a:xfrm>
              <a:off x="2560638" y="6211888"/>
              <a:ext cx="6889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RegDst</a:t>
              </a:r>
            </a:p>
          </p:txBody>
        </p:sp>
        <p:sp>
          <p:nvSpPr>
            <p:cNvPr id="371" name="Freeform 47"/>
            <p:cNvSpPr>
              <a:spLocks/>
            </p:cNvSpPr>
            <p:nvPr/>
          </p:nvSpPr>
          <p:spPr bwMode="auto">
            <a:xfrm>
              <a:off x="863600" y="2984500"/>
              <a:ext cx="328613" cy="1004888"/>
            </a:xfrm>
            <a:custGeom>
              <a:avLst/>
              <a:gdLst>
                <a:gd name="T0" fmla="*/ 0 w 207"/>
                <a:gd name="T1" fmla="*/ 632 h 633"/>
                <a:gd name="T2" fmla="*/ 0 w 207"/>
                <a:gd name="T3" fmla="*/ 56 h 633"/>
                <a:gd name="T4" fmla="*/ 0 w 207"/>
                <a:gd name="T5" fmla="*/ 0 h 633"/>
                <a:gd name="T6" fmla="*/ 206 w 207"/>
                <a:gd name="T7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7" h="633">
                  <a:moveTo>
                    <a:pt x="0" y="632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20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" name="Freeform 48"/>
            <p:cNvSpPr>
              <a:spLocks/>
            </p:cNvSpPr>
            <p:nvPr/>
          </p:nvSpPr>
          <p:spPr bwMode="auto">
            <a:xfrm>
              <a:off x="2181225" y="3683000"/>
              <a:ext cx="1296988" cy="306388"/>
            </a:xfrm>
            <a:custGeom>
              <a:avLst/>
              <a:gdLst>
                <a:gd name="T0" fmla="*/ 0 w 817"/>
                <a:gd name="T1" fmla="*/ 192 h 193"/>
                <a:gd name="T2" fmla="*/ 0 w 817"/>
                <a:gd name="T3" fmla="*/ 0 h 193"/>
                <a:gd name="T4" fmla="*/ 816 w 817"/>
                <a:gd name="T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193">
                  <a:moveTo>
                    <a:pt x="0" y="192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" name="Freeform 49"/>
            <p:cNvSpPr>
              <a:spLocks/>
            </p:cNvSpPr>
            <p:nvPr/>
          </p:nvSpPr>
          <p:spPr bwMode="auto">
            <a:xfrm>
              <a:off x="2181225" y="3835400"/>
              <a:ext cx="1296988" cy="1588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" name="Freeform 50"/>
            <p:cNvSpPr>
              <a:spLocks/>
            </p:cNvSpPr>
            <p:nvPr/>
          </p:nvSpPr>
          <p:spPr bwMode="auto">
            <a:xfrm>
              <a:off x="2181225" y="3987800"/>
              <a:ext cx="611188" cy="306388"/>
            </a:xfrm>
            <a:custGeom>
              <a:avLst/>
              <a:gdLst>
                <a:gd name="T0" fmla="*/ 0 w 385"/>
                <a:gd name="T1" fmla="*/ 0 h 193"/>
                <a:gd name="T2" fmla="*/ 0 w 385"/>
                <a:gd name="T3" fmla="*/ 192 h 193"/>
                <a:gd name="T4" fmla="*/ 384 w 385"/>
                <a:gd name="T5" fmla="*/ 19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5" h="193">
                  <a:moveTo>
                    <a:pt x="0" y="0"/>
                  </a:moveTo>
                  <a:lnTo>
                    <a:pt x="0" y="192"/>
                  </a:lnTo>
                  <a:lnTo>
                    <a:pt x="384" y="19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" name="Freeform 51"/>
            <p:cNvSpPr>
              <a:spLocks/>
            </p:cNvSpPr>
            <p:nvPr/>
          </p:nvSpPr>
          <p:spPr bwMode="auto">
            <a:xfrm>
              <a:off x="2181225" y="4292600"/>
              <a:ext cx="1296988" cy="611188"/>
            </a:xfrm>
            <a:custGeom>
              <a:avLst/>
              <a:gdLst>
                <a:gd name="T0" fmla="*/ 0 w 817"/>
                <a:gd name="T1" fmla="*/ 0 h 385"/>
                <a:gd name="T2" fmla="*/ 0 w 817"/>
                <a:gd name="T3" fmla="*/ 384 h 385"/>
                <a:gd name="T4" fmla="*/ 816 w 817"/>
                <a:gd name="T5" fmla="*/ 38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385">
                  <a:moveTo>
                    <a:pt x="0" y="0"/>
                  </a:moveTo>
                  <a:lnTo>
                    <a:pt x="0" y="384"/>
                  </a:lnTo>
                  <a:lnTo>
                    <a:pt x="816" y="38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" name="Freeform 52"/>
            <p:cNvSpPr>
              <a:spLocks/>
            </p:cNvSpPr>
            <p:nvPr/>
          </p:nvSpPr>
          <p:spPr bwMode="auto">
            <a:xfrm>
              <a:off x="3095625" y="4140200"/>
              <a:ext cx="382588" cy="1588"/>
            </a:xfrm>
            <a:custGeom>
              <a:avLst/>
              <a:gdLst>
                <a:gd name="T0" fmla="*/ 0 w 241"/>
                <a:gd name="T1" fmla="*/ 0 h 1"/>
                <a:gd name="T2" fmla="*/ 240 w 24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1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7" name="Freeform 53"/>
            <p:cNvSpPr>
              <a:spLocks/>
            </p:cNvSpPr>
            <p:nvPr/>
          </p:nvSpPr>
          <p:spPr bwMode="auto">
            <a:xfrm>
              <a:off x="4073525" y="3987800"/>
              <a:ext cx="1423988" cy="1588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" name="Freeform 54"/>
            <p:cNvSpPr>
              <a:spLocks/>
            </p:cNvSpPr>
            <p:nvPr/>
          </p:nvSpPr>
          <p:spPr bwMode="auto">
            <a:xfrm>
              <a:off x="2181225" y="4902200"/>
              <a:ext cx="2135188" cy="382588"/>
            </a:xfrm>
            <a:custGeom>
              <a:avLst/>
              <a:gdLst>
                <a:gd name="T0" fmla="*/ 0 w 1345"/>
                <a:gd name="T1" fmla="*/ 0 h 241"/>
                <a:gd name="T2" fmla="*/ 0 w 1345"/>
                <a:gd name="T3" fmla="*/ 240 h 241"/>
                <a:gd name="T4" fmla="*/ 1344 w 1345"/>
                <a:gd name="T5" fmla="*/ 24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5" h="241">
                  <a:moveTo>
                    <a:pt x="0" y="0"/>
                  </a:moveTo>
                  <a:lnTo>
                    <a:pt x="0" y="240"/>
                  </a:lnTo>
                  <a:lnTo>
                    <a:pt x="1344" y="2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" name="Freeform 55"/>
            <p:cNvSpPr>
              <a:spLocks/>
            </p:cNvSpPr>
            <p:nvPr/>
          </p:nvSpPr>
          <p:spPr bwMode="auto">
            <a:xfrm>
              <a:off x="4899025" y="4445000"/>
              <a:ext cx="865188" cy="827088"/>
            </a:xfrm>
            <a:custGeom>
              <a:avLst/>
              <a:gdLst>
                <a:gd name="T0" fmla="*/ 0 w 545"/>
                <a:gd name="T1" fmla="*/ 520 h 521"/>
                <a:gd name="T2" fmla="*/ 544 w 545"/>
                <a:gd name="T3" fmla="*/ 520 h 521"/>
                <a:gd name="T4" fmla="*/ 544 w 545"/>
                <a:gd name="T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5" h="521">
                  <a:moveTo>
                    <a:pt x="0" y="520"/>
                  </a:moveTo>
                  <a:lnTo>
                    <a:pt x="544" y="520"/>
                  </a:lnTo>
                  <a:lnTo>
                    <a:pt x="54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" name="Freeform 56"/>
            <p:cNvSpPr>
              <a:spLocks/>
            </p:cNvSpPr>
            <p:nvPr/>
          </p:nvSpPr>
          <p:spPr bwMode="auto">
            <a:xfrm>
              <a:off x="4022725" y="4292600"/>
              <a:ext cx="1131888" cy="42863"/>
            </a:xfrm>
            <a:custGeom>
              <a:avLst/>
              <a:gdLst>
                <a:gd name="T0" fmla="*/ 0 w 337"/>
                <a:gd name="T1" fmla="*/ 0 h 1"/>
                <a:gd name="T2" fmla="*/ 336 w 33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7" h="1">
                  <a:moveTo>
                    <a:pt x="0" y="0"/>
                  </a:move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" name="Line 57"/>
            <p:cNvSpPr>
              <a:spLocks noChangeShapeType="1"/>
            </p:cNvSpPr>
            <p:nvPr/>
          </p:nvSpPr>
          <p:spPr bwMode="auto">
            <a:xfrm>
              <a:off x="1914525" y="4140200"/>
              <a:ext cx="254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" name="Rectangle 58"/>
            <p:cNvSpPr>
              <a:spLocks noChangeArrowheads="1"/>
            </p:cNvSpPr>
            <p:nvPr/>
          </p:nvSpPr>
          <p:spPr bwMode="auto">
            <a:xfrm>
              <a:off x="4935538" y="6216650"/>
              <a:ext cx="511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BSrc</a:t>
              </a:r>
            </a:p>
          </p:txBody>
        </p:sp>
        <p:sp>
          <p:nvSpPr>
            <p:cNvPr id="383" name="Oval 59"/>
            <p:cNvSpPr>
              <a:spLocks noChangeArrowheads="1"/>
            </p:cNvSpPr>
            <p:nvPr/>
          </p:nvSpPr>
          <p:spPr bwMode="auto">
            <a:xfrm>
              <a:off x="4410075" y="45402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Oval 60"/>
            <p:cNvSpPr>
              <a:spLocks noChangeArrowheads="1"/>
            </p:cNvSpPr>
            <p:nvPr/>
          </p:nvSpPr>
          <p:spPr bwMode="auto">
            <a:xfrm>
              <a:off x="2162175" y="41211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" name="Oval 61"/>
            <p:cNvSpPr>
              <a:spLocks noChangeArrowheads="1"/>
            </p:cNvSpPr>
            <p:nvPr/>
          </p:nvSpPr>
          <p:spPr bwMode="auto">
            <a:xfrm>
              <a:off x="6492875" y="41338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" name="Line 62"/>
            <p:cNvSpPr>
              <a:spLocks noChangeShapeType="1"/>
            </p:cNvSpPr>
            <p:nvPr/>
          </p:nvSpPr>
          <p:spPr bwMode="auto">
            <a:xfrm>
              <a:off x="2181225" y="5289550"/>
              <a:ext cx="0" cy="927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Rectangle 63"/>
            <p:cNvSpPr>
              <a:spLocks noChangeArrowheads="1"/>
            </p:cNvSpPr>
            <p:nvPr/>
          </p:nvSpPr>
          <p:spPr bwMode="auto">
            <a:xfrm>
              <a:off x="3475038" y="6211888"/>
              <a:ext cx="6207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ExtSel</a:t>
              </a:r>
            </a:p>
          </p:txBody>
        </p:sp>
        <p:sp>
          <p:nvSpPr>
            <p:cNvPr id="388" name="Rectangle 64"/>
            <p:cNvSpPr>
              <a:spLocks noChangeArrowheads="1"/>
            </p:cNvSpPr>
            <p:nvPr/>
          </p:nvSpPr>
          <p:spPr bwMode="auto">
            <a:xfrm>
              <a:off x="1874838" y="6211888"/>
              <a:ext cx="7493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OpCode</a:t>
              </a:r>
            </a:p>
          </p:txBody>
        </p:sp>
        <p:sp>
          <p:nvSpPr>
            <p:cNvPr id="389" name="Line 65"/>
            <p:cNvSpPr>
              <a:spLocks noChangeShapeType="1"/>
            </p:cNvSpPr>
            <p:nvPr/>
          </p:nvSpPr>
          <p:spPr bwMode="auto">
            <a:xfrm flipH="1">
              <a:off x="2717800" y="4292600"/>
              <a:ext cx="88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Line 66"/>
            <p:cNvSpPr>
              <a:spLocks noChangeShapeType="1"/>
            </p:cNvSpPr>
            <p:nvPr/>
          </p:nvSpPr>
          <p:spPr bwMode="auto">
            <a:xfrm flipH="1">
              <a:off x="3022600" y="4140200"/>
              <a:ext cx="88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" name="Line 67"/>
            <p:cNvSpPr>
              <a:spLocks noChangeShapeType="1"/>
            </p:cNvSpPr>
            <p:nvPr/>
          </p:nvSpPr>
          <p:spPr bwMode="auto">
            <a:xfrm>
              <a:off x="3406775" y="42926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" name="Line 68"/>
            <p:cNvSpPr>
              <a:spLocks noChangeShapeType="1"/>
            </p:cNvSpPr>
            <p:nvPr/>
          </p:nvSpPr>
          <p:spPr bwMode="auto">
            <a:xfrm>
              <a:off x="3406775" y="41402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Line 69"/>
            <p:cNvSpPr>
              <a:spLocks noChangeShapeType="1"/>
            </p:cNvSpPr>
            <p:nvPr/>
          </p:nvSpPr>
          <p:spPr bwMode="auto">
            <a:xfrm>
              <a:off x="3406775" y="36830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" name="Line 70"/>
            <p:cNvSpPr>
              <a:spLocks noChangeShapeType="1"/>
            </p:cNvSpPr>
            <p:nvPr/>
          </p:nvSpPr>
          <p:spPr bwMode="auto">
            <a:xfrm>
              <a:off x="3406775" y="38354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" name="Rectangle 71"/>
            <p:cNvSpPr>
              <a:spLocks noChangeArrowheads="1"/>
            </p:cNvSpPr>
            <p:nvPr/>
          </p:nvSpPr>
          <p:spPr bwMode="auto">
            <a:xfrm>
              <a:off x="5951538" y="4289425"/>
              <a:ext cx="257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z</a:t>
              </a:r>
            </a:p>
          </p:txBody>
        </p:sp>
        <p:sp>
          <p:nvSpPr>
            <p:cNvPr id="396" name="Line 72"/>
            <p:cNvSpPr>
              <a:spLocks noChangeShapeType="1"/>
            </p:cNvSpPr>
            <p:nvPr/>
          </p:nvSpPr>
          <p:spPr bwMode="auto">
            <a:xfrm>
              <a:off x="5921375" y="42926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Line 73"/>
            <p:cNvSpPr>
              <a:spLocks noChangeShapeType="1"/>
            </p:cNvSpPr>
            <p:nvPr/>
          </p:nvSpPr>
          <p:spPr bwMode="auto">
            <a:xfrm>
              <a:off x="5464175" y="39878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" name="Line 74"/>
            <p:cNvSpPr>
              <a:spLocks noChangeShapeType="1"/>
            </p:cNvSpPr>
            <p:nvPr/>
          </p:nvSpPr>
          <p:spPr bwMode="auto">
            <a:xfrm>
              <a:off x="5762625" y="4451350"/>
              <a:ext cx="0" cy="63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Freeform 75"/>
            <p:cNvSpPr>
              <a:spLocks/>
            </p:cNvSpPr>
            <p:nvPr/>
          </p:nvSpPr>
          <p:spPr bwMode="auto">
            <a:xfrm>
              <a:off x="5162550" y="4216400"/>
              <a:ext cx="230188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" name="Line 76"/>
            <p:cNvSpPr>
              <a:spLocks noChangeShapeType="1"/>
            </p:cNvSpPr>
            <p:nvPr/>
          </p:nvSpPr>
          <p:spPr bwMode="auto">
            <a:xfrm flipH="1">
              <a:off x="5073650" y="4597400"/>
              <a:ext cx="10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" name="Line 77"/>
            <p:cNvSpPr>
              <a:spLocks noChangeShapeType="1"/>
            </p:cNvSpPr>
            <p:nvPr/>
          </p:nvSpPr>
          <p:spPr bwMode="auto">
            <a:xfrm flipH="1">
              <a:off x="5073650" y="4292600"/>
              <a:ext cx="10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Line 78"/>
            <p:cNvSpPr>
              <a:spLocks noChangeShapeType="1"/>
            </p:cNvSpPr>
            <p:nvPr/>
          </p:nvSpPr>
          <p:spPr bwMode="auto">
            <a:xfrm flipH="1">
              <a:off x="5378450" y="4445000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" name="Rectangle 79"/>
            <p:cNvSpPr>
              <a:spLocks noChangeArrowheads="1"/>
            </p:cNvSpPr>
            <p:nvPr/>
          </p:nvSpPr>
          <p:spPr bwMode="auto">
            <a:xfrm>
              <a:off x="4287838" y="6211888"/>
              <a:ext cx="6048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OpSel</a:t>
              </a:r>
            </a:p>
          </p:txBody>
        </p:sp>
        <p:sp>
          <p:nvSpPr>
            <p:cNvPr id="404" name="Line 80"/>
            <p:cNvSpPr>
              <a:spLocks noChangeShapeType="1"/>
            </p:cNvSpPr>
            <p:nvPr/>
          </p:nvSpPr>
          <p:spPr bwMode="auto">
            <a:xfrm>
              <a:off x="4213225" y="5283200"/>
              <a:ext cx="50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Rectangle 81"/>
            <p:cNvSpPr>
              <a:spLocks noChangeArrowheads="1"/>
            </p:cNvSpPr>
            <p:nvPr/>
          </p:nvSpPr>
          <p:spPr bwMode="auto">
            <a:xfrm>
              <a:off x="3386138" y="3111500"/>
              <a:ext cx="33655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406" name="Line 82"/>
            <p:cNvSpPr>
              <a:spLocks noChangeShapeType="1"/>
            </p:cNvSpPr>
            <p:nvPr/>
          </p:nvSpPr>
          <p:spPr bwMode="auto">
            <a:xfrm>
              <a:off x="3565525" y="3352800"/>
              <a:ext cx="0" cy="127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" name="Oval 83"/>
            <p:cNvSpPr>
              <a:spLocks noChangeArrowheads="1"/>
            </p:cNvSpPr>
            <p:nvPr/>
          </p:nvSpPr>
          <p:spPr bwMode="auto">
            <a:xfrm>
              <a:off x="4740275" y="42608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Freeform 84"/>
            <p:cNvSpPr>
              <a:spLocks/>
            </p:cNvSpPr>
            <p:nvPr/>
          </p:nvSpPr>
          <p:spPr bwMode="auto">
            <a:xfrm>
              <a:off x="2892425" y="4327525"/>
              <a:ext cx="1588" cy="1903413"/>
            </a:xfrm>
            <a:custGeom>
              <a:avLst/>
              <a:gdLst>
                <a:gd name="T0" fmla="*/ 0 w 1"/>
                <a:gd name="T1" fmla="*/ 1344 h 1345"/>
                <a:gd name="T2" fmla="*/ 0 w 1"/>
                <a:gd name="T3" fmla="*/ 0 h 1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345">
                  <a:moveTo>
                    <a:pt x="0" y="1344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" name="Line 85"/>
            <p:cNvSpPr>
              <a:spLocks noChangeShapeType="1"/>
            </p:cNvSpPr>
            <p:nvPr/>
          </p:nvSpPr>
          <p:spPr bwMode="auto">
            <a:xfrm flipV="1">
              <a:off x="3768725" y="5056188"/>
              <a:ext cx="0" cy="121285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" name="Line 86"/>
            <p:cNvSpPr>
              <a:spLocks noChangeShapeType="1"/>
            </p:cNvSpPr>
            <p:nvPr/>
          </p:nvSpPr>
          <p:spPr bwMode="auto">
            <a:xfrm flipV="1">
              <a:off x="4568825" y="5459413"/>
              <a:ext cx="0" cy="80962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Line 87"/>
            <p:cNvSpPr>
              <a:spLocks noChangeShapeType="1"/>
            </p:cNvSpPr>
            <p:nvPr/>
          </p:nvSpPr>
          <p:spPr bwMode="auto">
            <a:xfrm>
              <a:off x="5267325" y="4616450"/>
              <a:ext cx="0" cy="16303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" name="Line 88"/>
            <p:cNvSpPr>
              <a:spLocks noChangeShapeType="1"/>
            </p:cNvSpPr>
            <p:nvPr/>
          </p:nvSpPr>
          <p:spPr bwMode="auto">
            <a:xfrm>
              <a:off x="6003925" y="4300538"/>
              <a:ext cx="3175" cy="1979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" name="Rectangle 89"/>
            <p:cNvSpPr>
              <a:spLocks noChangeArrowheads="1"/>
            </p:cNvSpPr>
            <p:nvPr/>
          </p:nvSpPr>
          <p:spPr bwMode="auto">
            <a:xfrm>
              <a:off x="5753100" y="6208713"/>
              <a:ext cx="5619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zero?</a:t>
              </a:r>
            </a:p>
          </p:txBody>
        </p:sp>
        <p:sp>
          <p:nvSpPr>
            <p:cNvPr id="414" name="Freeform 90"/>
            <p:cNvSpPr>
              <a:spLocks/>
            </p:cNvSpPr>
            <p:nvPr/>
          </p:nvSpPr>
          <p:spPr bwMode="auto">
            <a:xfrm>
              <a:off x="2801938" y="3908425"/>
              <a:ext cx="230187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" name="Freeform 91"/>
            <p:cNvSpPr>
              <a:spLocks/>
            </p:cNvSpPr>
            <p:nvPr/>
          </p:nvSpPr>
          <p:spPr bwMode="auto">
            <a:xfrm>
              <a:off x="2427288" y="3833813"/>
              <a:ext cx="382587" cy="185737"/>
            </a:xfrm>
            <a:custGeom>
              <a:avLst/>
              <a:gdLst>
                <a:gd name="T0" fmla="*/ 0 w 241"/>
                <a:gd name="T1" fmla="*/ 0 h 117"/>
                <a:gd name="T2" fmla="*/ 0 w 241"/>
                <a:gd name="T3" fmla="*/ 116 h 117"/>
                <a:gd name="T4" fmla="*/ 240 w 241"/>
                <a:gd name="T5" fmla="*/ 11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" h="117">
                  <a:moveTo>
                    <a:pt x="0" y="0"/>
                  </a:moveTo>
                  <a:lnTo>
                    <a:pt x="0" y="116"/>
                  </a:lnTo>
                  <a:lnTo>
                    <a:pt x="240" y="1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6" name="Group 92"/>
            <p:cNvGrpSpPr>
              <a:grpSpLocks/>
            </p:cNvGrpSpPr>
            <p:nvPr/>
          </p:nvGrpSpPr>
          <p:grpSpPr bwMode="auto">
            <a:xfrm>
              <a:off x="517525" y="3698875"/>
              <a:ext cx="1412875" cy="1050925"/>
              <a:chOff x="326" y="2386"/>
              <a:chExt cx="890" cy="662"/>
            </a:xfrm>
          </p:grpSpPr>
          <p:sp>
            <p:nvSpPr>
              <p:cNvPr id="417" name="Rectangle 93"/>
              <p:cNvSpPr>
                <a:spLocks noChangeArrowheads="1"/>
              </p:cNvSpPr>
              <p:nvPr/>
            </p:nvSpPr>
            <p:spPr bwMode="auto">
              <a:xfrm>
                <a:off x="326" y="2766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418" name="Line 94"/>
              <p:cNvSpPr>
                <a:spLocks noChangeShapeType="1"/>
              </p:cNvSpPr>
              <p:nvPr/>
            </p:nvSpPr>
            <p:spPr bwMode="auto">
              <a:xfrm>
                <a:off x="431" y="2742"/>
                <a:ext cx="0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9" name="Group 95"/>
              <p:cNvGrpSpPr>
                <a:grpSpLocks/>
              </p:cNvGrpSpPr>
              <p:nvPr/>
            </p:nvGrpSpPr>
            <p:grpSpPr bwMode="auto">
              <a:xfrm>
                <a:off x="333" y="2386"/>
                <a:ext cx="883" cy="662"/>
                <a:chOff x="333" y="2386"/>
                <a:chExt cx="883" cy="662"/>
              </a:xfrm>
            </p:grpSpPr>
            <p:sp>
              <p:nvSpPr>
                <p:cNvPr id="420" name="Freeform 96"/>
                <p:cNvSpPr>
                  <a:spLocks/>
                </p:cNvSpPr>
                <p:nvPr/>
              </p:nvSpPr>
              <p:spPr bwMode="auto">
                <a:xfrm>
                  <a:off x="517" y="2567"/>
                  <a:ext cx="189" cy="1"/>
                </a:xfrm>
                <a:custGeom>
                  <a:avLst/>
                  <a:gdLst>
                    <a:gd name="T0" fmla="*/ 0 w 189"/>
                    <a:gd name="T1" fmla="*/ 0 h 1"/>
                    <a:gd name="T2" fmla="*/ 141 w 189"/>
                    <a:gd name="T3" fmla="*/ 0 h 1"/>
                    <a:gd name="T4" fmla="*/ 188 w 189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89" h="1">
                      <a:moveTo>
                        <a:pt x="0" y="0"/>
                      </a:moveTo>
                      <a:lnTo>
                        <a:pt x="141" y="0"/>
                      </a:lnTo>
                      <a:lnTo>
                        <a:pt x="188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21" name="Group 97"/>
                <p:cNvGrpSpPr>
                  <a:grpSpLocks/>
                </p:cNvGrpSpPr>
                <p:nvPr/>
              </p:nvGrpSpPr>
              <p:grpSpPr bwMode="auto">
                <a:xfrm>
                  <a:off x="684" y="2452"/>
                  <a:ext cx="532" cy="596"/>
                  <a:chOff x="684" y="2452"/>
                  <a:chExt cx="532" cy="596"/>
                </a:xfrm>
              </p:grpSpPr>
              <p:sp>
                <p:nvSpPr>
                  <p:cNvPr id="426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717" y="2454"/>
                    <a:ext cx="466" cy="5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7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684" y="2452"/>
                    <a:ext cx="306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addr</a:t>
                    </a:r>
                  </a:p>
                </p:txBody>
              </p:sp>
              <p:sp>
                <p:nvSpPr>
                  <p:cNvPr id="428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953" y="2554"/>
                    <a:ext cx="263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inst</a:t>
                    </a:r>
                  </a:p>
                </p:txBody>
              </p:sp>
              <p:sp>
                <p:nvSpPr>
                  <p:cNvPr id="429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691" y="2724"/>
                    <a:ext cx="518" cy="3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Inst.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Memory</a:t>
                    </a:r>
                  </a:p>
                </p:txBody>
              </p:sp>
            </p:grpSp>
            <p:sp>
              <p:nvSpPr>
                <p:cNvPr id="422" name="Rectangle 102"/>
                <p:cNvSpPr>
                  <a:spLocks noChangeArrowheads="1"/>
                </p:cNvSpPr>
                <p:nvPr/>
              </p:nvSpPr>
              <p:spPr bwMode="auto">
                <a:xfrm>
                  <a:off x="382" y="2386"/>
                  <a:ext cx="127" cy="36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3" name="Line 103"/>
                <p:cNvSpPr>
                  <a:spLocks noChangeShapeType="1"/>
                </p:cNvSpPr>
                <p:nvPr/>
              </p:nvSpPr>
              <p:spPr bwMode="auto">
                <a:xfrm>
                  <a:off x="525" y="2567"/>
                  <a:ext cx="3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" name="Rectangle 104"/>
                <p:cNvSpPr>
                  <a:spLocks noChangeArrowheads="1"/>
                </p:cNvSpPr>
                <p:nvPr/>
              </p:nvSpPr>
              <p:spPr bwMode="auto">
                <a:xfrm>
                  <a:off x="333" y="2494"/>
                  <a:ext cx="24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PC</a:t>
                  </a:r>
                </a:p>
              </p:txBody>
            </p:sp>
            <p:sp>
              <p:nvSpPr>
                <p:cNvPr id="425" name="Freeform 105"/>
                <p:cNvSpPr>
                  <a:spLocks/>
                </p:cNvSpPr>
                <p:nvPr/>
              </p:nvSpPr>
              <p:spPr bwMode="auto">
                <a:xfrm>
                  <a:off x="422" y="2701"/>
                  <a:ext cx="48" cy="48"/>
                </a:xfrm>
                <a:custGeom>
                  <a:avLst/>
                  <a:gdLst>
                    <a:gd name="T0" fmla="*/ 0 w 48"/>
                    <a:gd name="T1" fmla="*/ 47 h 48"/>
                    <a:gd name="T2" fmla="*/ 24 w 48"/>
                    <a:gd name="T3" fmla="*/ 0 h 48"/>
                    <a:gd name="T4" fmla="*/ 47 w 48"/>
                    <a:gd name="T5" fmla="*/ 47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48">
                      <a:moveTo>
                        <a:pt x="0" y="47"/>
                      </a:moveTo>
                      <a:lnTo>
                        <a:pt x="24" y="0"/>
                      </a:lnTo>
                      <a:lnTo>
                        <a:pt x="47" y="47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30" name="Rectangle 106"/>
            <p:cNvSpPr>
              <a:spLocks noChangeArrowheads="1"/>
            </p:cNvSpPr>
            <p:nvPr/>
          </p:nvSpPr>
          <p:spPr bwMode="auto">
            <a:xfrm>
              <a:off x="3481388" y="3468688"/>
              <a:ext cx="571500" cy="106362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" name="Rectangle 107"/>
            <p:cNvSpPr>
              <a:spLocks noChangeArrowheads="1"/>
            </p:cNvSpPr>
            <p:nvPr/>
          </p:nvSpPr>
          <p:spPr bwMode="auto">
            <a:xfrm>
              <a:off x="3725863" y="3871913"/>
              <a:ext cx="4016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rd1</a:t>
              </a:r>
            </a:p>
          </p:txBody>
        </p:sp>
        <p:sp>
          <p:nvSpPr>
            <p:cNvPr id="432" name="Rectangle 108"/>
            <p:cNvSpPr>
              <a:spLocks noChangeArrowheads="1"/>
            </p:cNvSpPr>
            <p:nvPr/>
          </p:nvSpPr>
          <p:spPr bwMode="auto">
            <a:xfrm>
              <a:off x="3454400" y="4275138"/>
              <a:ext cx="655638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GPRs</a:t>
              </a:r>
            </a:p>
          </p:txBody>
        </p:sp>
        <p:sp>
          <p:nvSpPr>
            <p:cNvPr id="433" name="Rectangle 109"/>
            <p:cNvSpPr>
              <a:spLocks noChangeArrowheads="1"/>
            </p:cNvSpPr>
            <p:nvPr/>
          </p:nvSpPr>
          <p:spPr bwMode="auto">
            <a:xfrm>
              <a:off x="3429000" y="3565525"/>
              <a:ext cx="3921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rs1</a:t>
              </a:r>
            </a:p>
          </p:txBody>
        </p:sp>
        <p:sp>
          <p:nvSpPr>
            <p:cNvPr id="434" name="Rectangle 110"/>
            <p:cNvSpPr>
              <a:spLocks noChangeArrowheads="1"/>
            </p:cNvSpPr>
            <p:nvPr/>
          </p:nvSpPr>
          <p:spPr bwMode="auto">
            <a:xfrm>
              <a:off x="3429000" y="3716338"/>
              <a:ext cx="3921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rs2</a:t>
              </a:r>
            </a:p>
          </p:txBody>
        </p:sp>
        <p:sp>
          <p:nvSpPr>
            <p:cNvPr id="435" name="Rectangle 111"/>
            <p:cNvSpPr>
              <a:spLocks noChangeArrowheads="1"/>
            </p:cNvSpPr>
            <p:nvPr/>
          </p:nvSpPr>
          <p:spPr bwMode="auto">
            <a:xfrm>
              <a:off x="3429000" y="4003675"/>
              <a:ext cx="3667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ws</a:t>
              </a:r>
            </a:p>
          </p:txBody>
        </p:sp>
        <p:sp>
          <p:nvSpPr>
            <p:cNvPr id="436" name="Rectangle 112"/>
            <p:cNvSpPr>
              <a:spLocks noChangeArrowheads="1"/>
            </p:cNvSpPr>
            <p:nvPr/>
          </p:nvSpPr>
          <p:spPr bwMode="auto">
            <a:xfrm>
              <a:off x="3429000" y="4149725"/>
              <a:ext cx="3762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wd</a:t>
              </a:r>
            </a:p>
          </p:txBody>
        </p:sp>
        <p:sp>
          <p:nvSpPr>
            <p:cNvPr id="437" name="Rectangle 113"/>
            <p:cNvSpPr>
              <a:spLocks noChangeArrowheads="1"/>
            </p:cNvSpPr>
            <p:nvPr/>
          </p:nvSpPr>
          <p:spPr bwMode="auto">
            <a:xfrm>
              <a:off x="3733800" y="4151313"/>
              <a:ext cx="4016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rd2</a:t>
              </a:r>
            </a:p>
          </p:txBody>
        </p:sp>
        <p:sp>
          <p:nvSpPr>
            <p:cNvPr id="438" name="Rectangle 114"/>
            <p:cNvSpPr>
              <a:spLocks noChangeArrowheads="1"/>
            </p:cNvSpPr>
            <p:nvPr/>
          </p:nvSpPr>
          <p:spPr bwMode="auto">
            <a:xfrm>
              <a:off x="3627438" y="3402013"/>
              <a:ext cx="3762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we</a:t>
              </a:r>
            </a:p>
          </p:txBody>
        </p:sp>
        <p:grpSp>
          <p:nvGrpSpPr>
            <p:cNvPr id="439" name="Group 115"/>
            <p:cNvGrpSpPr>
              <a:grpSpLocks/>
            </p:cNvGrpSpPr>
            <p:nvPr/>
          </p:nvGrpSpPr>
          <p:grpSpPr bwMode="auto">
            <a:xfrm>
              <a:off x="3479800" y="4667250"/>
              <a:ext cx="571500" cy="454025"/>
              <a:chOff x="2192" y="2996"/>
              <a:chExt cx="360" cy="286"/>
            </a:xfrm>
          </p:grpSpPr>
          <p:sp>
            <p:nvSpPr>
              <p:cNvPr id="440" name="Rectangle 116"/>
              <p:cNvSpPr>
                <a:spLocks noChangeArrowheads="1"/>
              </p:cNvSpPr>
              <p:nvPr/>
            </p:nvSpPr>
            <p:spPr bwMode="auto">
              <a:xfrm>
                <a:off x="2192" y="3030"/>
                <a:ext cx="360" cy="1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" name="Rectangle 117"/>
              <p:cNvSpPr>
                <a:spLocks noChangeArrowheads="1"/>
              </p:cNvSpPr>
              <p:nvPr/>
            </p:nvSpPr>
            <p:spPr bwMode="auto">
              <a:xfrm>
                <a:off x="2208" y="2996"/>
                <a:ext cx="301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Imm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</a:t>
                </a:r>
              </a:p>
            </p:txBody>
          </p:sp>
        </p:grpSp>
        <p:grpSp>
          <p:nvGrpSpPr>
            <p:cNvPr id="442" name="Group 118"/>
            <p:cNvGrpSpPr>
              <a:grpSpLocks/>
            </p:cNvGrpSpPr>
            <p:nvPr/>
          </p:nvGrpSpPr>
          <p:grpSpPr bwMode="auto">
            <a:xfrm>
              <a:off x="5499100" y="3905250"/>
              <a:ext cx="477838" cy="603250"/>
              <a:chOff x="3464" y="2516"/>
              <a:chExt cx="301" cy="380"/>
            </a:xfrm>
          </p:grpSpPr>
          <p:sp>
            <p:nvSpPr>
              <p:cNvPr id="443" name="Freeform 119"/>
              <p:cNvSpPr>
                <a:spLocks/>
              </p:cNvSpPr>
              <p:nvPr/>
            </p:nvSpPr>
            <p:spPr bwMode="auto">
              <a:xfrm>
                <a:off x="3487" y="2516"/>
                <a:ext cx="236" cy="380"/>
              </a:xfrm>
              <a:custGeom>
                <a:avLst/>
                <a:gdLst>
                  <a:gd name="T0" fmla="*/ 0 w 236"/>
                  <a:gd name="T1" fmla="*/ 0 h 380"/>
                  <a:gd name="T2" fmla="*/ 0 w 236"/>
                  <a:gd name="T3" fmla="*/ 158 h 380"/>
                  <a:gd name="T4" fmla="*/ 47 w 236"/>
                  <a:gd name="T5" fmla="*/ 190 h 380"/>
                  <a:gd name="T6" fmla="*/ 0 w 236"/>
                  <a:gd name="T7" fmla="*/ 221 h 380"/>
                  <a:gd name="T8" fmla="*/ 0 w 236"/>
                  <a:gd name="T9" fmla="*/ 379 h 380"/>
                  <a:gd name="T10" fmla="*/ 235 w 236"/>
                  <a:gd name="T11" fmla="*/ 284 h 380"/>
                  <a:gd name="T12" fmla="*/ 235 w 236"/>
                  <a:gd name="T13" fmla="*/ 95 h 380"/>
                  <a:gd name="T14" fmla="*/ 0 w 236"/>
                  <a:gd name="T15" fmla="*/ 0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6" h="380">
                    <a:moveTo>
                      <a:pt x="0" y="0"/>
                    </a:moveTo>
                    <a:lnTo>
                      <a:pt x="0" y="158"/>
                    </a:lnTo>
                    <a:lnTo>
                      <a:pt x="47" y="190"/>
                    </a:lnTo>
                    <a:lnTo>
                      <a:pt x="0" y="221"/>
                    </a:lnTo>
                    <a:lnTo>
                      <a:pt x="0" y="379"/>
                    </a:lnTo>
                    <a:lnTo>
                      <a:pt x="235" y="284"/>
                    </a:lnTo>
                    <a:lnTo>
                      <a:pt x="235" y="95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" name="Rectangle 120"/>
              <p:cNvSpPr>
                <a:spLocks noChangeArrowheads="1"/>
              </p:cNvSpPr>
              <p:nvPr/>
            </p:nvSpPr>
            <p:spPr bwMode="auto">
              <a:xfrm>
                <a:off x="3464" y="2634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grpSp>
          <p:nvGrpSpPr>
            <p:cNvPr id="445" name="Group 121"/>
            <p:cNvGrpSpPr>
              <a:grpSpLocks/>
            </p:cNvGrpSpPr>
            <p:nvPr/>
          </p:nvGrpSpPr>
          <p:grpSpPr bwMode="auto">
            <a:xfrm>
              <a:off x="3524250" y="3467100"/>
              <a:ext cx="80963" cy="87313"/>
              <a:chOff x="2815" y="1407"/>
              <a:chExt cx="51" cy="55"/>
            </a:xfrm>
          </p:grpSpPr>
          <p:sp>
            <p:nvSpPr>
              <p:cNvPr id="446" name="Line 122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" name="Line 123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8" name="Group 124"/>
            <p:cNvGrpSpPr>
              <a:grpSpLocks/>
            </p:cNvGrpSpPr>
            <p:nvPr/>
          </p:nvGrpSpPr>
          <p:grpSpPr bwMode="auto">
            <a:xfrm>
              <a:off x="4291013" y="5121275"/>
              <a:ext cx="671512" cy="361950"/>
              <a:chOff x="2576" y="2405"/>
              <a:chExt cx="423" cy="228"/>
            </a:xfrm>
          </p:grpSpPr>
          <p:sp>
            <p:nvSpPr>
              <p:cNvPr id="449" name="Rectangle 125"/>
              <p:cNvSpPr>
                <a:spLocks noChangeArrowheads="1"/>
              </p:cNvSpPr>
              <p:nvPr/>
            </p:nvSpPr>
            <p:spPr bwMode="auto">
              <a:xfrm>
                <a:off x="2609" y="2405"/>
                <a:ext cx="361" cy="1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" name="Rectangle 126"/>
              <p:cNvSpPr>
                <a:spLocks noChangeArrowheads="1"/>
              </p:cNvSpPr>
              <p:nvPr/>
            </p:nvSpPr>
            <p:spPr bwMode="auto">
              <a:xfrm>
                <a:off x="2576" y="2405"/>
                <a:ext cx="423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Control</a:t>
                </a:r>
              </a:p>
            </p:txBody>
          </p:sp>
        </p:grpSp>
        <p:sp>
          <p:nvSpPr>
            <p:cNvPr id="451" name="Freeform 127"/>
            <p:cNvSpPr>
              <a:spLocks/>
            </p:cNvSpPr>
            <p:nvPr/>
          </p:nvSpPr>
          <p:spPr bwMode="auto">
            <a:xfrm flipV="1">
              <a:off x="4759325" y="4292600"/>
              <a:ext cx="2149475" cy="687388"/>
            </a:xfrm>
            <a:custGeom>
              <a:avLst/>
              <a:gdLst>
                <a:gd name="T0" fmla="*/ 0 w 1505"/>
                <a:gd name="T1" fmla="*/ 200 h 201"/>
                <a:gd name="T2" fmla="*/ 0 w 1505"/>
                <a:gd name="T3" fmla="*/ 0 h 201"/>
                <a:gd name="T4" fmla="*/ 1504 w 1505"/>
                <a:gd name="T5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5" h="201">
                  <a:moveTo>
                    <a:pt x="0" y="200"/>
                  </a:moveTo>
                  <a:lnTo>
                    <a:pt x="0" y="0"/>
                  </a:lnTo>
                  <a:lnTo>
                    <a:pt x="15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2" name="Group 128"/>
            <p:cNvGrpSpPr>
              <a:grpSpLocks/>
            </p:cNvGrpSpPr>
            <p:nvPr/>
          </p:nvGrpSpPr>
          <p:grpSpPr bwMode="auto">
            <a:xfrm>
              <a:off x="1371600" y="1447800"/>
              <a:ext cx="5330825" cy="3111500"/>
              <a:chOff x="864" y="912"/>
              <a:chExt cx="3358" cy="1960"/>
            </a:xfrm>
          </p:grpSpPr>
          <p:grpSp>
            <p:nvGrpSpPr>
              <p:cNvPr id="453" name="Group 129"/>
              <p:cNvGrpSpPr>
                <a:grpSpLocks/>
              </p:cNvGrpSpPr>
              <p:nvPr/>
            </p:nvGrpSpPr>
            <p:grpSpPr bwMode="auto">
              <a:xfrm>
                <a:off x="3478" y="1672"/>
                <a:ext cx="263" cy="385"/>
                <a:chOff x="3478" y="1672"/>
                <a:chExt cx="263" cy="385"/>
              </a:xfrm>
            </p:grpSpPr>
            <p:sp>
              <p:nvSpPr>
                <p:cNvPr id="458" name="Freeform 130"/>
                <p:cNvSpPr>
                  <a:spLocks/>
                </p:cNvSpPr>
                <p:nvPr/>
              </p:nvSpPr>
              <p:spPr bwMode="auto">
                <a:xfrm>
                  <a:off x="3478" y="1672"/>
                  <a:ext cx="241" cy="385"/>
                </a:xfrm>
                <a:custGeom>
                  <a:avLst/>
                  <a:gdLst>
                    <a:gd name="T0" fmla="*/ 0 w 241"/>
                    <a:gd name="T1" fmla="*/ 0 h 385"/>
                    <a:gd name="T2" fmla="*/ 0 w 241"/>
                    <a:gd name="T3" fmla="*/ 160 h 385"/>
                    <a:gd name="T4" fmla="*/ 48 w 241"/>
                    <a:gd name="T5" fmla="*/ 192 h 385"/>
                    <a:gd name="T6" fmla="*/ 0 w 241"/>
                    <a:gd name="T7" fmla="*/ 224 h 385"/>
                    <a:gd name="T8" fmla="*/ 0 w 241"/>
                    <a:gd name="T9" fmla="*/ 384 h 385"/>
                    <a:gd name="T10" fmla="*/ 240 w 241"/>
                    <a:gd name="T11" fmla="*/ 288 h 385"/>
                    <a:gd name="T12" fmla="*/ 240 w 241"/>
                    <a:gd name="T13" fmla="*/ 96 h 385"/>
                    <a:gd name="T14" fmla="*/ 0 w 241"/>
                    <a:gd name="T15" fmla="*/ 0 h 3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1" h="385">
                      <a:moveTo>
                        <a:pt x="0" y="0"/>
                      </a:moveTo>
                      <a:lnTo>
                        <a:pt x="0" y="160"/>
                      </a:lnTo>
                      <a:lnTo>
                        <a:pt x="48" y="192"/>
                      </a:lnTo>
                      <a:lnTo>
                        <a:pt x="0" y="224"/>
                      </a:lnTo>
                      <a:lnTo>
                        <a:pt x="0" y="384"/>
                      </a:lnTo>
                      <a:lnTo>
                        <a:pt x="240" y="288"/>
                      </a:lnTo>
                      <a:lnTo>
                        <a:pt x="240" y="9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accent1"/>
                </a:solidFill>
                <a:ln w="9525" cap="rnd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9" name="Rectangle 131"/>
                <p:cNvSpPr>
                  <a:spLocks noChangeArrowheads="1"/>
                </p:cNvSpPr>
                <p:nvPr/>
              </p:nvSpPr>
              <p:spPr bwMode="auto">
                <a:xfrm>
                  <a:off x="3485" y="1796"/>
                  <a:ext cx="256" cy="1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Add</a:t>
                  </a:r>
                </a:p>
              </p:txBody>
            </p:sp>
          </p:grpSp>
          <p:sp>
            <p:nvSpPr>
              <p:cNvPr id="454" name="Freeform 132"/>
              <p:cNvSpPr>
                <a:spLocks/>
              </p:cNvSpPr>
              <p:nvPr/>
            </p:nvSpPr>
            <p:spPr bwMode="auto">
              <a:xfrm>
                <a:off x="1006" y="1744"/>
                <a:ext cx="2465" cy="1"/>
              </a:xfrm>
              <a:custGeom>
                <a:avLst/>
                <a:gdLst>
                  <a:gd name="T0" fmla="*/ 0 w 2465"/>
                  <a:gd name="T1" fmla="*/ 0 h 1"/>
                  <a:gd name="T2" fmla="*/ 370 w 2465"/>
                  <a:gd name="T3" fmla="*/ 0 h 1"/>
                  <a:gd name="T4" fmla="*/ 358 w 2465"/>
                  <a:gd name="T5" fmla="*/ 0 h 1"/>
                  <a:gd name="T6" fmla="*/ 2464 w 2465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65" h="1">
                    <a:moveTo>
                      <a:pt x="0" y="0"/>
                    </a:moveTo>
                    <a:lnTo>
                      <a:pt x="370" y="0"/>
                    </a:lnTo>
                    <a:lnTo>
                      <a:pt x="358" y="0"/>
                    </a:lnTo>
                    <a:lnTo>
                      <a:pt x="2464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" name="Freeform 133"/>
              <p:cNvSpPr>
                <a:spLocks/>
              </p:cNvSpPr>
              <p:nvPr/>
            </p:nvSpPr>
            <p:spPr bwMode="auto">
              <a:xfrm>
                <a:off x="864" y="1047"/>
                <a:ext cx="3358" cy="825"/>
              </a:xfrm>
              <a:custGeom>
                <a:avLst/>
                <a:gdLst>
                  <a:gd name="T0" fmla="*/ 2857 w 3358"/>
                  <a:gd name="T1" fmla="*/ 825 h 825"/>
                  <a:gd name="T2" fmla="*/ 3358 w 3358"/>
                  <a:gd name="T3" fmla="*/ 825 h 825"/>
                  <a:gd name="T4" fmla="*/ 3358 w 3358"/>
                  <a:gd name="T5" fmla="*/ 429 h 825"/>
                  <a:gd name="T6" fmla="*/ 3358 w 3358"/>
                  <a:gd name="T7" fmla="*/ 0 h 825"/>
                  <a:gd name="T8" fmla="*/ 0 w 3358"/>
                  <a:gd name="T9" fmla="*/ 0 h 8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58" h="825">
                    <a:moveTo>
                      <a:pt x="2857" y="825"/>
                    </a:moveTo>
                    <a:lnTo>
                      <a:pt x="3358" y="825"/>
                    </a:lnTo>
                    <a:lnTo>
                      <a:pt x="3358" y="429"/>
                    </a:lnTo>
                    <a:lnTo>
                      <a:pt x="3358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" name="Freeform 134"/>
              <p:cNvSpPr>
                <a:spLocks/>
              </p:cNvSpPr>
              <p:nvPr/>
            </p:nvSpPr>
            <p:spPr bwMode="auto">
              <a:xfrm>
                <a:off x="2792" y="1984"/>
                <a:ext cx="696" cy="888"/>
              </a:xfrm>
              <a:custGeom>
                <a:avLst/>
                <a:gdLst>
                  <a:gd name="T0" fmla="*/ 0 w 696"/>
                  <a:gd name="T1" fmla="*/ 888 h 888"/>
                  <a:gd name="T2" fmla="*/ 0 w 696"/>
                  <a:gd name="T3" fmla="*/ 0 h 888"/>
                  <a:gd name="T4" fmla="*/ 696 w 696"/>
                  <a:gd name="T5" fmla="*/ 0 h 8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6" h="888">
                    <a:moveTo>
                      <a:pt x="0" y="888"/>
                    </a:moveTo>
                    <a:lnTo>
                      <a:pt x="0" y="0"/>
                    </a:lnTo>
                    <a:lnTo>
                      <a:pt x="696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" name="Rectangle 135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21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br</a:t>
                </a:r>
              </a:p>
            </p:txBody>
          </p:sp>
        </p:grpSp>
        <p:sp>
          <p:nvSpPr>
            <p:cNvPr id="460" name="Rectangle 136"/>
            <p:cNvSpPr>
              <a:spLocks noChangeArrowheads="1"/>
            </p:cNvSpPr>
            <p:nvPr/>
          </p:nvSpPr>
          <p:spPr bwMode="auto">
            <a:xfrm>
              <a:off x="1370013" y="1981200"/>
              <a:ext cx="5349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461" name="Rectangle 137"/>
            <p:cNvSpPr>
              <a:spLocks noChangeArrowheads="1"/>
            </p:cNvSpPr>
            <p:nvPr/>
          </p:nvSpPr>
          <p:spPr bwMode="auto">
            <a:xfrm>
              <a:off x="3779838" y="139065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462" name="Line 138"/>
            <p:cNvSpPr>
              <a:spLocks noChangeShapeType="1"/>
            </p:cNvSpPr>
            <p:nvPr/>
          </p:nvSpPr>
          <p:spPr bwMode="auto">
            <a:xfrm>
              <a:off x="1570038" y="2757488"/>
              <a:ext cx="1063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363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Register-Indirect Jumps (JR)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32235" y="1086295"/>
            <a:ext cx="8705850" cy="5233988"/>
            <a:chOff x="276225" y="1254125"/>
            <a:chExt cx="8705850" cy="5233988"/>
          </a:xfrm>
        </p:grpSpPr>
        <p:sp>
          <p:nvSpPr>
            <p:cNvPr id="100" name="Freeform 2"/>
            <p:cNvSpPr>
              <a:spLocks/>
            </p:cNvSpPr>
            <p:nvPr/>
          </p:nvSpPr>
          <p:spPr bwMode="auto">
            <a:xfrm>
              <a:off x="2181225" y="3676650"/>
              <a:ext cx="2809875" cy="315913"/>
            </a:xfrm>
            <a:custGeom>
              <a:avLst/>
              <a:gdLst>
                <a:gd name="T0" fmla="*/ 0 w 1770"/>
                <a:gd name="T1" fmla="*/ 0 h 199"/>
                <a:gd name="T2" fmla="*/ 876 w 1770"/>
                <a:gd name="T3" fmla="*/ 0 h 199"/>
                <a:gd name="T4" fmla="*/ 1074 w 1770"/>
                <a:gd name="T5" fmla="*/ 199 h 199"/>
                <a:gd name="T6" fmla="*/ 1770 w 1770"/>
                <a:gd name="T7" fmla="*/ 194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0" h="199">
                  <a:moveTo>
                    <a:pt x="0" y="0"/>
                  </a:moveTo>
                  <a:lnTo>
                    <a:pt x="876" y="0"/>
                  </a:lnTo>
                  <a:lnTo>
                    <a:pt x="1074" y="199"/>
                  </a:lnTo>
                  <a:lnTo>
                    <a:pt x="1770" y="194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3"/>
            <p:cNvSpPr>
              <a:spLocks/>
            </p:cNvSpPr>
            <p:nvPr/>
          </p:nvSpPr>
          <p:spPr bwMode="auto">
            <a:xfrm>
              <a:off x="1368425" y="1836738"/>
              <a:ext cx="3624263" cy="2149475"/>
            </a:xfrm>
            <a:custGeom>
              <a:avLst/>
              <a:gdLst>
                <a:gd name="T0" fmla="*/ 2283 w 2283"/>
                <a:gd name="T1" fmla="*/ 1354 h 1354"/>
                <a:gd name="T2" fmla="*/ 2276 w 2283"/>
                <a:gd name="T3" fmla="*/ 0 h 1354"/>
                <a:gd name="T4" fmla="*/ 0 w 2283"/>
                <a:gd name="T5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3" h="1354">
                  <a:moveTo>
                    <a:pt x="2283" y="1354"/>
                  </a:moveTo>
                  <a:lnTo>
                    <a:pt x="2276" y="0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7" name="Group 5"/>
            <p:cNvGrpSpPr>
              <a:grpSpLocks/>
            </p:cNvGrpSpPr>
            <p:nvPr/>
          </p:nvGrpSpPr>
          <p:grpSpPr bwMode="auto">
            <a:xfrm>
              <a:off x="795338" y="2444750"/>
              <a:ext cx="777875" cy="630238"/>
              <a:chOff x="501" y="1540"/>
              <a:chExt cx="490" cy="397"/>
            </a:xfrm>
          </p:grpSpPr>
          <p:sp>
            <p:nvSpPr>
              <p:cNvPr id="178" name="Rectangle 6"/>
              <p:cNvSpPr>
                <a:spLocks noChangeArrowheads="1"/>
              </p:cNvSpPr>
              <p:nvPr/>
            </p:nvSpPr>
            <p:spPr bwMode="auto">
              <a:xfrm>
                <a:off x="501" y="1540"/>
                <a:ext cx="243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179" name="Freeform 7"/>
              <p:cNvSpPr>
                <a:spLocks/>
              </p:cNvSpPr>
              <p:nvPr/>
            </p:nvSpPr>
            <p:spPr bwMode="auto">
              <a:xfrm>
                <a:off x="750" y="1552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Line 8"/>
              <p:cNvSpPr>
                <a:spLocks noChangeShapeType="1"/>
              </p:cNvSpPr>
              <p:nvPr/>
            </p:nvSpPr>
            <p:spPr bwMode="auto">
              <a:xfrm>
                <a:off x="706" y="160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Line 9"/>
              <p:cNvSpPr>
                <a:spLocks noChangeShapeType="1"/>
              </p:cNvSpPr>
              <p:nvPr/>
            </p:nvSpPr>
            <p:spPr bwMode="auto">
              <a:xfrm>
                <a:off x="706" y="188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2" name="Freeform 10"/>
            <p:cNvSpPr>
              <a:spLocks/>
            </p:cNvSpPr>
            <p:nvPr/>
          </p:nvSpPr>
          <p:spPr bwMode="auto">
            <a:xfrm>
              <a:off x="276225" y="1943100"/>
              <a:ext cx="893763" cy="2046288"/>
            </a:xfrm>
            <a:custGeom>
              <a:avLst/>
              <a:gdLst>
                <a:gd name="T0" fmla="*/ 562 w 563"/>
                <a:gd name="T1" fmla="*/ 0 h 1289"/>
                <a:gd name="T2" fmla="*/ 2 w 563"/>
                <a:gd name="T3" fmla="*/ 0 h 1289"/>
                <a:gd name="T4" fmla="*/ 0 w 563"/>
                <a:gd name="T5" fmla="*/ 1288 h 1289"/>
                <a:gd name="T6" fmla="*/ 192 w 563"/>
                <a:gd name="T7" fmla="*/ 1288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3" h="1289">
                  <a:moveTo>
                    <a:pt x="562" y="0"/>
                  </a:moveTo>
                  <a:lnTo>
                    <a:pt x="2" y="0"/>
                  </a:lnTo>
                  <a:lnTo>
                    <a:pt x="0" y="1288"/>
                  </a:lnTo>
                  <a:lnTo>
                    <a:pt x="192" y="1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1"/>
            <p:cNvSpPr>
              <a:spLocks/>
            </p:cNvSpPr>
            <p:nvPr/>
          </p:nvSpPr>
          <p:spPr bwMode="auto">
            <a:xfrm>
              <a:off x="6524625" y="4156075"/>
              <a:ext cx="1752600" cy="1279525"/>
            </a:xfrm>
            <a:custGeom>
              <a:avLst/>
              <a:gdLst>
                <a:gd name="T0" fmla="*/ 2 w 1104"/>
                <a:gd name="T1" fmla="*/ 0 h 806"/>
                <a:gd name="T2" fmla="*/ 0 w 1104"/>
                <a:gd name="T3" fmla="*/ 806 h 806"/>
                <a:gd name="T4" fmla="*/ 784 w 1104"/>
                <a:gd name="T5" fmla="*/ 806 h 806"/>
                <a:gd name="T6" fmla="*/ 784 w 1104"/>
                <a:gd name="T7" fmla="*/ 326 h 806"/>
                <a:gd name="T8" fmla="*/ 1104 w 1104"/>
                <a:gd name="T9" fmla="*/ 32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806">
                  <a:moveTo>
                    <a:pt x="2" y="0"/>
                  </a:moveTo>
                  <a:lnTo>
                    <a:pt x="0" y="806"/>
                  </a:lnTo>
                  <a:lnTo>
                    <a:pt x="784" y="806"/>
                  </a:lnTo>
                  <a:lnTo>
                    <a:pt x="784" y="326"/>
                  </a:lnTo>
                  <a:lnTo>
                    <a:pt x="1104" y="3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2"/>
            <p:cNvSpPr>
              <a:spLocks/>
            </p:cNvSpPr>
            <p:nvPr/>
          </p:nvSpPr>
          <p:spPr bwMode="auto">
            <a:xfrm>
              <a:off x="3095625" y="4292600"/>
              <a:ext cx="5570538" cy="1830388"/>
            </a:xfrm>
            <a:custGeom>
              <a:avLst/>
              <a:gdLst>
                <a:gd name="T0" fmla="*/ 3392 w 3509"/>
                <a:gd name="T1" fmla="*/ 200 h 1153"/>
                <a:gd name="T2" fmla="*/ 3508 w 3509"/>
                <a:gd name="T3" fmla="*/ 200 h 1153"/>
                <a:gd name="T4" fmla="*/ 3504 w 3509"/>
                <a:gd name="T5" fmla="*/ 1152 h 1153"/>
                <a:gd name="T6" fmla="*/ 0 w 3509"/>
                <a:gd name="T7" fmla="*/ 1152 h 1153"/>
                <a:gd name="T8" fmla="*/ 0 w 3509"/>
                <a:gd name="T9" fmla="*/ 0 h 1153"/>
                <a:gd name="T10" fmla="*/ 240 w 3509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9" h="1153">
                  <a:moveTo>
                    <a:pt x="3392" y="200"/>
                  </a:moveTo>
                  <a:lnTo>
                    <a:pt x="3508" y="200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Rectangle 13"/>
            <p:cNvSpPr>
              <a:spLocks noChangeArrowheads="1"/>
            </p:cNvSpPr>
            <p:nvPr/>
          </p:nvSpPr>
          <p:spPr bwMode="auto">
            <a:xfrm>
              <a:off x="3779838" y="139065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186" name="Rectangle 14"/>
            <p:cNvSpPr>
              <a:spLocks noChangeArrowheads="1"/>
            </p:cNvSpPr>
            <p:nvPr/>
          </p:nvSpPr>
          <p:spPr bwMode="auto">
            <a:xfrm>
              <a:off x="1214438" y="26733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187" name="Freeform 15"/>
            <p:cNvSpPr>
              <a:spLocks/>
            </p:cNvSpPr>
            <p:nvPr/>
          </p:nvSpPr>
          <p:spPr bwMode="auto">
            <a:xfrm>
              <a:off x="5521325" y="265430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Rectangle 16"/>
            <p:cNvSpPr>
              <a:spLocks noChangeArrowheads="1"/>
            </p:cNvSpPr>
            <p:nvPr/>
          </p:nvSpPr>
          <p:spPr bwMode="auto">
            <a:xfrm>
              <a:off x="5532438" y="28511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189" name="Freeform 17"/>
            <p:cNvSpPr>
              <a:spLocks/>
            </p:cNvSpPr>
            <p:nvPr/>
          </p:nvSpPr>
          <p:spPr bwMode="auto">
            <a:xfrm>
              <a:off x="1597025" y="2768600"/>
              <a:ext cx="3913188" cy="1588"/>
            </a:xfrm>
            <a:custGeom>
              <a:avLst/>
              <a:gdLst>
                <a:gd name="T0" fmla="*/ 0 w 2465"/>
                <a:gd name="T1" fmla="*/ 0 h 1"/>
                <a:gd name="T2" fmla="*/ 370 w 2465"/>
                <a:gd name="T3" fmla="*/ 0 h 1"/>
                <a:gd name="T4" fmla="*/ 358 w 2465"/>
                <a:gd name="T5" fmla="*/ 0 h 1"/>
                <a:gd name="T6" fmla="*/ 2464 w 24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5" h="1">
                  <a:moveTo>
                    <a:pt x="0" y="0"/>
                  </a:moveTo>
                  <a:lnTo>
                    <a:pt x="370" y="0"/>
                  </a:lnTo>
                  <a:lnTo>
                    <a:pt x="358" y="0"/>
                  </a:lnTo>
                  <a:lnTo>
                    <a:pt x="246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18"/>
            <p:cNvSpPr>
              <a:spLocks/>
            </p:cNvSpPr>
            <p:nvPr/>
          </p:nvSpPr>
          <p:spPr bwMode="auto">
            <a:xfrm flipH="1">
              <a:off x="3763963" y="1498600"/>
              <a:ext cx="42862" cy="1944688"/>
            </a:xfrm>
            <a:custGeom>
              <a:avLst/>
              <a:gdLst>
                <a:gd name="T0" fmla="*/ 0 w 1"/>
                <a:gd name="T1" fmla="*/ 0 h 1537"/>
                <a:gd name="T2" fmla="*/ 0 w 1"/>
                <a:gd name="T3" fmla="*/ 1536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537">
                  <a:moveTo>
                    <a:pt x="0" y="0"/>
                  </a:moveTo>
                  <a:lnTo>
                    <a:pt x="0" y="153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1" name="Group 19"/>
            <p:cNvGrpSpPr>
              <a:grpSpLocks/>
            </p:cNvGrpSpPr>
            <p:nvPr/>
          </p:nvGrpSpPr>
          <p:grpSpPr bwMode="auto">
            <a:xfrm>
              <a:off x="6835775" y="1390650"/>
              <a:ext cx="2146300" cy="3740150"/>
              <a:chOff x="4306" y="876"/>
              <a:chExt cx="1352" cy="2356"/>
            </a:xfrm>
          </p:grpSpPr>
          <p:sp>
            <p:nvSpPr>
              <p:cNvPr id="192" name="Rectangle 20"/>
              <p:cNvSpPr>
                <a:spLocks noChangeArrowheads="1"/>
              </p:cNvSpPr>
              <p:nvPr/>
            </p:nvSpPr>
            <p:spPr bwMode="auto">
              <a:xfrm>
                <a:off x="4306" y="2212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193" name="Line 21"/>
              <p:cNvSpPr>
                <a:spLocks noChangeShapeType="1"/>
              </p:cNvSpPr>
              <p:nvPr/>
            </p:nvSpPr>
            <p:spPr bwMode="auto">
              <a:xfrm>
                <a:off x="4414" y="239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" name="Freeform 22"/>
              <p:cNvSpPr>
                <a:spLocks/>
              </p:cNvSpPr>
              <p:nvPr/>
            </p:nvSpPr>
            <p:spPr bwMode="auto">
              <a:xfrm>
                <a:off x="4848" y="2848"/>
                <a:ext cx="367" cy="1"/>
              </a:xfrm>
              <a:custGeom>
                <a:avLst/>
                <a:gdLst>
                  <a:gd name="T0" fmla="*/ 0 w 367"/>
                  <a:gd name="T1" fmla="*/ 0 h 1"/>
                  <a:gd name="T2" fmla="*/ 366 w 36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67" h="1">
                    <a:moveTo>
                      <a:pt x="0" y="0"/>
                    </a:moveTo>
                    <a:lnTo>
                      <a:pt x="36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Rectangle 23"/>
              <p:cNvSpPr>
                <a:spLocks noChangeArrowheads="1"/>
              </p:cNvSpPr>
              <p:nvPr/>
            </p:nvSpPr>
            <p:spPr bwMode="auto">
              <a:xfrm>
                <a:off x="5245" y="876"/>
                <a:ext cx="41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WBSrc</a:t>
                </a:r>
              </a:p>
            </p:txBody>
          </p:sp>
          <p:sp>
            <p:nvSpPr>
              <p:cNvPr id="196" name="Rectangle 24"/>
              <p:cNvSpPr>
                <a:spLocks noChangeArrowheads="1"/>
              </p:cNvSpPr>
              <p:nvPr/>
            </p:nvSpPr>
            <p:spPr bwMode="auto">
              <a:xfrm>
                <a:off x="4565" y="876"/>
                <a:ext cx="55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MemWrite</a:t>
                </a:r>
              </a:p>
            </p:txBody>
          </p:sp>
          <p:sp>
            <p:nvSpPr>
              <p:cNvPr id="197" name="Freeform 25"/>
              <p:cNvSpPr>
                <a:spLocks/>
              </p:cNvSpPr>
              <p:nvPr/>
            </p:nvSpPr>
            <p:spPr bwMode="auto">
              <a:xfrm>
                <a:off x="5197" y="2749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26"/>
              <p:cNvSpPr>
                <a:spLocks/>
              </p:cNvSpPr>
              <p:nvPr/>
            </p:nvSpPr>
            <p:spPr bwMode="auto">
              <a:xfrm>
                <a:off x="5263" y="936"/>
                <a:ext cx="48" cy="1815"/>
              </a:xfrm>
              <a:custGeom>
                <a:avLst/>
                <a:gdLst>
                  <a:gd name="T0" fmla="*/ 0 w 1"/>
                  <a:gd name="T1" fmla="*/ 0 h 2169"/>
                  <a:gd name="T2" fmla="*/ 0 w 1"/>
                  <a:gd name="T3" fmla="*/ 2168 h 2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169">
                    <a:moveTo>
                      <a:pt x="0" y="0"/>
                    </a:moveTo>
                    <a:lnTo>
                      <a:pt x="0" y="2168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Freeform 27"/>
              <p:cNvSpPr>
                <a:spLocks/>
              </p:cNvSpPr>
              <p:nvPr/>
            </p:nvSpPr>
            <p:spPr bwMode="auto">
              <a:xfrm>
                <a:off x="4574" y="936"/>
                <a:ext cx="1" cy="1542"/>
              </a:xfrm>
              <a:custGeom>
                <a:avLst/>
                <a:gdLst>
                  <a:gd name="T0" fmla="*/ 0 w 1"/>
                  <a:gd name="T1" fmla="*/ 0 h 1793"/>
                  <a:gd name="T2" fmla="*/ 0 w 1"/>
                  <a:gd name="T3" fmla="*/ 1792 h 1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793">
                    <a:moveTo>
                      <a:pt x="0" y="0"/>
                    </a:moveTo>
                    <a:lnTo>
                      <a:pt x="0" y="179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Rectangle 28"/>
              <p:cNvSpPr>
                <a:spLocks noChangeArrowheads="1"/>
              </p:cNvSpPr>
              <p:nvPr/>
            </p:nvSpPr>
            <p:spPr bwMode="auto">
              <a:xfrm>
                <a:off x="4352" y="2480"/>
                <a:ext cx="488" cy="75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Rectangle 29"/>
              <p:cNvSpPr>
                <a:spLocks noChangeArrowheads="1"/>
              </p:cNvSpPr>
              <p:nvPr/>
            </p:nvSpPr>
            <p:spPr bwMode="auto">
              <a:xfrm>
                <a:off x="4327" y="2526"/>
                <a:ext cx="30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addr</a:t>
                </a:r>
              </a:p>
            </p:txBody>
          </p:sp>
          <p:sp>
            <p:nvSpPr>
              <p:cNvPr id="202" name="Rectangle 30"/>
              <p:cNvSpPr>
                <a:spLocks noChangeArrowheads="1"/>
              </p:cNvSpPr>
              <p:nvPr/>
            </p:nvSpPr>
            <p:spPr bwMode="auto">
              <a:xfrm>
                <a:off x="4327" y="3055"/>
                <a:ext cx="37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wdata</a:t>
                </a:r>
              </a:p>
            </p:txBody>
          </p:sp>
          <p:sp>
            <p:nvSpPr>
              <p:cNvPr id="203" name="Rectangle 31"/>
              <p:cNvSpPr>
                <a:spLocks noChangeArrowheads="1"/>
              </p:cNvSpPr>
              <p:nvPr/>
            </p:nvSpPr>
            <p:spPr bwMode="auto">
              <a:xfrm>
                <a:off x="4546" y="2724"/>
                <a:ext cx="33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rdata</a:t>
                </a:r>
              </a:p>
            </p:txBody>
          </p:sp>
          <p:sp>
            <p:nvSpPr>
              <p:cNvPr id="204" name="Rectangle 32"/>
              <p:cNvSpPr>
                <a:spLocks noChangeArrowheads="1"/>
              </p:cNvSpPr>
              <p:nvPr/>
            </p:nvSpPr>
            <p:spPr bwMode="auto">
              <a:xfrm>
                <a:off x="4343" y="2788"/>
                <a:ext cx="518" cy="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Data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Memory</a:t>
                </a:r>
              </a:p>
            </p:txBody>
          </p:sp>
          <p:sp>
            <p:nvSpPr>
              <p:cNvPr id="205" name="Rectangle 33"/>
              <p:cNvSpPr>
                <a:spLocks noChangeArrowheads="1"/>
              </p:cNvSpPr>
              <p:nvPr/>
            </p:nvSpPr>
            <p:spPr bwMode="auto">
              <a:xfrm>
                <a:off x="4447" y="2430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206" name="Group 34"/>
              <p:cNvGrpSpPr>
                <a:grpSpLocks/>
              </p:cNvGrpSpPr>
              <p:nvPr/>
            </p:nvGrpSpPr>
            <p:grpSpPr bwMode="auto">
              <a:xfrm>
                <a:off x="4380" y="2481"/>
                <a:ext cx="51" cy="55"/>
                <a:chOff x="2815" y="1407"/>
                <a:chExt cx="51" cy="55"/>
              </a:xfrm>
            </p:grpSpPr>
            <p:sp>
              <p:nvSpPr>
                <p:cNvPr id="207" name="Line 35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8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9" name="Group 37"/>
            <p:cNvGrpSpPr>
              <a:grpSpLocks/>
            </p:cNvGrpSpPr>
            <p:nvPr/>
          </p:nvGrpSpPr>
          <p:grpSpPr bwMode="auto">
            <a:xfrm>
              <a:off x="517525" y="2984500"/>
              <a:ext cx="6391275" cy="3503613"/>
              <a:chOff x="326" y="1880"/>
              <a:chExt cx="4026" cy="2207"/>
            </a:xfrm>
          </p:grpSpPr>
          <p:sp>
            <p:nvSpPr>
              <p:cNvPr id="210" name="Line 38"/>
              <p:cNvSpPr>
                <a:spLocks noChangeShapeType="1"/>
              </p:cNvSpPr>
              <p:nvPr/>
            </p:nvSpPr>
            <p:spPr bwMode="auto">
              <a:xfrm>
                <a:off x="3742" y="2624"/>
                <a:ext cx="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Freeform 39"/>
              <p:cNvSpPr>
                <a:spLocks/>
              </p:cNvSpPr>
              <p:nvPr/>
            </p:nvSpPr>
            <p:spPr bwMode="auto">
              <a:xfrm flipV="1">
                <a:off x="2582" y="2880"/>
                <a:ext cx="681" cy="193"/>
              </a:xfrm>
              <a:custGeom>
                <a:avLst/>
                <a:gdLst>
                  <a:gd name="T0" fmla="*/ 0 w 681"/>
                  <a:gd name="T1" fmla="*/ 0 h 193"/>
                  <a:gd name="T2" fmla="*/ 208 w 681"/>
                  <a:gd name="T3" fmla="*/ 0 h 193"/>
                  <a:gd name="T4" fmla="*/ 208 w 681"/>
                  <a:gd name="T5" fmla="*/ 192 h 193"/>
                  <a:gd name="T6" fmla="*/ 680 w 681"/>
                  <a:gd name="T7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1" h="193">
                    <a:moveTo>
                      <a:pt x="0" y="0"/>
                    </a:moveTo>
                    <a:lnTo>
                      <a:pt x="208" y="0"/>
                    </a:lnTo>
                    <a:lnTo>
                      <a:pt x="208" y="192"/>
                    </a:lnTo>
                    <a:lnTo>
                      <a:pt x="680" y="192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Rectangle 40"/>
              <p:cNvSpPr>
                <a:spLocks noChangeArrowheads="1"/>
              </p:cNvSpPr>
              <p:nvPr/>
            </p:nvSpPr>
            <p:spPr bwMode="auto">
              <a:xfrm>
                <a:off x="1613" y="3913"/>
                <a:ext cx="43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RegDst</a:t>
                </a:r>
              </a:p>
            </p:txBody>
          </p:sp>
          <p:sp>
            <p:nvSpPr>
              <p:cNvPr id="213" name="Freeform 41"/>
              <p:cNvSpPr>
                <a:spLocks/>
              </p:cNvSpPr>
              <p:nvPr/>
            </p:nvSpPr>
            <p:spPr bwMode="auto">
              <a:xfrm>
                <a:off x="544" y="1880"/>
                <a:ext cx="207" cy="633"/>
              </a:xfrm>
              <a:custGeom>
                <a:avLst/>
                <a:gdLst>
                  <a:gd name="T0" fmla="*/ 0 w 207"/>
                  <a:gd name="T1" fmla="*/ 632 h 633"/>
                  <a:gd name="T2" fmla="*/ 0 w 207"/>
                  <a:gd name="T3" fmla="*/ 56 h 633"/>
                  <a:gd name="T4" fmla="*/ 0 w 207"/>
                  <a:gd name="T5" fmla="*/ 0 h 633"/>
                  <a:gd name="T6" fmla="*/ 206 w 207"/>
                  <a:gd name="T7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7" h="633">
                    <a:moveTo>
                      <a:pt x="0" y="632"/>
                    </a:moveTo>
                    <a:lnTo>
                      <a:pt x="0" y="56"/>
                    </a:lnTo>
                    <a:lnTo>
                      <a:pt x="0" y="0"/>
                    </a:lnTo>
                    <a:lnTo>
                      <a:pt x="20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Freeform 42"/>
              <p:cNvSpPr>
                <a:spLocks/>
              </p:cNvSpPr>
              <p:nvPr/>
            </p:nvSpPr>
            <p:spPr bwMode="auto">
              <a:xfrm>
                <a:off x="1374" y="2320"/>
                <a:ext cx="817" cy="193"/>
              </a:xfrm>
              <a:custGeom>
                <a:avLst/>
                <a:gdLst>
                  <a:gd name="T0" fmla="*/ 0 w 817"/>
                  <a:gd name="T1" fmla="*/ 192 h 193"/>
                  <a:gd name="T2" fmla="*/ 0 w 817"/>
                  <a:gd name="T3" fmla="*/ 0 h 193"/>
                  <a:gd name="T4" fmla="*/ 816 w 817"/>
                  <a:gd name="T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193">
                    <a:moveTo>
                      <a:pt x="0" y="192"/>
                    </a:moveTo>
                    <a:lnTo>
                      <a:pt x="0" y="0"/>
                    </a:ln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Freeform 43"/>
              <p:cNvSpPr>
                <a:spLocks/>
              </p:cNvSpPr>
              <p:nvPr/>
            </p:nvSpPr>
            <p:spPr bwMode="auto">
              <a:xfrm>
                <a:off x="1374" y="2416"/>
                <a:ext cx="817" cy="1"/>
              </a:xfrm>
              <a:custGeom>
                <a:avLst/>
                <a:gdLst>
                  <a:gd name="T0" fmla="*/ 0 w 817"/>
                  <a:gd name="T1" fmla="*/ 0 h 1"/>
                  <a:gd name="T2" fmla="*/ 816 w 81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17" h="1">
                    <a:moveTo>
                      <a:pt x="0" y="0"/>
                    </a:move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Freeform 44"/>
              <p:cNvSpPr>
                <a:spLocks/>
              </p:cNvSpPr>
              <p:nvPr/>
            </p:nvSpPr>
            <p:spPr bwMode="auto">
              <a:xfrm>
                <a:off x="1374" y="2512"/>
                <a:ext cx="385" cy="193"/>
              </a:xfrm>
              <a:custGeom>
                <a:avLst/>
                <a:gdLst>
                  <a:gd name="T0" fmla="*/ 0 w 385"/>
                  <a:gd name="T1" fmla="*/ 0 h 193"/>
                  <a:gd name="T2" fmla="*/ 0 w 385"/>
                  <a:gd name="T3" fmla="*/ 192 h 193"/>
                  <a:gd name="T4" fmla="*/ 384 w 385"/>
                  <a:gd name="T5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5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84" y="192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Freeform 45"/>
              <p:cNvSpPr>
                <a:spLocks/>
              </p:cNvSpPr>
              <p:nvPr/>
            </p:nvSpPr>
            <p:spPr bwMode="auto">
              <a:xfrm>
                <a:off x="1374" y="2704"/>
                <a:ext cx="817" cy="385"/>
              </a:xfrm>
              <a:custGeom>
                <a:avLst/>
                <a:gdLst>
                  <a:gd name="T0" fmla="*/ 0 w 817"/>
                  <a:gd name="T1" fmla="*/ 0 h 385"/>
                  <a:gd name="T2" fmla="*/ 0 w 817"/>
                  <a:gd name="T3" fmla="*/ 384 h 385"/>
                  <a:gd name="T4" fmla="*/ 816 w 817"/>
                  <a:gd name="T5" fmla="*/ 384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385">
                    <a:moveTo>
                      <a:pt x="0" y="0"/>
                    </a:moveTo>
                    <a:lnTo>
                      <a:pt x="0" y="384"/>
                    </a:lnTo>
                    <a:lnTo>
                      <a:pt x="816" y="384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Freeform 46"/>
              <p:cNvSpPr>
                <a:spLocks/>
              </p:cNvSpPr>
              <p:nvPr/>
            </p:nvSpPr>
            <p:spPr bwMode="auto">
              <a:xfrm>
                <a:off x="1950" y="2608"/>
                <a:ext cx="241" cy="1"/>
              </a:xfrm>
              <a:custGeom>
                <a:avLst/>
                <a:gdLst>
                  <a:gd name="T0" fmla="*/ 0 w 241"/>
                  <a:gd name="T1" fmla="*/ 0 h 1"/>
                  <a:gd name="T2" fmla="*/ 240 w 24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41" h="1">
                    <a:moveTo>
                      <a:pt x="0" y="0"/>
                    </a:moveTo>
                    <a:lnTo>
                      <a:pt x="240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Freeform 47"/>
              <p:cNvSpPr>
                <a:spLocks/>
              </p:cNvSpPr>
              <p:nvPr/>
            </p:nvSpPr>
            <p:spPr bwMode="auto">
              <a:xfrm>
                <a:off x="2566" y="2512"/>
                <a:ext cx="897" cy="1"/>
              </a:xfrm>
              <a:custGeom>
                <a:avLst/>
                <a:gdLst>
                  <a:gd name="T0" fmla="*/ 0 w 897"/>
                  <a:gd name="T1" fmla="*/ 0 h 1"/>
                  <a:gd name="T2" fmla="*/ 896 w 89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97" h="1">
                    <a:moveTo>
                      <a:pt x="0" y="0"/>
                    </a:moveTo>
                    <a:lnTo>
                      <a:pt x="89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Freeform 48"/>
              <p:cNvSpPr>
                <a:spLocks/>
              </p:cNvSpPr>
              <p:nvPr/>
            </p:nvSpPr>
            <p:spPr bwMode="auto">
              <a:xfrm>
                <a:off x="1374" y="3088"/>
                <a:ext cx="1345" cy="241"/>
              </a:xfrm>
              <a:custGeom>
                <a:avLst/>
                <a:gdLst>
                  <a:gd name="T0" fmla="*/ 0 w 1345"/>
                  <a:gd name="T1" fmla="*/ 0 h 241"/>
                  <a:gd name="T2" fmla="*/ 0 w 1345"/>
                  <a:gd name="T3" fmla="*/ 240 h 241"/>
                  <a:gd name="T4" fmla="*/ 1344 w 1345"/>
                  <a:gd name="T5" fmla="*/ 24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45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344" y="24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Freeform 49"/>
              <p:cNvSpPr>
                <a:spLocks/>
              </p:cNvSpPr>
              <p:nvPr/>
            </p:nvSpPr>
            <p:spPr bwMode="auto">
              <a:xfrm>
                <a:off x="3086" y="2800"/>
                <a:ext cx="545" cy="521"/>
              </a:xfrm>
              <a:custGeom>
                <a:avLst/>
                <a:gdLst>
                  <a:gd name="T0" fmla="*/ 0 w 545"/>
                  <a:gd name="T1" fmla="*/ 520 h 521"/>
                  <a:gd name="T2" fmla="*/ 544 w 545"/>
                  <a:gd name="T3" fmla="*/ 520 h 521"/>
                  <a:gd name="T4" fmla="*/ 544 w 545"/>
                  <a:gd name="T5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5" h="521">
                    <a:moveTo>
                      <a:pt x="0" y="520"/>
                    </a:moveTo>
                    <a:lnTo>
                      <a:pt x="544" y="520"/>
                    </a:lnTo>
                    <a:lnTo>
                      <a:pt x="544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Freeform 50"/>
              <p:cNvSpPr>
                <a:spLocks/>
              </p:cNvSpPr>
              <p:nvPr/>
            </p:nvSpPr>
            <p:spPr bwMode="auto">
              <a:xfrm>
                <a:off x="2534" y="2704"/>
                <a:ext cx="713" cy="27"/>
              </a:xfrm>
              <a:custGeom>
                <a:avLst/>
                <a:gdLst>
                  <a:gd name="T0" fmla="*/ 0 w 337"/>
                  <a:gd name="T1" fmla="*/ 0 h 1"/>
                  <a:gd name="T2" fmla="*/ 336 w 33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37" h="1">
                    <a:moveTo>
                      <a:pt x="0" y="0"/>
                    </a:move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Line 51"/>
              <p:cNvSpPr>
                <a:spLocks noChangeShapeType="1"/>
              </p:cNvSpPr>
              <p:nvPr/>
            </p:nvSpPr>
            <p:spPr bwMode="auto">
              <a:xfrm>
                <a:off x="1206" y="2608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Rectangle 52"/>
              <p:cNvSpPr>
                <a:spLocks noChangeArrowheads="1"/>
              </p:cNvSpPr>
              <p:nvPr/>
            </p:nvSpPr>
            <p:spPr bwMode="auto">
              <a:xfrm>
                <a:off x="3109" y="3916"/>
                <a:ext cx="32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BSrc</a:t>
                </a:r>
              </a:p>
            </p:txBody>
          </p:sp>
          <p:sp>
            <p:nvSpPr>
              <p:cNvPr id="225" name="Oval 53"/>
              <p:cNvSpPr>
                <a:spLocks noChangeArrowheads="1"/>
              </p:cNvSpPr>
              <p:nvPr/>
            </p:nvSpPr>
            <p:spPr bwMode="auto">
              <a:xfrm>
                <a:off x="2778" y="2860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Oval 54"/>
              <p:cNvSpPr>
                <a:spLocks noChangeArrowheads="1"/>
              </p:cNvSpPr>
              <p:nvPr/>
            </p:nvSpPr>
            <p:spPr bwMode="auto">
              <a:xfrm>
                <a:off x="1362" y="2596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" name="Oval 55"/>
              <p:cNvSpPr>
                <a:spLocks noChangeArrowheads="1"/>
              </p:cNvSpPr>
              <p:nvPr/>
            </p:nvSpPr>
            <p:spPr bwMode="auto">
              <a:xfrm>
                <a:off x="4090" y="260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" name="Line 56"/>
              <p:cNvSpPr>
                <a:spLocks noChangeShapeType="1"/>
              </p:cNvSpPr>
              <p:nvPr/>
            </p:nvSpPr>
            <p:spPr bwMode="auto">
              <a:xfrm>
                <a:off x="1374" y="3332"/>
                <a:ext cx="0" cy="5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Rectangle 57"/>
              <p:cNvSpPr>
                <a:spLocks noChangeArrowheads="1"/>
              </p:cNvSpPr>
              <p:nvPr/>
            </p:nvSpPr>
            <p:spPr bwMode="auto">
              <a:xfrm>
                <a:off x="2189" y="3913"/>
                <a:ext cx="39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ExtSel</a:t>
                </a:r>
              </a:p>
            </p:txBody>
          </p:sp>
          <p:sp>
            <p:nvSpPr>
              <p:cNvPr id="230" name="Rectangle 58"/>
              <p:cNvSpPr>
                <a:spLocks noChangeArrowheads="1"/>
              </p:cNvSpPr>
              <p:nvPr/>
            </p:nvSpPr>
            <p:spPr bwMode="auto">
              <a:xfrm>
                <a:off x="1181" y="3913"/>
                <a:ext cx="47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OpCode</a:t>
                </a:r>
              </a:p>
            </p:txBody>
          </p:sp>
          <p:sp>
            <p:nvSpPr>
              <p:cNvPr id="231" name="Line 59"/>
              <p:cNvSpPr>
                <a:spLocks noChangeShapeType="1"/>
              </p:cNvSpPr>
              <p:nvPr/>
            </p:nvSpPr>
            <p:spPr bwMode="auto">
              <a:xfrm flipH="1">
                <a:off x="1712" y="2704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" name="Line 60"/>
              <p:cNvSpPr>
                <a:spLocks noChangeShapeType="1"/>
              </p:cNvSpPr>
              <p:nvPr/>
            </p:nvSpPr>
            <p:spPr bwMode="auto">
              <a:xfrm flipH="1">
                <a:off x="1904" y="2608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" name="Line 61"/>
              <p:cNvSpPr>
                <a:spLocks noChangeShapeType="1"/>
              </p:cNvSpPr>
              <p:nvPr/>
            </p:nvSpPr>
            <p:spPr bwMode="auto">
              <a:xfrm>
                <a:off x="2146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" name="Line 62"/>
              <p:cNvSpPr>
                <a:spLocks noChangeShapeType="1"/>
              </p:cNvSpPr>
              <p:nvPr/>
            </p:nvSpPr>
            <p:spPr bwMode="auto">
              <a:xfrm>
                <a:off x="2146" y="260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Line 63"/>
              <p:cNvSpPr>
                <a:spLocks noChangeShapeType="1"/>
              </p:cNvSpPr>
              <p:nvPr/>
            </p:nvSpPr>
            <p:spPr bwMode="auto">
              <a:xfrm>
                <a:off x="2146" y="232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Line 64"/>
              <p:cNvSpPr>
                <a:spLocks noChangeShapeType="1"/>
              </p:cNvSpPr>
              <p:nvPr/>
            </p:nvSpPr>
            <p:spPr bwMode="auto">
              <a:xfrm>
                <a:off x="2146" y="2416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" name="Rectangle 65"/>
              <p:cNvSpPr>
                <a:spLocks noChangeArrowheads="1"/>
              </p:cNvSpPr>
              <p:nvPr/>
            </p:nvSpPr>
            <p:spPr bwMode="auto">
              <a:xfrm>
                <a:off x="3749" y="2702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238" name="Line 66"/>
              <p:cNvSpPr>
                <a:spLocks noChangeShapeType="1"/>
              </p:cNvSpPr>
              <p:nvPr/>
            </p:nvSpPr>
            <p:spPr bwMode="auto">
              <a:xfrm>
                <a:off x="3730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9" name="Line 67"/>
              <p:cNvSpPr>
                <a:spLocks noChangeShapeType="1"/>
              </p:cNvSpPr>
              <p:nvPr/>
            </p:nvSpPr>
            <p:spPr bwMode="auto">
              <a:xfrm>
                <a:off x="3442" y="2512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" name="Line 68"/>
              <p:cNvSpPr>
                <a:spLocks noChangeShapeType="1"/>
              </p:cNvSpPr>
              <p:nvPr/>
            </p:nvSpPr>
            <p:spPr bwMode="auto">
              <a:xfrm>
                <a:off x="3630" y="2804"/>
                <a:ext cx="0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" name="Freeform 69"/>
              <p:cNvSpPr>
                <a:spLocks/>
              </p:cNvSpPr>
              <p:nvPr/>
            </p:nvSpPr>
            <p:spPr bwMode="auto">
              <a:xfrm>
                <a:off x="3252" y="2656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Line 70"/>
              <p:cNvSpPr>
                <a:spLocks noChangeShapeType="1"/>
              </p:cNvSpPr>
              <p:nvPr/>
            </p:nvSpPr>
            <p:spPr bwMode="auto">
              <a:xfrm flipH="1">
                <a:off x="3196" y="2896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" name="Line 71"/>
              <p:cNvSpPr>
                <a:spLocks noChangeShapeType="1"/>
              </p:cNvSpPr>
              <p:nvPr/>
            </p:nvSpPr>
            <p:spPr bwMode="auto">
              <a:xfrm flipH="1">
                <a:off x="3196" y="2704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" name="Line 72"/>
              <p:cNvSpPr>
                <a:spLocks noChangeShapeType="1"/>
              </p:cNvSpPr>
              <p:nvPr/>
            </p:nvSpPr>
            <p:spPr bwMode="auto">
              <a:xfrm flipH="1">
                <a:off x="3388" y="2800"/>
                <a:ext cx="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Rectangle 73"/>
              <p:cNvSpPr>
                <a:spLocks noChangeArrowheads="1"/>
              </p:cNvSpPr>
              <p:nvPr/>
            </p:nvSpPr>
            <p:spPr bwMode="auto">
              <a:xfrm>
                <a:off x="2701" y="3913"/>
                <a:ext cx="38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OpSel</a:t>
                </a:r>
              </a:p>
            </p:txBody>
          </p:sp>
          <p:sp>
            <p:nvSpPr>
              <p:cNvPr id="246" name="Line 74"/>
              <p:cNvSpPr>
                <a:spLocks noChangeShapeType="1"/>
              </p:cNvSpPr>
              <p:nvPr/>
            </p:nvSpPr>
            <p:spPr bwMode="auto">
              <a:xfrm>
                <a:off x="2654" y="332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Rectangle 75"/>
              <p:cNvSpPr>
                <a:spLocks noChangeArrowheads="1"/>
              </p:cNvSpPr>
              <p:nvPr/>
            </p:nvSpPr>
            <p:spPr bwMode="auto">
              <a:xfrm>
                <a:off x="2133" y="19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248" name="Line 76"/>
              <p:cNvSpPr>
                <a:spLocks noChangeShapeType="1"/>
              </p:cNvSpPr>
              <p:nvPr/>
            </p:nvSpPr>
            <p:spPr bwMode="auto">
              <a:xfrm>
                <a:off x="2246" y="211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" name="Oval 77"/>
              <p:cNvSpPr>
                <a:spLocks noChangeArrowheads="1"/>
              </p:cNvSpPr>
              <p:nvPr/>
            </p:nvSpPr>
            <p:spPr bwMode="auto">
              <a:xfrm>
                <a:off x="2986" y="268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" name="Freeform 78"/>
              <p:cNvSpPr>
                <a:spLocks/>
              </p:cNvSpPr>
              <p:nvPr/>
            </p:nvSpPr>
            <p:spPr bwMode="auto">
              <a:xfrm>
                <a:off x="1822" y="2726"/>
                <a:ext cx="1" cy="1199"/>
              </a:xfrm>
              <a:custGeom>
                <a:avLst/>
                <a:gdLst>
                  <a:gd name="T0" fmla="*/ 0 w 1"/>
                  <a:gd name="T1" fmla="*/ 1344 h 1345"/>
                  <a:gd name="T2" fmla="*/ 0 w 1"/>
                  <a:gd name="T3" fmla="*/ 0 h 1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345">
                    <a:moveTo>
                      <a:pt x="0" y="1344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Line 79"/>
              <p:cNvSpPr>
                <a:spLocks noChangeShapeType="1"/>
              </p:cNvSpPr>
              <p:nvPr/>
            </p:nvSpPr>
            <p:spPr bwMode="auto">
              <a:xfrm flipV="1">
                <a:off x="2374" y="3185"/>
                <a:ext cx="0" cy="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2" name="Line 80"/>
              <p:cNvSpPr>
                <a:spLocks noChangeShapeType="1"/>
              </p:cNvSpPr>
              <p:nvPr/>
            </p:nvSpPr>
            <p:spPr bwMode="auto">
              <a:xfrm flipV="1">
                <a:off x="2878" y="3439"/>
                <a:ext cx="0" cy="5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Line 81"/>
              <p:cNvSpPr>
                <a:spLocks noChangeShapeType="1"/>
              </p:cNvSpPr>
              <p:nvPr/>
            </p:nvSpPr>
            <p:spPr bwMode="auto">
              <a:xfrm>
                <a:off x="3318" y="2908"/>
                <a:ext cx="0" cy="10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" name="Line 82"/>
              <p:cNvSpPr>
                <a:spLocks noChangeShapeType="1"/>
              </p:cNvSpPr>
              <p:nvPr/>
            </p:nvSpPr>
            <p:spPr bwMode="auto">
              <a:xfrm>
                <a:off x="3774" y="2709"/>
                <a:ext cx="2" cy="124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" name="Rectangle 83"/>
              <p:cNvSpPr>
                <a:spLocks noChangeArrowheads="1"/>
              </p:cNvSpPr>
              <p:nvPr/>
            </p:nvSpPr>
            <p:spPr bwMode="auto">
              <a:xfrm>
                <a:off x="3624" y="3911"/>
                <a:ext cx="35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zero?</a:t>
                </a:r>
              </a:p>
            </p:txBody>
          </p:sp>
          <p:sp>
            <p:nvSpPr>
              <p:cNvPr id="256" name="Freeform 84"/>
              <p:cNvSpPr>
                <a:spLocks/>
              </p:cNvSpPr>
              <p:nvPr/>
            </p:nvSpPr>
            <p:spPr bwMode="auto">
              <a:xfrm>
                <a:off x="1765" y="2462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" name="Freeform 85"/>
              <p:cNvSpPr>
                <a:spLocks/>
              </p:cNvSpPr>
              <p:nvPr/>
            </p:nvSpPr>
            <p:spPr bwMode="auto">
              <a:xfrm>
                <a:off x="1529" y="2415"/>
                <a:ext cx="241" cy="117"/>
              </a:xfrm>
              <a:custGeom>
                <a:avLst/>
                <a:gdLst>
                  <a:gd name="T0" fmla="*/ 0 w 241"/>
                  <a:gd name="T1" fmla="*/ 0 h 117"/>
                  <a:gd name="T2" fmla="*/ 0 w 241"/>
                  <a:gd name="T3" fmla="*/ 116 h 117"/>
                  <a:gd name="T4" fmla="*/ 240 w 241"/>
                  <a:gd name="T5" fmla="*/ 116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1" h="117">
                    <a:moveTo>
                      <a:pt x="0" y="0"/>
                    </a:moveTo>
                    <a:lnTo>
                      <a:pt x="0" y="116"/>
                    </a:lnTo>
                    <a:lnTo>
                      <a:pt x="240" y="11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58" name="Group 86"/>
              <p:cNvGrpSpPr>
                <a:grpSpLocks/>
              </p:cNvGrpSpPr>
              <p:nvPr/>
            </p:nvGrpSpPr>
            <p:grpSpPr bwMode="auto">
              <a:xfrm>
                <a:off x="326" y="2330"/>
                <a:ext cx="890" cy="662"/>
                <a:chOff x="326" y="2386"/>
                <a:chExt cx="890" cy="662"/>
              </a:xfrm>
            </p:grpSpPr>
            <p:sp>
              <p:nvSpPr>
                <p:cNvPr id="281" name="Rectangle 87"/>
                <p:cNvSpPr>
                  <a:spLocks noChangeArrowheads="1"/>
                </p:cNvSpPr>
                <p:nvPr/>
              </p:nvSpPr>
              <p:spPr bwMode="auto">
                <a:xfrm>
                  <a:off x="326" y="2766"/>
                  <a:ext cx="212" cy="1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clk</a:t>
                  </a:r>
                </a:p>
              </p:txBody>
            </p:sp>
            <p:sp>
              <p:nvSpPr>
                <p:cNvPr id="282" name="Line 88"/>
                <p:cNvSpPr>
                  <a:spLocks noChangeShapeType="1"/>
                </p:cNvSpPr>
                <p:nvPr/>
              </p:nvSpPr>
              <p:spPr bwMode="auto">
                <a:xfrm>
                  <a:off x="431" y="2742"/>
                  <a:ext cx="0" cy="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83" name="Group 89"/>
                <p:cNvGrpSpPr>
                  <a:grpSpLocks/>
                </p:cNvGrpSpPr>
                <p:nvPr/>
              </p:nvGrpSpPr>
              <p:grpSpPr bwMode="auto">
                <a:xfrm>
                  <a:off x="333" y="2386"/>
                  <a:ext cx="883" cy="662"/>
                  <a:chOff x="333" y="2386"/>
                  <a:chExt cx="883" cy="662"/>
                </a:xfrm>
              </p:grpSpPr>
              <p:sp>
                <p:nvSpPr>
                  <p:cNvPr id="284" name="Freeform 90"/>
                  <p:cNvSpPr>
                    <a:spLocks/>
                  </p:cNvSpPr>
                  <p:nvPr/>
                </p:nvSpPr>
                <p:spPr bwMode="auto">
                  <a:xfrm>
                    <a:off x="517" y="2567"/>
                    <a:ext cx="189" cy="1"/>
                  </a:xfrm>
                  <a:custGeom>
                    <a:avLst/>
                    <a:gdLst>
                      <a:gd name="T0" fmla="*/ 0 w 189"/>
                      <a:gd name="T1" fmla="*/ 0 h 1"/>
                      <a:gd name="T2" fmla="*/ 141 w 189"/>
                      <a:gd name="T3" fmla="*/ 0 h 1"/>
                      <a:gd name="T4" fmla="*/ 188 w 189"/>
                      <a:gd name="T5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89" h="1">
                        <a:moveTo>
                          <a:pt x="0" y="0"/>
                        </a:moveTo>
                        <a:lnTo>
                          <a:pt x="141" y="0"/>
                        </a:lnTo>
                        <a:lnTo>
                          <a:pt x="188" y="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85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684" y="2452"/>
                    <a:ext cx="532" cy="596"/>
                    <a:chOff x="684" y="2452"/>
                    <a:chExt cx="532" cy="596"/>
                  </a:xfrm>
                </p:grpSpPr>
                <p:sp>
                  <p:nvSpPr>
                    <p:cNvPr id="290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7" y="2454"/>
                      <a:ext cx="466" cy="576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1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4" y="2452"/>
                      <a:ext cx="306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addr</a:t>
                      </a:r>
                    </a:p>
                  </p:txBody>
                </p:sp>
                <p:sp>
                  <p:nvSpPr>
                    <p:cNvPr id="292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3" y="2554"/>
                      <a:ext cx="263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inst</a:t>
                      </a:r>
                    </a:p>
                  </p:txBody>
                </p:sp>
                <p:sp>
                  <p:nvSpPr>
                    <p:cNvPr id="293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91" y="2724"/>
                      <a:ext cx="518" cy="32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Inst.</a:t>
                      </a:r>
                    </a:p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Memory</a:t>
                      </a:r>
                    </a:p>
                  </p:txBody>
                </p:sp>
              </p:grpSp>
              <p:sp>
                <p:nvSpPr>
                  <p:cNvPr id="286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82" y="2386"/>
                    <a:ext cx="127" cy="362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7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525" y="2567"/>
                    <a:ext cx="30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8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2494"/>
                    <a:ext cx="247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PC</a:t>
                    </a:r>
                  </a:p>
                </p:txBody>
              </p:sp>
              <p:sp>
                <p:nvSpPr>
                  <p:cNvPr id="289" name="Freeform 99"/>
                  <p:cNvSpPr>
                    <a:spLocks/>
                  </p:cNvSpPr>
                  <p:nvPr/>
                </p:nvSpPr>
                <p:spPr bwMode="auto">
                  <a:xfrm>
                    <a:off x="422" y="2701"/>
                    <a:ext cx="48" cy="48"/>
                  </a:xfrm>
                  <a:custGeom>
                    <a:avLst/>
                    <a:gdLst>
                      <a:gd name="T0" fmla="*/ 0 w 48"/>
                      <a:gd name="T1" fmla="*/ 47 h 48"/>
                      <a:gd name="T2" fmla="*/ 24 w 48"/>
                      <a:gd name="T3" fmla="*/ 0 h 48"/>
                      <a:gd name="T4" fmla="*/ 47 w 48"/>
                      <a:gd name="T5" fmla="*/ 4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48">
                        <a:moveTo>
                          <a:pt x="0" y="47"/>
                        </a:moveTo>
                        <a:lnTo>
                          <a:pt x="24" y="0"/>
                        </a:lnTo>
                        <a:lnTo>
                          <a:pt x="47" y="47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59" name="Rectangle 100"/>
              <p:cNvSpPr>
                <a:spLocks noChangeArrowheads="1"/>
              </p:cNvSpPr>
              <p:nvPr/>
            </p:nvSpPr>
            <p:spPr bwMode="auto">
              <a:xfrm>
                <a:off x="2193" y="2185"/>
                <a:ext cx="360" cy="6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" name="Rectangle 101"/>
              <p:cNvSpPr>
                <a:spLocks noChangeArrowheads="1"/>
              </p:cNvSpPr>
              <p:nvPr/>
            </p:nvSpPr>
            <p:spPr bwMode="auto">
              <a:xfrm>
                <a:off x="2347" y="2439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261" name="Rectangle 102"/>
              <p:cNvSpPr>
                <a:spLocks noChangeArrowheads="1"/>
              </p:cNvSpPr>
              <p:nvPr/>
            </p:nvSpPr>
            <p:spPr bwMode="auto">
              <a:xfrm>
                <a:off x="2176" y="2693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262" name="Rectangle 103"/>
              <p:cNvSpPr>
                <a:spLocks noChangeArrowheads="1"/>
              </p:cNvSpPr>
              <p:nvPr/>
            </p:nvSpPr>
            <p:spPr bwMode="auto">
              <a:xfrm>
                <a:off x="2160" y="2246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263" name="Rectangle 104"/>
              <p:cNvSpPr>
                <a:spLocks noChangeArrowheads="1"/>
              </p:cNvSpPr>
              <p:nvPr/>
            </p:nvSpPr>
            <p:spPr bwMode="auto">
              <a:xfrm>
                <a:off x="2160" y="234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264" name="Rectangle 105"/>
              <p:cNvSpPr>
                <a:spLocks noChangeArrowheads="1"/>
              </p:cNvSpPr>
              <p:nvPr/>
            </p:nvSpPr>
            <p:spPr bwMode="auto">
              <a:xfrm>
                <a:off x="2160" y="2522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265" name="Rectangle 106"/>
              <p:cNvSpPr>
                <a:spLocks noChangeArrowheads="1"/>
              </p:cNvSpPr>
              <p:nvPr/>
            </p:nvSpPr>
            <p:spPr bwMode="auto">
              <a:xfrm>
                <a:off x="2160" y="2614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266" name="Rectangle 107"/>
              <p:cNvSpPr>
                <a:spLocks noChangeArrowheads="1"/>
              </p:cNvSpPr>
              <p:nvPr/>
            </p:nvSpPr>
            <p:spPr bwMode="auto">
              <a:xfrm>
                <a:off x="2352" y="2615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267" name="Rectangle 108"/>
              <p:cNvSpPr>
                <a:spLocks noChangeArrowheads="1"/>
              </p:cNvSpPr>
              <p:nvPr/>
            </p:nvSpPr>
            <p:spPr bwMode="auto">
              <a:xfrm>
                <a:off x="2285" y="2143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268" name="Group 109"/>
              <p:cNvGrpSpPr>
                <a:grpSpLocks/>
              </p:cNvGrpSpPr>
              <p:nvPr/>
            </p:nvGrpSpPr>
            <p:grpSpPr bwMode="auto">
              <a:xfrm>
                <a:off x="2192" y="2940"/>
                <a:ext cx="360" cy="286"/>
                <a:chOff x="2192" y="2996"/>
                <a:chExt cx="360" cy="286"/>
              </a:xfrm>
            </p:grpSpPr>
            <p:sp>
              <p:nvSpPr>
                <p:cNvPr id="279" name="Rectangle 110"/>
                <p:cNvSpPr>
                  <a:spLocks noChangeArrowheads="1"/>
                </p:cNvSpPr>
                <p:nvPr/>
              </p:nvSpPr>
              <p:spPr bwMode="auto">
                <a:xfrm>
                  <a:off x="2192" y="3030"/>
                  <a:ext cx="360" cy="198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0" name="Rectangle 111"/>
                <p:cNvSpPr>
                  <a:spLocks noChangeArrowheads="1"/>
                </p:cNvSpPr>
                <p:nvPr/>
              </p:nvSpPr>
              <p:spPr bwMode="auto">
                <a:xfrm>
                  <a:off x="2208" y="2996"/>
                  <a:ext cx="301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Imm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Ext</a:t>
                  </a:r>
                </a:p>
              </p:txBody>
            </p:sp>
          </p:grpSp>
          <p:grpSp>
            <p:nvGrpSpPr>
              <p:cNvPr id="269" name="Group 112"/>
              <p:cNvGrpSpPr>
                <a:grpSpLocks/>
              </p:cNvGrpSpPr>
              <p:nvPr/>
            </p:nvGrpSpPr>
            <p:grpSpPr bwMode="auto">
              <a:xfrm>
                <a:off x="3464" y="2460"/>
                <a:ext cx="301" cy="380"/>
                <a:chOff x="3464" y="2516"/>
                <a:chExt cx="301" cy="380"/>
              </a:xfrm>
            </p:grpSpPr>
            <p:sp>
              <p:nvSpPr>
                <p:cNvPr id="277" name="Freeform 113"/>
                <p:cNvSpPr>
                  <a:spLocks/>
                </p:cNvSpPr>
                <p:nvPr/>
              </p:nvSpPr>
              <p:spPr bwMode="auto">
                <a:xfrm>
                  <a:off x="3487" y="2516"/>
                  <a:ext cx="236" cy="380"/>
                </a:xfrm>
                <a:custGeom>
                  <a:avLst/>
                  <a:gdLst>
                    <a:gd name="T0" fmla="*/ 0 w 236"/>
                    <a:gd name="T1" fmla="*/ 0 h 380"/>
                    <a:gd name="T2" fmla="*/ 0 w 236"/>
                    <a:gd name="T3" fmla="*/ 158 h 380"/>
                    <a:gd name="T4" fmla="*/ 47 w 236"/>
                    <a:gd name="T5" fmla="*/ 190 h 380"/>
                    <a:gd name="T6" fmla="*/ 0 w 236"/>
                    <a:gd name="T7" fmla="*/ 221 h 380"/>
                    <a:gd name="T8" fmla="*/ 0 w 236"/>
                    <a:gd name="T9" fmla="*/ 379 h 380"/>
                    <a:gd name="T10" fmla="*/ 235 w 236"/>
                    <a:gd name="T11" fmla="*/ 284 h 380"/>
                    <a:gd name="T12" fmla="*/ 235 w 236"/>
                    <a:gd name="T13" fmla="*/ 95 h 380"/>
                    <a:gd name="T14" fmla="*/ 0 w 236"/>
                    <a:gd name="T15" fmla="*/ 0 h 3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36" h="380">
                      <a:moveTo>
                        <a:pt x="0" y="0"/>
                      </a:moveTo>
                      <a:lnTo>
                        <a:pt x="0" y="158"/>
                      </a:lnTo>
                      <a:lnTo>
                        <a:pt x="47" y="190"/>
                      </a:lnTo>
                      <a:lnTo>
                        <a:pt x="0" y="221"/>
                      </a:lnTo>
                      <a:lnTo>
                        <a:pt x="0" y="379"/>
                      </a:lnTo>
                      <a:lnTo>
                        <a:pt x="235" y="284"/>
                      </a:lnTo>
                      <a:lnTo>
                        <a:pt x="235" y="9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" name="Rectangle 114"/>
                <p:cNvSpPr>
                  <a:spLocks noChangeArrowheads="1"/>
                </p:cNvSpPr>
                <p:nvPr/>
              </p:nvSpPr>
              <p:spPr bwMode="auto">
                <a:xfrm>
                  <a:off x="3464" y="2634"/>
                  <a:ext cx="30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</p:txBody>
            </p:sp>
          </p:grpSp>
          <p:grpSp>
            <p:nvGrpSpPr>
              <p:cNvPr id="270" name="Group 115"/>
              <p:cNvGrpSpPr>
                <a:grpSpLocks/>
              </p:cNvGrpSpPr>
              <p:nvPr/>
            </p:nvGrpSpPr>
            <p:grpSpPr bwMode="auto">
              <a:xfrm>
                <a:off x="2220" y="2184"/>
                <a:ext cx="51" cy="55"/>
                <a:chOff x="2815" y="1407"/>
                <a:chExt cx="51" cy="55"/>
              </a:xfrm>
            </p:grpSpPr>
            <p:sp>
              <p:nvSpPr>
                <p:cNvPr id="275" name="Line 116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" name="Line 117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71" name="Group 118"/>
              <p:cNvGrpSpPr>
                <a:grpSpLocks/>
              </p:cNvGrpSpPr>
              <p:nvPr/>
            </p:nvGrpSpPr>
            <p:grpSpPr bwMode="auto">
              <a:xfrm>
                <a:off x="2703" y="3226"/>
                <a:ext cx="423" cy="228"/>
                <a:chOff x="2576" y="2405"/>
                <a:chExt cx="423" cy="228"/>
              </a:xfrm>
            </p:grpSpPr>
            <p:sp>
              <p:nvSpPr>
                <p:cNvPr id="273" name="Rectangle 119"/>
                <p:cNvSpPr>
                  <a:spLocks noChangeArrowheads="1"/>
                </p:cNvSpPr>
                <p:nvPr/>
              </p:nvSpPr>
              <p:spPr bwMode="auto">
                <a:xfrm>
                  <a:off x="2609" y="2405"/>
                  <a:ext cx="361" cy="197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" name="Rectangle 120"/>
                <p:cNvSpPr>
                  <a:spLocks noChangeArrowheads="1"/>
                </p:cNvSpPr>
                <p:nvPr/>
              </p:nvSpPr>
              <p:spPr bwMode="auto">
                <a:xfrm>
                  <a:off x="2576" y="2405"/>
                  <a:ext cx="423" cy="2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Control</a:t>
                  </a:r>
                </a:p>
              </p:txBody>
            </p:sp>
          </p:grpSp>
          <p:sp>
            <p:nvSpPr>
              <p:cNvPr id="272" name="Freeform 121"/>
              <p:cNvSpPr>
                <a:spLocks/>
              </p:cNvSpPr>
              <p:nvPr/>
            </p:nvSpPr>
            <p:spPr bwMode="auto">
              <a:xfrm flipV="1">
                <a:off x="2998" y="2704"/>
                <a:ext cx="1354" cy="433"/>
              </a:xfrm>
              <a:custGeom>
                <a:avLst/>
                <a:gdLst>
                  <a:gd name="T0" fmla="*/ 0 w 1505"/>
                  <a:gd name="T1" fmla="*/ 200 h 201"/>
                  <a:gd name="T2" fmla="*/ 0 w 1505"/>
                  <a:gd name="T3" fmla="*/ 0 h 201"/>
                  <a:gd name="T4" fmla="*/ 1504 w 1505"/>
                  <a:gd name="T5" fmla="*/ 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5" h="201">
                    <a:moveTo>
                      <a:pt x="0" y="200"/>
                    </a:moveTo>
                    <a:lnTo>
                      <a:pt x="0" y="0"/>
                    </a:lnTo>
                    <a:lnTo>
                      <a:pt x="1504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4" name="Freeform 122"/>
            <p:cNvSpPr>
              <a:spLocks/>
            </p:cNvSpPr>
            <p:nvPr/>
          </p:nvSpPr>
          <p:spPr bwMode="auto">
            <a:xfrm>
              <a:off x="4432300" y="3149600"/>
              <a:ext cx="1104900" cy="1409700"/>
            </a:xfrm>
            <a:custGeom>
              <a:avLst/>
              <a:gdLst>
                <a:gd name="T0" fmla="*/ 0 w 696"/>
                <a:gd name="T1" fmla="*/ 888 h 888"/>
                <a:gd name="T2" fmla="*/ 0 w 696"/>
                <a:gd name="T3" fmla="*/ 0 h 888"/>
                <a:gd name="T4" fmla="*/ 696 w 696"/>
                <a:gd name="T5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6" h="888">
                  <a:moveTo>
                    <a:pt x="0" y="888"/>
                  </a:moveTo>
                  <a:lnTo>
                    <a:pt x="0" y="0"/>
                  </a:lnTo>
                  <a:lnTo>
                    <a:pt x="69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Rectangle 123"/>
            <p:cNvSpPr>
              <a:spLocks noChangeArrowheads="1"/>
            </p:cNvSpPr>
            <p:nvPr/>
          </p:nvSpPr>
          <p:spPr bwMode="auto">
            <a:xfrm>
              <a:off x="1219200" y="1254125"/>
              <a:ext cx="638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PCSrc</a:t>
              </a:r>
            </a:p>
          </p:txBody>
        </p:sp>
        <p:sp>
          <p:nvSpPr>
            <p:cNvPr id="296" name="Rectangle 124"/>
            <p:cNvSpPr>
              <a:spLocks noChangeArrowheads="1"/>
            </p:cNvSpPr>
            <p:nvPr/>
          </p:nvSpPr>
          <p:spPr bwMode="auto">
            <a:xfrm>
              <a:off x="1371600" y="1447800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br</a:t>
              </a:r>
            </a:p>
          </p:txBody>
        </p:sp>
        <p:sp>
          <p:nvSpPr>
            <p:cNvPr id="297" name="Rectangle 125"/>
            <p:cNvSpPr>
              <a:spLocks noChangeArrowheads="1"/>
            </p:cNvSpPr>
            <p:nvPr/>
          </p:nvSpPr>
          <p:spPr bwMode="auto">
            <a:xfrm>
              <a:off x="1370013" y="1981200"/>
              <a:ext cx="5349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298" name="Freeform 126"/>
            <p:cNvSpPr>
              <a:spLocks/>
            </p:cNvSpPr>
            <p:nvPr/>
          </p:nvSpPr>
          <p:spPr bwMode="auto">
            <a:xfrm>
              <a:off x="1182688" y="1600200"/>
              <a:ext cx="188912" cy="736600"/>
            </a:xfrm>
            <a:custGeom>
              <a:avLst/>
              <a:gdLst>
                <a:gd name="T0" fmla="*/ 0 w 145"/>
                <a:gd name="T1" fmla="*/ 48 h 377"/>
                <a:gd name="T2" fmla="*/ 0 w 145"/>
                <a:gd name="T3" fmla="*/ 328 h 377"/>
                <a:gd name="T4" fmla="*/ 144 w 145"/>
                <a:gd name="T5" fmla="*/ 376 h 377"/>
                <a:gd name="T6" fmla="*/ 144 w 145"/>
                <a:gd name="T7" fmla="*/ 0 h 377"/>
                <a:gd name="T8" fmla="*/ 0 w 145"/>
                <a:gd name="T9" fmla="*/ 4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77">
                  <a:moveTo>
                    <a:pt x="0" y="48"/>
                  </a:moveTo>
                  <a:lnTo>
                    <a:pt x="0" y="328"/>
                  </a:lnTo>
                  <a:lnTo>
                    <a:pt x="144" y="376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" name="Freeform 127"/>
            <p:cNvSpPr>
              <a:spLocks/>
            </p:cNvSpPr>
            <p:nvPr/>
          </p:nvSpPr>
          <p:spPr bwMode="auto">
            <a:xfrm flipH="1">
              <a:off x="1239838" y="1371600"/>
              <a:ext cx="42862" cy="265113"/>
            </a:xfrm>
            <a:custGeom>
              <a:avLst/>
              <a:gdLst>
                <a:gd name="T0" fmla="*/ 0 w 1"/>
                <a:gd name="T1" fmla="*/ 0 h 380"/>
                <a:gd name="T2" fmla="*/ 0 w 1"/>
                <a:gd name="T3" fmla="*/ 379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80">
                  <a:moveTo>
                    <a:pt x="0" y="0"/>
                  </a:moveTo>
                  <a:lnTo>
                    <a:pt x="0" y="379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Freeform 128"/>
            <p:cNvSpPr>
              <a:spLocks/>
            </p:cNvSpPr>
            <p:nvPr/>
          </p:nvSpPr>
          <p:spPr bwMode="auto">
            <a:xfrm>
              <a:off x="1371600" y="2209800"/>
              <a:ext cx="304800" cy="547688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Freeform 129"/>
            <p:cNvSpPr>
              <a:spLocks/>
            </p:cNvSpPr>
            <p:nvPr/>
          </p:nvSpPr>
          <p:spPr bwMode="auto">
            <a:xfrm>
              <a:off x="1371600" y="1662113"/>
              <a:ext cx="5330825" cy="1309687"/>
            </a:xfrm>
            <a:custGeom>
              <a:avLst/>
              <a:gdLst>
                <a:gd name="T0" fmla="*/ 2857 w 3358"/>
                <a:gd name="T1" fmla="*/ 825 h 825"/>
                <a:gd name="T2" fmla="*/ 3358 w 3358"/>
                <a:gd name="T3" fmla="*/ 825 h 825"/>
                <a:gd name="T4" fmla="*/ 3358 w 3358"/>
                <a:gd name="T5" fmla="*/ 429 h 825"/>
                <a:gd name="T6" fmla="*/ 3358 w 3358"/>
                <a:gd name="T7" fmla="*/ 0 h 825"/>
                <a:gd name="T8" fmla="*/ 0 w 3358"/>
                <a:gd name="T9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8" h="825">
                  <a:moveTo>
                    <a:pt x="2857" y="825"/>
                  </a:moveTo>
                  <a:lnTo>
                    <a:pt x="3358" y="825"/>
                  </a:lnTo>
                  <a:lnTo>
                    <a:pt x="3358" y="429"/>
                  </a:lnTo>
                  <a:lnTo>
                    <a:pt x="335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2" name="Group 130"/>
            <p:cNvGrpSpPr>
              <a:grpSpLocks/>
            </p:cNvGrpSpPr>
            <p:nvPr/>
          </p:nvGrpSpPr>
          <p:grpSpPr bwMode="auto">
            <a:xfrm>
              <a:off x="1371600" y="1630363"/>
              <a:ext cx="3625850" cy="2359025"/>
              <a:chOff x="864" y="1027"/>
              <a:chExt cx="2284" cy="1486"/>
            </a:xfrm>
          </p:grpSpPr>
          <p:sp>
            <p:nvSpPr>
              <p:cNvPr id="303" name="Freeform 131"/>
              <p:cNvSpPr>
                <a:spLocks/>
              </p:cNvSpPr>
              <p:nvPr/>
            </p:nvSpPr>
            <p:spPr bwMode="auto">
              <a:xfrm>
                <a:off x="864" y="1157"/>
                <a:ext cx="2284" cy="1356"/>
              </a:xfrm>
              <a:custGeom>
                <a:avLst/>
                <a:gdLst>
                  <a:gd name="T0" fmla="*/ 2284 w 2284"/>
                  <a:gd name="T1" fmla="*/ 1356 h 1356"/>
                  <a:gd name="T2" fmla="*/ 2280 w 2284"/>
                  <a:gd name="T3" fmla="*/ 0 h 1356"/>
                  <a:gd name="T4" fmla="*/ 0 w 2284"/>
                  <a:gd name="T5" fmla="*/ 1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84" h="1356">
                    <a:moveTo>
                      <a:pt x="2284" y="1356"/>
                    </a:moveTo>
                    <a:lnTo>
                      <a:pt x="2280" y="0"/>
                    </a:lnTo>
                    <a:lnTo>
                      <a:pt x="0" y="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" name="Rectangle 132"/>
              <p:cNvSpPr>
                <a:spLocks noChangeArrowheads="1"/>
              </p:cNvSpPr>
              <p:nvPr/>
            </p:nvSpPr>
            <p:spPr bwMode="auto">
              <a:xfrm>
                <a:off x="864" y="1027"/>
                <a:ext cx="29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rind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528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Jump &amp; Link (JALR)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8920" y="1086295"/>
            <a:ext cx="8731250" cy="5233988"/>
            <a:chOff x="288925" y="1254125"/>
            <a:chExt cx="8731250" cy="5233988"/>
          </a:xfrm>
        </p:grpSpPr>
        <p:sp>
          <p:nvSpPr>
            <p:cNvPr id="399" name="Freeform 2"/>
            <p:cNvSpPr>
              <a:spLocks/>
            </p:cNvSpPr>
            <p:nvPr/>
          </p:nvSpPr>
          <p:spPr bwMode="auto">
            <a:xfrm>
              <a:off x="3116263" y="4294188"/>
              <a:ext cx="5562600" cy="1816100"/>
            </a:xfrm>
            <a:custGeom>
              <a:avLst/>
              <a:gdLst>
                <a:gd name="T0" fmla="*/ 3504 w 3504"/>
                <a:gd name="T1" fmla="*/ 200 h 1144"/>
                <a:gd name="T2" fmla="*/ 3504 w 3504"/>
                <a:gd name="T3" fmla="*/ 1144 h 1144"/>
                <a:gd name="T4" fmla="*/ 0 w 3504"/>
                <a:gd name="T5" fmla="*/ 1144 h 1144"/>
                <a:gd name="T6" fmla="*/ 0 w 3504"/>
                <a:gd name="T7" fmla="*/ 0 h 1144"/>
                <a:gd name="T8" fmla="*/ 224 w 3504"/>
                <a:gd name="T9" fmla="*/ 0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04" h="1144">
                  <a:moveTo>
                    <a:pt x="3504" y="200"/>
                  </a:moveTo>
                  <a:lnTo>
                    <a:pt x="3504" y="1144"/>
                  </a:lnTo>
                  <a:lnTo>
                    <a:pt x="0" y="1144"/>
                  </a:lnTo>
                  <a:lnTo>
                    <a:pt x="0" y="0"/>
                  </a:lnTo>
                  <a:lnTo>
                    <a:pt x="224" y="0"/>
                  </a:lnTo>
                </a:path>
              </a:pathLst>
            </a:custGeom>
            <a:noFill/>
            <a:ln w="5715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Freeform 3"/>
            <p:cNvSpPr>
              <a:spLocks/>
            </p:cNvSpPr>
            <p:nvPr/>
          </p:nvSpPr>
          <p:spPr bwMode="auto">
            <a:xfrm>
              <a:off x="2568575" y="4016375"/>
              <a:ext cx="936625" cy="120650"/>
            </a:xfrm>
            <a:custGeom>
              <a:avLst/>
              <a:gdLst>
                <a:gd name="T0" fmla="*/ 0 w 590"/>
                <a:gd name="T1" fmla="*/ 4 h 76"/>
                <a:gd name="T2" fmla="*/ 182 w 590"/>
                <a:gd name="T3" fmla="*/ 0 h 76"/>
                <a:gd name="T4" fmla="*/ 288 w 590"/>
                <a:gd name="T5" fmla="*/ 76 h 76"/>
                <a:gd name="T6" fmla="*/ 590 w 590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76">
                  <a:moveTo>
                    <a:pt x="0" y="4"/>
                  </a:moveTo>
                  <a:lnTo>
                    <a:pt x="182" y="0"/>
                  </a:lnTo>
                  <a:lnTo>
                    <a:pt x="288" y="76"/>
                  </a:lnTo>
                  <a:lnTo>
                    <a:pt x="590" y="76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" name="Freeform 4"/>
            <p:cNvSpPr>
              <a:spLocks/>
            </p:cNvSpPr>
            <p:nvPr/>
          </p:nvSpPr>
          <p:spPr bwMode="auto">
            <a:xfrm>
              <a:off x="1368425" y="1836738"/>
              <a:ext cx="3624263" cy="2149475"/>
            </a:xfrm>
            <a:custGeom>
              <a:avLst/>
              <a:gdLst>
                <a:gd name="T0" fmla="*/ 1690 w 2283"/>
                <a:gd name="T1" fmla="*/ 1354 h 1354"/>
                <a:gd name="T2" fmla="*/ 2283 w 2283"/>
                <a:gd name="T3" fmla="*/ 1354 h 1354"/>
                <a:gd name="T4" fmla="*/ 2276 w 2283"/>
                <a:gd name="T5" fmla="*/ 0 h 1354"/>
                <a:gd name="T6" fmla="*/ 0 w 2283"/>
                <a:gd name="T7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83" h="1354">
                  <a:moveTo>
                    <a:pt x="1690" y="1354"/>
                  </a:moveTo>
                  <a:lnTo>
                    <a:pt x="2283" y="1354"/>
                  </a:lnTo>
                  <a:lnTo>
                    <a:pt x="2276" y="0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" name="Freeform 5"/>
            <p:cNvSpPr>
              <a:spLocks/>
            </p:cNvSpPr>
            <p:nvPr/>
          </p:nvSpPr>
          <p:spPr bwMode="auto">
            <a:xfrm>
              <a:off x="1600200" y="2336800"/>
              <a:ext cx="7086600" cy="2514600"/>
            </a:xfrm>
            <a:custGeom>
              <a:avLst/>
              <a:gdLst>
                <a:gd name="T0" fmla="*/ 0 w 4464"/>
                <a:gd name="T1" fmla="*/ 272 h 1584"/>
                <a:gd name="T2" fmla="*/ 1776 w 4464"/>
                <a:gd name="T3" fmla="*/ 272 h 1584"/>
                <a:gd name="T4" fmla="*/ 1776 w 4464"/>
                <a:gd name="T5" fmla="*/ 0 h 1584"/>
                <a:gd name="T6" fmla="*/ 4000 w 4464"/>
                <a:gd name="T7" fmla="*/ 8 h 1584"/>
                <a:gd name="T8" fmla="*/ 4008 w 4464"/>
                <a:gd name="T9" fmla="*/ 1584 h 1584"/>
                <a:gd name="T10" fmla="*/ 4248 w 4464"/>
                <a:gd name="T11" fmla="*/ 1584 h 1584"/>
                <a:gd name="T12" fmla="*/ 4301 w 4464"/>
                <a:gd name="T13" fmla="*/ 1432 h 1584"/>
                <a:gd name="T14" fmla="*/ 4464 w 4464"/>
                <a:gd name="T15" fmla="*/ 1432 h 1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64" h="1584">
                  <a:moveTo>
                    <a:pt x="0" y="272"/>
                  </a:moveTo>
                  <a:lnTo>
                    <a:pt x="1776" y="272"/>
                  </a:lnTo>
                  <a:lnTo>
                    <a:pt x="1776" y="0"/>
                  </a:lnTo>
                  <a:lnTo>
                    <a:pt x="4000" y="8"/>
                  </a:lnTo>
                  <a:lnTo>
                    <a:pt x="4008" y="1584"/>
                  </a:lnTo>
                  <a:lnTo>
                    <a:pt x="4248" y="1584"/>
                  </a:lnTo>
                  <a:lnTo>
                    <a:pt x="4301" y="1432"/>
                  </a:lnTo>
                  <a:lnTo>
                    <a:pt x="4464" y="1432"/>
                  </a:lnTo>
                </a:path>
              </a:pathLst>
            </a:custGeom>
            <a:noFill/>
            <a:ln w="5715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3" name="Group 7"/>
            <p:cNvGrpSpPr>
              <a:grpSpLocks/>
            </p:cNvGrpSpPr>
            <p:nvPr/>
          </p:nvGrpSpPr>
          <p:grpSpPr bwMode="auto">
            <a:xfrm>
              <a:off x="808038" y="2444750"/>
              <a:ext cx="777875" cy="630238"/>
              <a:chOff x="509" y="1540"/>
              <a:chExt cx="490" cy="397"/>
            </a:xfrm>
          </p:grpSpPr>
          <p:sp>
            <p:nvSpPr>
              <p:cNvPr id="404" name="Rectangle 8"/>
              <p:cNvSpPr>
                <a:spLocks noChangeArrowheads="1"/>
              </p:cNvSpPr>
              <p:nvPr/>
            </p:nvSpPr>
            <p:spPr bwMode="auto">
              <a:xfrm>
                <a:off x="509" y="1540"/>
                <a:ext cx="243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405" name="Freeform 9"/>
              <p:cNvSpPr>
                <a:spLocks/>
              </p:cNvSpPr>
              <p:nvPr/>
            </p:nvSpPr>
            <p:spPr bwMode="auto">
              <a:xfrm>
                <a:off x="758" y="1552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" name="Line 10"/>
              <p:cNvSpPr>
                <a:spLocks noChangeShapeType="1"/>
              </p:cNvSpPr>
              <p:nvPr/>
            </p:nvSpPr>
            <p:spPr bwMode="auto">
              <a:xfrm>
                <a:off x="714" y="160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" name="Line 11"/>
              <p:cNvSpPr>
                <a:spLocks noChangeShapeType="1"/>
              </p:cNvSpPr>
              <p:nvPr/>
            </p:nvSpPr>
            <p:spPr bwMode="auto">
              <a:xfrm>
                <a:off x="714" y="188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8" name="Freeform 12"/>
            <p:cNvSpPr>
              <a:spLocks/>
            </p:cNvSpPr>
            <p:nvPr/>
          </p:nvSpPr>
          <p:spPr bwMode="auto">
            <a:xfrm>
              <a:off x="288925" y="1943100"/>
              <a:ext cx="893763" cy="2046288"/>
            </a:xfrm>
            <a:custGeom>
              <a:avLst/>
              <a:gdLst>
                <a:gd name="T0" fmla="*/ 562 w 563"/>
                <a:gd name="T1" fmla="*/ 0 h 1289"/>
                <a:gd name="T2" fmla="*/ 2 w 563"/>
                <a:gd name="T3" fmla="*/ 0 h 1289"/>
                <a:gd name="T4" fmla="*/ 0 w 563"/>
                <a:gd name="T5" fmla="*/ 1288 h 1289"/>
                <a:gd name="T6" fmla="*/ 192 w 563"/>
                <a:gd name="T7" fmla="*/ 1288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3" h="1289">
                  <a:moveTo>
                    <a:pt x="562" y="0"/>
                  </a:moveTo>
                  <a:lnTo>
                    <a:pt x="2" y="0"/>
                  </a:lnTo>
                  <a:lnTo>
                    <a:pt x="0" y="1288"/>
                  </a:lnTo>
                  <a:lnTo>
                    <a:pt x="192" y="1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" name="Freeform 13"/>
            <p:cNvSpPr>
              <a:spLocks/>
            </p:cNvSpPr>
            <p:nvPr/>
          </p:nvSpPr>
          <p:spPr bwMode="auto">
            <a:xfrm>
              <a:off x="6537325" y="4156075"/>
              <a:ext cx="1752600" cy="1279525"/>
            </a:xfrm>
            <a:custGeom>
              <a:avLst/>
              <a:gdLst>
                <a:gd name="T0" fmla="*/ 2 w 1104"/>
                <a:gd name="T1" fmla="*/ 0 h 806"/>
                <a:gd name="T2" fmla="*/ 0 w 1104"/>
                <a:gd name="T3" fmla="*/ 806 h 806"/>
                <a:gd name="T4" fmla="*/ 784 w 1104"/>
                <a:gd name="T5" fmla="*/ 806 h 806"/>
                <a:gd name="T6" fmla="*/ 784 w 1104"/>
                <a:gd name="T7" fmla="*/ 326 h 806"/>
                <a:gd name="T8" fmla="*/ 1104 w 1104"/>
                <a:gd name="T9" fmla="*/ 32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806">
                  <a:moveTo>
                    <a:pt x="2" y="0"/>
                  </a:moveTo>
                  <a:lnTo>
                    <a:pt x="0" y="806"/>
                  </a:lnTo>
                  <a:lnTo>
                    <a:pt x="784" y="806"/>
                  </a:lnTo>
                  <a:lnTo>
                    <a:pt x="784" y="326"/>
                  </a:lnTo>
                  <a:lnTo>
                    <a:pt x="1104" y="3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" name="Freeform 14"/>
            <p:cNvSpPr>
              <a:spLocks/>
            </p:cNvSpPr>
            <p:nvPr/>
          </p:nvSpPr>
          <p:spPr bwMode="auto">
            <a:xfrm>
              <a:off x="3108325" y="4292600"/>
              <a:ext cx="5570538" cy="1830388"/>
            </a:xfrm>
            <a:custGeom>
              <a:avLst/>
              <a:gdLst>
                <a:gd name="T0" fmla="*/ 3392 w 3509"/>
                <a:gd name="T1" fmla="*/ 200 h 1153"/>
                <a:gd name="T2" fmla="*/ 3508 w 3509"/>
                <a:gd name="T3" fmla="*/ 200 h 1153"/>
                <a:gd name="T4" fmla="*/ 3504 w 3509"/>
                <a:gd name="T5" fmla="*/ 1152 h 1153"/>
                <a:gd name="T6" fmla="*/ 0 w 3509"/>
                <a:gd name="T7" fmla="*/ 1152 h 1153"/>
                <a:gd name="T8" fmla="*/ 0 w 3509"/>
                <a:gd name="T9" fmla="*/ 0 h 1153"/>
                <a:gd name="T10" fmla="*/ 240 w 3509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9" h="1153">
                  <a:moveTo>
                    <a:pt x="3392" y="200"/>
                  </a:moveTo>
                  <a:lnTo>
                    <a:pt x="3508" y="200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" name="Rectangle 15"/>
            <p:cNvSpPr>
              <a:spLocks noChangeArrowheads="1"/>
            </p:cNvSpPr>
            <p:nvPr/>
          </p:nvSpPr>
          <p:spPr bwMode="auto">
            <a:xfrm>
              <a:off x="3792538" y="139065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412" name="Rectangle 16"/>
            <p:cNvSpPr>
              <a:spLocks noChangeArrowheads="1"/>
            </p:cNvSpPr>
            <p:nvPr/>
          </p:nvSpPr>
          <p:spPr bwMode="auto">
            <a:xfrm>
              <a:off x="1227138" y="26733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413" name="Freeform 17"/>
            <p:cNvSpPr>
              <a:spLocks/>
            </p:cNvSpPr>
            <p:nvPr/>
          </p:nvSpPr>
          <p:spPr bwMode="auto">
            <a:xfrm>
              <a:off x="5534025" y="265430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" name="Rectangle 18"/>
            <p:cNvSpPr>
              <a:spLocks noChangeArrowheads="1"/>
            </p:cNvSpPr>
            <p:nvPr/>
          </p:nvSpPr>
          <p:spPr bwMode="auto">
            <a:xfrm>
              <a:off x="5545138" y="28511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415" name="Freeform 19"/>
            <p:cNvSpPr>
              <a:spLocks/>
            </p:cNvSpPr>
            <p:nvPr/>
          </p:nvSpPr>
          <p:spPr bwMode="auto">
            <a:xfrm>
              <a:off x="1609725" y="2768600"/>
              <a:ext cx="3913188" cy="1588"/>
            </a:xfrm>
            <a:custGeom>
              <a:avLst/>
              <a:gdLst>
                <a:gd name="T0" fmla="*/ 0 w 2465"/>
                <a:gd name="T1" fmla="*/ 0 h 1"/>
                <a:gd name="T2" fmla="*/ 370 w 2465"/>
                <a:gd name="T3" fmla="*/ 0 h 1"/>
                <a:gd name="T4" fmla="*/ 358 w 2465"/>
                <a:gd name="T5" fmla="*/ 0 h 1"/>
                <a:gd name="T6" fmla="*/ 2464 w 24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5" h="1">
                  <a:moveTo>
                    <a:pt x="0" y="0"/>
                  </a:moveTo>
                  <a:lnTo>
                    <a:pt x="370" y="0"/>
                  </a:lnTo>
                  <a:lnTo>
                    <a:pt x="358" y="0"/>
                  </a:lnTo>
                  <a:lnTo>
                    <a:pt x="246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" name="Freeform 20"/>
            <p:cNvSpPr>
              <a:spLocks/>
            </p:cNvSpPr>
            <p:nvPr/>
          </p:nvSpPr>
          <p:spPr bwMode="auto">
            <a:xfrm flipH="1">
              <a:off x="3776663" y="1498600"/>
              <a:ext cx="42862" cy="1944688"/>
            </a:xfrm>
            <a:custGeom>
              <a:avLst/>
              <a:gdLst>
                <a:gd name="T0" fmla="*/ 0 w 1"/>
                <a:gd name="T1" fmla="*/ 0 h 1537"/>
                <a:gd name="T2" fmla="*/ 0 w 1"/>
                <a:gd name="T3" fmla="*/ 1536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537">
                  <a:moveTo>
                    <a:pt x="0" y="0"/>
                  </a:moveTo>
                  <a:lnTo>
                    <a:pt x="0" y="153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" name="Rectangle 21"/>
            <p:cNvSpPr>
              <a:spLocks noChangeArrowheads="1"/>
            </p:cNvSpPr>
            <p:nvPr/>
          </p:nvSpPr>
          <p:spPr bwMode="auto">
            <a:xfrm>
              <a:off x="6848475" y="3511550"/>
              <a:ext cx="33655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418" name="Line 22"/>
            <p:cNvSpPr>
              <a:spLocks noChangeShapeType="1"/>
            </p:cNvSpPr>
            <p:nvPr/>
          </p:nvSpPr>
          <p:spPr bwMode="auto">
            <a:xfrm>
              <a:off x="7019925" y="3797300"/>
              <a:ext cx="0" cy="127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" name="Freeform 23"/>
            <p:cNvSpPr>
              <a:spLocks/>
            </p:cNvSpPr>
            <p:nvPr/>
          </p:nvSpPr>
          <p:spPr bwMode="auto">
            <a:xfrm>
              <a:off x="7708900" y="4521200"/>
              <a:ext cx="582613" cy="1588"/>
            </a:xfrm>
            <a:custGeom>
              <a:avLst/>
              <a:gdLst>
                <a:gd name="T0" fmla="*/ 0 w 367"/>
                <a:gd name="T1" fmla="*/ 0 h 1"/>
                <a:gd name="T2" fmla="*/ 366 w 36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67" h="1">
                  <a:moveTo>
                    <a:pt x="0" y="0"/>
                  </a:moveTo>
                  <a:lnTo>
                    <a:pt x="36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" name="Rectangle 24"/>
            <p:cNvSpPr>
              <a:spLocks noChangeArrowheads="1"/>
            </p:cNvSpPr>
            <p:nvPr/>
          </p:nvSpPr>
          <p:spPr bwMode="auto">
            <a:xfrm>
              <a:off x="8339138" y="1390650"/>
              <a:ext cx="681037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WBSrc</a:t>
              </a:r>
            </a:p>
          </p:txBody>
        </p:sp>
        <p:sp>
          <p:nvSpPr>
            <p:cNvPr id="421" name="Rectangle 25"/>
            <p:cNvSpPr>
              <a:spLocks noChangeArrowheads="1"/>
            </p:cNvSpPr>
            <p:nvPr/>
          </p:nvSpPr>
          <p:spPr bwMode="auto">
            <a:xfrm>
              <a:off x="7259638" y="1390650"/>
              <a:ext cx="874712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MemWrite</a:t>
              </a:r>
            </a:p>
          </p:txBody>
        </p:sp>
        <p:sp>
          <p:nvSpPr>
            <p:cNvPr id="422" name="Freeform 26"/>
            <p:cNvSpPr>
              <a:spLocks/>
            </p:cNvSpPr>
            <p:nvPr/>
          </p:nvSpPr>
          <p:spPr bwMode="auto">
            <a:xfrm>
              <a:off x="8291513" y="4364038"/>
              <a:ext cx="188912" cy="636587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" name="Freeform 27"/>
            <p:cNvSpPr>
              <a:spLocks/>
            </p:cNvSpPr>
            <p:nvPr/>
          </p:nvSpPr>
          <p:spPr bwMode="auto">
            <a:xfrm>
              <a:off x="8367713" y="1485900"/>
              <a:ext cx="76200" cy="2881313"/>
            </a:xfrm>
            <a:custGeom>
              <a:avLst/>
              <a:gdLst>
                <a:gd name="T0" fmla="*/ 0 w 1"/>
                <a:gd name="T1" fmla="*/ 0 h 2169"/>
                <a:gd name="T2" fmla="*/ 0 w 1"/>
                <a:gd name="T3" fmla="*/ 2168 h 2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169">
                  <a:moveTo>
                    <a:pt x="0" y="0"/>
                  </a:moveTo>
                  <a:lnTo>
                    <a:pt x="0" y="2168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" name="Freeform 28"/>
            <p:cNvSpPr>
              <a:spLocks/>
            </p:cNvSpPr>
            <p:nvPr/>
          </p:nvSpPr>
          <p:spPr bwMode="auto">
            <a:xfrm>
              <a:off x="7273925" y="1485900"/>
              <a:ext cx="1588" cy="2447925"/>
            </a:xfrm>
            <a:custGeom>
              <a:avLst/>
              <a:gdLst>
                <a:gd name="T0" fmla="*/ 0 w 1"/>
                <a:gd name="T1" fmla="*/ 0 h 1793"/>
                <a:gd name="T2" fmla="*/ 0 w 1"/>
                <a:gd name="T3" fmla="*/ 1792 h 1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793">
                  <a:moveTo>
                    <a:pt x="0" y="0"/>
                  </a:moveTo>
                  <a:lnTo>
                    <a:pt x="0" y="179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" name="Rectangle 29"/>
            <p:cNvSpPr>
              <a:spLocks noChangeArrowheads="1"/>
            </p:cNvSpPr>
            <p:nvPr/>
          </p:nvSpPr>
          <p:spPr bwMode="auto">
            <a:xfrm>
              <a:off x="6921500" y="3937000"/>
              <a:ext cx="774700" cy="11938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Rectangle 30"/>
            <p:cNvSpPr>
              <a:spLocks noChangeArrowheads="1"/>
            </p:cNvSpPr>
            <p:nvPr/>
          </p:nvSpPr>
          <p:spPr bwMode="auto">
            <a:xfrm>
              <a:off x="6881813" y="4010025"/>
              <a:ext cx="4857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addr</a:t>
              </a:r>
            </a:p>
          </p:txBody>
        </p:sp>
        <p:sp>
          <p:nvSpPr>
            <p:cNvPr id="427" name="Rectangle 31"/>
            <p:cNvSpPr>
              <a:spLocks noChangeArrowheads="1"/>
            </p:cNvSpPr>
            <p:nvPr/>
          </p:nvSpPr>
          <p:spPr bwMode="auto">
            <a:xfrm>
              <a:off x="6881813" y="4849813"/>
              <a:ext cx="5873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wdata</a:t>
              </a:r>
            </a:p>
          </p:txBody>
        </p:sp>
        <p:sp>
          <p:nvSpPr>
            <p:cNvPr id="428" name="Rectangle 32"/>
            <p:cNvSpPr>
              <a:spLocks noChangeArrowheads="1"/>
            </p:cNvSpPr>
            <p:nvPr/>
          </p:nvSpPr>
          <p:spPr bwMode="auto">
            <a:xfrm>
              <a:off x="7229475" y="4324350"/>
              <a:ext cx="5286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rdata</a:t>
              </a:r>
            </a:p>
          </p:txBody>
        </p:sp>
        <p:sp>
          <p:nvSpPr>
            <p:cNvPr id="429" name="Rectangle 33"/>
            <p:cNvSpPr>
              <a:spLocks noChangeArrowheads="1"/>
            </p:cNvSpPr>
            <p:nvPr/>
          </p:nvSpPr>
          <p:spPr bwMode="auto">
            <a:xfrm>
              <a:off x="6907213" y="4425950"/>
              <a:ext cx="822325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Data 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Memory</a:t>
              </a:r>
            </a:p>
          </p:txBody>
        </p:sp>
        <p:sp>
          <p:nvSpPr>
            <p:cNvPr id="430" name="Rectangle 34"/>
            <p:cNvSpPr>
              <a:spLocks noChangeArrowheads="1"/>
            </p:cNvSpPr>
            <p:nvPr/>
          </p:nvSpPr>
          <p:spPr bwMode="auto">
            <a:xfrm>
              <a:off x="7072313" y="3857625"/>
              <a:ext cx="376237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we</a:t>
              </a:r>
            </a:p>
          </p:txBody>
        </p:sp>
        <p:grpSp>
          <p:nvGrpSpPr>
            <p:cNvPr id="431" name="Group 35"/>
            <p:cNvGrpSpPr>
              <a:grpSpLocks/>
            </p:cNvGrpSpPr>
            <p:nvPr/>
          </p:nvGrpSpPr>
          <p:grpSpPr bwMode="auto">
            <a:xfrm>
              <a:off x="6965950" y="3938588"/>
              <a:ext cx="80963" cy="87312"/>
              <a:chOff x="2815" y="1407"/>
              <a:chExt cx="51" cy="55"/>
            </a:xfrm>
          </p:grpSpPr>
          <p:sp>
            <p:nvSpPr>
              <p:cNvPr id="432" name="Line 36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3" name="Line 37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" name="Group 38"/>
            <p:cNvGrpSpPr>
              <a:grpSpLocks/>
            </p:cNvGrpSpPr>
            <p:nvPr/>
          </p:nvGrpSpPr>
          <p:grpSpPr bwMode="auto">
            <a:xfrm>
              <a:off x="530225" y="2984500"/>
              <a:ext cx="6391275" cy="3503613"/>
              <a:chOff x="334" y="1880"/>
              <a:chExt cx="4026" cy="2207"/>
            </a:xfrm>
          </p:grpSpPr>
          <p:sp>
            <p:nvSpPr>
              <p:cNvPr id="435" name="Line 39"/>
              <p:cNvSpPr>
                <a:spLocks noChangeShapeType="1"/>
              </p:cNvSpPr>
              <p:nvPr/>
            </p:nvSpPr>
            <p:spPr bwMode="auto">
              <a:xfrm>
                <a:off x="3750" y="2624"/>
                <a:ext cx="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6" name="Freeform 40"/>
              <p:cNvSpPr>
                <a:spLocks/>
              </p:cNvSpPr>
              <p:nvPr/>
            </p:nvSpPr>
            <p:spPr bwMode="auto">
              <a:xfrm flipV="1">
                <a:off x="2590" y="2880"/>
                <a:ext cx="681" cy="193"/>
              </a:xfrm>
              <a:custGeom>
                <a:avLst/>
                <a:gdLst>
                  <a:gd name="T0" fmla="*/ 0 w 681"/>
                  <a:gd name="T1" fmla="*/ 0 h 193"/>
                  <a:gd name="T2" fmla="*/ 208 w 681"/>
                  <a:gd name="T3" fmla="*/ 0 h 193"/>
                  <a:gd name="T4" fmla="*/ 208 w 681"/>
                  <a:gd name="T5" fmla="*/ 192 h 193"/>
                  <a:gd name="T6" fmla="*/ 680 w 681"/>
                  <a:gd name="T7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1" h="193">
                    <a:moveTo>
                      <a:pt x="0" y="0"/>
                    </a:moveTo>
                    <a:lnTo>
                      <a:pt x="208" y="0"/>
                    </a:lnTo>
                    <a:lnTo>
                      <a:pt x="208" y="192"/>
                    </a:lnTo>
                    <a:lnTo>
                      <a:pt x="680" y="192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" name="Rectangle 41"/>
              <p:cNvSpPr>
                <a:spLocks noChangeArrowheads="1"/>
              </p:cNvSpPr>
              <p:nvPr/>
            </p:nvSpPr>
            <p:spPr bwMode="auto">
              <a:xfrm>
                <a:off x="1621" y="3913"/>
                <a:ext cx="45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RegDst</a:t>
                </a:r>
              </a:p>
            </p:txBody>
          </p:sp>
          <p:sp>
            <p:nvSpPr>
              <p:cNvPr id="438" name="Freeform 42"/>
              <p:cNvSpPr>
                <a:spLocks/>
              </p:cNvSpPr>
              <p:nvPr/>
            </p:nvSpPr>
            <p:spPr bwMode="auto">
              <a:xfrm>
                <a:off x="552" y="1880"/>
                <a:ext cx="207" cy="633"/>
              </a:xfrm>
              <a:custGeom>
                <a:avLst/>
                <a:gdLst>
                  <a:gd name="T0" fmla="*/ 0 w 207"/>
                  <a:gd name="T1" fmla="*/ 632 h 633"/>
                  <a:gd name="T2" fmla="*/ 0 w 207"/>
                  <a:gd name="T3" fmla="*/ 56 h 633"/>
                  <a:gd name="T4" fmla="*/ 0 w 207"/>
                  <a:gd name="T5" fmla="*/ 0 h 633"/>
                  <a:gd name="T6" fmla="*/ 206 w 207"/>
                  <a:gd name="T7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7" h="633">
                    <a:moveTo>
                      <a:pt x="0" y="632"/>
                    </a:moveTo>
                    <a:lnTo>
                      <a:pt x="0" y="56"/>
                    </a:lnTo>
                    <a:lnTo>
                      <a:pt x="0" y="0"/>
                    </a:lnTo>
                    <a:lnTo>
                      <a:pt x="20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" name="Freeform 43"/>
              <p:cNvSpPr>
                <a:spLocks/>
              </p:cNvSpPr>
              <p:nvPr/>
            </p:nvSpPr>
            <p:spPr bwMode="auto">
              <a:xfrm>
                <a:off x="1382" y="2320"/>
                <a:ext cx="817" cy="193"/>
              </a:xfrm>
              <a:custGeom>
                <a:avLst/>
                <a:gdLst>
                  <a:gd name="T0" fmla="*/ 0 w 817"/>
                  <a:gd name="T1" fmla="*/ 192 h 193"/>
                  <a:gd name="T2" fmla="*/ 0 w 817"/>
                  <a:gd name="T3" fmla="*/ 0 h 193"/>
                  <a:gd name="T4" fmla="*/ 816 w 817"/>
                  <a:gd name="T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193">
                    <a:moveTo>
                      <a:pt x="0" y="192"/>
                    </a:moveTo>
                    <a:lnTo>
                      <a:pt x="0" y="0"/>
                    </a:ln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" name="Freeform 44"/>
              <p:cNvSpPr>
                <a:spLocks/>
              </p:cNvSpPr>
              <p:nvPr/>
            </p:nvSpPr>
            <p:spPr bwMode="auto">
              <a:xfrm>
                <a:off x="1382" y="2416"/>
                <a:ext cx="817" cy="1"/>
              </a:xfrm>
              <a:custGeom>
                <a:avLst/>
                <a:gdLst>
                  <a:gd name="T0" fmla="*/ 0 w 817"/>
                  <a:gd name="T1" fmla="*/ 0 h 1"/>
                  <a:gd name="T2" fmla="*/ 816 w 81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17" h="1">
                    <a:moveTo>
                      <a:pt x="0" y="0"/>
                    </a:move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" name="Freeform 45"/>
              <p:cNvSpPr>
                <a:spLocks/>
              </p:cNvSpPr>
              <p:nvPr/>
            </p:nvSpPr>
            <p:spPr bwMode="auto">
              <a:xfrm>
                <a:off x="1382" y="2512"/>
                <a:ext cx="385" cy="193"/>
              </a:xfrm>
              <a:custGeom>
                <a:avLst/>
                <a:gdLst>
                  <a:gd name="T0" fmla="*/ 0 w 385"/>
                  <a:gd name="T1" fmla="*/ 0 h 193"/>
                  <a:gd name="T2" fmla="*/ 0 w 385"/>
                  <a:gd name="T3" fmla="*/ 192 h 193"/>
                  <a:gd name="T4" fmla="*/ 384 w 385"/>
                  <a:gd name="T5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5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84" y="192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" name="Freeform 46"/>
              <p:cNvSpPr>
                <a:spLocks/>
              </p:cNvSpPr>
              <p:nvPr/>
            </p:nvSpPr>
            <p:spPr bwMode="auto">
              <a:xfrm>
                <a:off x="1382" y="2704"/>
                <a:ext cx="817" cy="385"/>
              </a:xfrm>
              <a:custGeom>
                <a:avLst/>
                <a:gdLst>
                  <a:gd name="T0" fmla="*/ 0 w 817"/>
                  <a:gd name="T1" fmla="*/ 0 h 385"/>
                  <a:gd name="T2" fmla="*/ 0 w 817"/>
                  <a:gd name="T3" fmla="*/ 384 h 385"/>
                  <a:gd name="T4" fmla="*/ 816 w 817"/>
                  <a:gd name="T5" fmla="*/ 384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385">
                    <a:moveTo>
                      <a:pt x="0" y="0"/>
                    </a:moveTo>
                    <a:lnTo>
                      <a:pt x="0" y="384"/>
                    </a:lnTo>
                    <a:lnTo>
                      <a:pt x="816" y="384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" name="Freeform 47"/>
              <p:cNvSpPr>
                <a:spLocks/>
              </p:cNvSpPr>
              <p:nvPr/>
            </p:nvSpPr>
            <p:spPr bwMode="auto">
              <a:xfrm>
                <a:off x="1958" y="2608"/>
                <a:ext cx="241" cy="1"/>
              </a:xfrm>
              <a:custGeom>
                <a:avLst/>
                <a:gdLst>
                  <a:gd name="T0" fmla="*/ 0 w 241"/>
                  <a:gd name="T1" fmla="*/ 0 h 1"/>
                  <a:gd name="T2" fmla="*/ 240 w 24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41" h="1">
                    <a:moveTo>
                      <a:pt x="0" y="0"/>
                    </a:moveTo>
                    <a:lnTo>
                      <a:pt x="240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" name="Freeform 48"/>
              <p:cNvSpPr>
                <a:spLocks/>
              </p:cNvSpPr>
              <p:nvPr/>
            </p:nvSpPr>
            <p:spPr bwMode="auto">
              <a:xfrm>
                <a:off x="2574" y="2512"/>
                <a:ext cx="897" cy="1"/>
              </a:xfrm>
              <a:custGeom>
                <a:avLst/>
                <a:gdLst>
                  <a:gd name="T0" fmla="*/ 0 w 897"/>
                  <a:gd name="T1" fmla="*/ 0 h 1"/>
                  <a:gd name="T2" fmla="*/ 896 w 89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97" h="1">
                    <a:moveTo>
                      <a:pt x="0" y="0"/>
                    </a:moveTo>
                    <a:lnTo>
                      <a:pt x="89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" name="Freeform 49"/>
              <p:cNvSpPr>
                <a:spLocks/>
              </p:cNvSpPr>
              <p:nvPr/>
            </p:nvSpPr>
            <p:spPr bwMode="auto">
              <a:xfrm>
                <a:off x="1382" y="3088"/>
                <a:ext cx="1345" cy="241"/>
              </a:xfrm>
              <a:custGeom>
                <a:avLst/>
                <a:gdLst>
                  <a:gd name="T0" fmla="*/ 0 w 1345"/>
                  <a:gd name="T1" fmla="*/ 0 h 241"/>
                  <a:gd name="T2" fmla="*/ 0 w 1345"/>
                  <a:gd name="T3" fmla="*/ 240 h 241"/>
                  <a:gd name="T4" fmla="*/ 1344 w 1345"/>
                  <a:gd name="T5" fmla="*/ 24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45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344" y="24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" name="Freeform 50"/>
              <p:cNvSpPr>
                <a:spLocks/>
              </p:cNvSpPr>
              <p:nvPr/>
            </p:nvSpPr>
            <p:spPr bwMode="auto">
              <a:xfrm>
                <a:off x="3094" y="2800"/>
                <a:ext cx="545" cy="521"/>
              </a:xfrm>
              <a:custGeom>
                <a:avLst/>
                <a:gdLst>
                  <a:gd name="T0" fmla="*/ 0 w 545"/>
                  <a:gd name="T1" fmla="*/ 520 h 521"/>
                  <a:gd name="T2" fmla="*/ 544 w 545"/>
                  <a:gd name="T3" fmla="*/ 520 h 521"/>
                  <a:gd name="T4" fmla="*/ 544 w 545"/>
                  <a:gd name="T5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5" h="521">
                    <a:moveTo>
                      <a:pt x="0" y="520"/>
                    </a:moveTo>
                    <a:lnTo>
                      <a:pt x="544" y="520"/>
                    </a:lnTo>
                    <a:lnTo>
                      <a:pt x="544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" name="Freeform 51"/>
              <p:cNvSpPr>
                <a:spLocks/>
              </p:cNvSpPr>
              <p:nvPr/>
            </p:nvSpPr>
            <p:spPr bwMode="auto">
              <a:xfrm>
                <a:off x="2542" y="2704"/>
                <a:ext cx="713" cy="27"/>
              </a:xfrm>
              <a:custGeom>
                <a:avLst/>
                <a:gdLst>
                  <a:gd name="T0" fmla="*/ 0 w 337"/>
                  <a:gd name="T1" fmla="*/ 0 h 1"/>
                  <a:gd name="T2" fmla="*/ 336 w 33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37" h="1">
                    <a:moveTo>
                      <a:pt x="0" y="0"/>
                    </a:move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" name="Line 52"/>
              <p:cNvSpPr>
                <a:spLocks noChangeShapeType="1"/>
              </p:cNvSpPr>
              <p:nvPr/>
            </p:nvSpPr>
            <p:spPr bwMode="auto">
              <a:xfrm>
                <a:off x="1214" y="2608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" name="Rectangle 53"/>
              <p:cNvSpPr>
                <a:spLocks noChangeArrowheads="1"/>
              </p:cNvSpPr>
              <p:nvPr/>
            </p:nvSpPr>
            <p:spPr bwMode="auto">
              <a:xfrm>
                <a:off x="3117" y="3916"/>
                <a:ext cx="32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BSrc</a:t>
                </a:r>
              </a:p>
            </p:txBody>
          </p:sp>
          <p:sp>
            <p:nvSpPr>
              <p:cNvPr id="450" name="Oval 54"/>
              <p:cNvSpPr>
                <a:spLocks noChangeArrowheads="1"/>
              </p:cNvSpPr>
              <p:nvPr/>
            </p:nvSpPr>
            <p:spPr bwMode="auto">
              <a:xfrm>
                <a:off x="2786" y="2860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" name="Oval 55"/>
              <p:cNvSpPr>
                <a:spLocks noChangeArrowheads="1"/>
              </p:cNvSpPr>
              <p:nvPr/>
            </p:nvSpPr>
            <p:spPr bwMode="auto">
              <a:xfrm>
                <a:off x="1370" y="2596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2" name="Oval 56"/>
              <p:cNvSpPr>
                <a:spLocks noChangeArrowheads="1"/>
              </p:cNvSpPr>
              <p:nvPr/>
            </p:nvSpPr>
            <p:spPr bwMode="auto">
              <a:xfrm>
                <a:off x="4098" y="260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3" name="Line 57"/>
              <p:cNvSpPr>
                <a:spLocks noChangeShapeType="1"/>
              </p:cNvSpPr>
              <p:nvPr/>
            </p:nvSpPr>
            <p:spPr bwMode="auto">
              <a:xfrm>
                <a:off x="1382" y="3332"/>
                <a:ext cx="0" cy="5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" name="Rectangle 58"/>
              <p:cNvSpPr>
                <a:spLocks noChangeArrowheads="1"/>
              </p:cNvSpPr>
              <p:nvPr/>
            </p:nvSpPr>
            <p:spPr bwMode="auto">
              <a:xfrm>
                <a:off x="2197" y="3913"/>
                <a:ext cx="39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ExtSel</a:t>
                </a:r>
              </a:p>
            </p:txBody>
          </p:sp>
          <p:sp>
            <p:nvSpPr>
              <p:cNvPr id="455" name="Rectangle 59"/>
              <p:cNvSpPr>
                <a:spLocks noChangeArrowheads="1"/>
              </p:cNvSpPr>
              <p:nvPr/>
            </p:nvSpPr>
            <p:spPr bwMode="auto">
              <a:xfrm>
                <a:off x="1189" y="3913"/>
                <a:ext cx="47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OpCode</a:t>
                </a:r>
              </a:p>
            </p:txBody>
          </p:sp>
          <p:sp>
            <p:nvSpPr>
              <p:cNvPr id="456" name="Line 60"/>
              <p:cNvSpPr>
                <a:spLocks noChangeShapeType="1"/>
              </p:cNvSpPr>
              <p:nvPr/>
            </p:nvSpPr>
            <p:spPr bwMode="auto">
              <a:xfrm flipH="1">
                <a:off x="1720" y="2704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" name="Line 61"/>
              <p:cNvSpPr>
                <a:spLocks noChangeShapeType="1"/>
              </p:cNvSpPr>
              <p:nvPr/>
            </p:nvSpPr>
            <p:spPr bwMode="auto">
              <a:xfrm flipH="1">
                <a:off x="1912" y="2608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8" name="Line 62"/>
              <p:cNvSpPr>
                <a:spLocks noChangeShapeType="1"/>
              </p:cNvSpPr>
              <p:nvPr/>
            </p:nvSpPr>
            <p:spPr bwMode="auto">
              <a:xfrm>
                <a:off x="2154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9" name="Line 63"/>
              <p:cNvSpPr>
                <a:spLocks noChangeShapeType="1"/>
              </p:cNvSpPr>
              <p:nvPr/>
            </p:nvSpPr>
            <p:spPr bwMode="auto">
              <a:xfrm>
                <a:off x="2154" y="260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" name="Line 64"/>
              <p:cNvSpPr>
                <a:spLocks noChangeShapeType="1"/>
              </p:cNvSpPr>
              <p:nvPr/>
            </p:nvSpPr>
            <p:spPr bwMode="auto">
              <a:xfrm>
                <a:off x="2154" y="232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" name="Line 65"/>
              <p:cNvSpPr>
                <a:spLocks noChangeShapeType="1"/>
              </p:cNvSpPr>
              <p:nvPr/>
            </p:nvSpPr>
            <p:spPr bwMode="auto">
              <a:xfrm>
                <a:off x="2154" y="2416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" name="Rectangle 66"/>
              <p:cNvSpPr>
                <a:spLocks noChangeArrowheads="1"/>
              </p:cNvSpPr>
              <p:nvPr/>
            </p:nvSpPr>
            <p:spPr bwMode="auto">
              <a:xfrm>
                <a:off x="3757" y="2702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463" name="Line 67"/>
              <p:cNvSpPr>
                <a:spLocks noChangeShapeType="1"/>
              </p:cNvSpPr>
              <p:nvPr/>
            </p:nvSpPr>
            <p:spPr bwMode="auto">
              <a:xfrm>
                <a:off x="3738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4" name="Line 68"/>
              <p:cNvSpPr>
                <a:spLocks noChangeShapeType="1"/>
              </p:cNvSpPr>
              <p:nvPr/>
            </p:nvSpPr>
            <p:spPr bwMode="auto">
              <a:xfrm>
                <a:off x="3450" y="2512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" name="Line 69"/>
              <p:cNvSpPr>
                <a:spLocks noChangeShapeType="1"/>
              </p:cNvSpPr>
              <p:nvPr/>
            </p:nvSpPr>
            <p:spPr bwMode="auto">
              <a:xfrm>
                <a:off x="3638" y="2804"/>
                <a:ext cx="0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" name="Freeform 70"/>
              <p:cNvSpPr>
                <a:spLocks/>
              </p:cNvSpPr>
              <p:nvPr/>
            </p:nvSpPr>
            <p:spPr bwMode="auto">
              <a:xfrm>
                <a:off x="3260" y="2656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" name="Line 71"/>
              <p:cNvSpPr>
                <a:spLocks noChangeShapeType="1"/>
              </p:cNvSpPr>
              <p:nvPr/>
            </p:nvSpPr>
            <p:spPr bwMode="auto">
              <a:xfrm flipH="1">
                <a:off x="3204" y="2896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8" name="Line 72"/>
              <p:cNvSpPr>
                <a:spLocks noChangeShapeType="1"/>
              </p:cNvSpPr>
              <p:nvPr/>
            </p:nvSpPr>
            <p:spPr bwMode="auto">
              <a:xfrm flipH="1">
                <a:off x="3204" y="2704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9" name="Line 73"/>
              <p:cNvSpPr>
                <a:spLocks noChangeShapeType="1"/>
              </p:cNvSpPr>
              <p:nvPr/>
            </p:nvSpPr>
            <p:spPr bwMode="auto">
              <a:xfrm flipH="1">
                <a:off x="3396" y="2800"/>
                <a:ext cx="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0" name="Rectangle 74"/>
              <p:cNvSpPr>
                <a:spLocks noChangeArrowheads="1"/>
              </p:cNvSpPr>
              <p:nvPr/>
            </p:nvSpPr>
            <p:spPr bwMode="auto">
              <a:xfrm>
                <a:off x="2709" y="3913"/>
                <a:ext cx="38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OpSel</a:t>
                </a:r>
              </a:p>
            </p:txBody>
          </p:sp>
          <p:sp>
            <p:nvSpPr>
              <p:cNvPr id="471" name="Line 75"/>
              <p:cNvSpPr>
                <a:spLocks noChangeShapeType="1"/>
              </p:cNvSpPr>
              <p:nvPr/>
            </p:nvSpPr>
            <p:spPr bwMode="auto">
              <a:xfrm>
                <a:off x="2662" y="332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" name="Rectangle 76"/>
              <p:cNvSpPr>
                <a:spLocks noChangeArrowheads="1"/>
              </p:cNvSpPr>
              <p:nvPr/>
            </p:nvSpPr>
            <p:spPr bwMode="auto">
              <a:xfrm>
                <a:off x="2141" y="19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473" name="Line 77"/>
              <p:cNvSpPr>
                <a:spLocks noChangeShapeType="1"/>
              </p:cNvSpPr>
              <p:nvPr/>
            </p:nvSpPr>
            <p:spPr bwMode="auto">
              <a:xfrm>
                <a:off x="2254" y="211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" name="Oval 78"/>
              <p:cNvSpPr>
                <a:spLocks noChangeArrowheads="1"/>
              </p:cNvSpPr>
              <p:nvPr/>
            </p:nvSpPr>
            <p:spPr bwMode="auto">
              <a:xfrm>
                <a:off x="2994" y="268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" name="Freeform 79"/>
              <p:cNvSpPr>
                <a:spLocks/>
              </p:cNvSpPr>
              <p:nvPr/>
            </p:nvSpPr>
            <p:spPr bwMode="auto">
              <a:xfrm>
                <a:off x="1830" y="2726"/>
                <a:ext cx="1" cy="1199"/>
              </a:xfrm>
              <a:custGeom>
                <a:avLst/>
                <a:gdLst>
                  <a:gd name="T0" fmla="*/ 0 w 1"/>
                  <a:gd name="T1" fmla="*/ 1344 h 1345"/>
                  <a:gd name="T2" fmla="*/ 0 w 1"/>
                  <a:gd name="T3" fmla="*/ 0 h 1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345">
                    <a:moveTo>
                      <a:pt x="0" y="1344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" name="Line 80"/>
              <p:cNvSpPr>
                <a:spLocks noChangeShapeType="1"/>
              </p:cNvSpPr>
              <p:nvPr/>
            </p:nvSpPr>
            <p:spPr bwMode="auto">
              <a:xfrm flipV="1">
                <a:off x="2382" y="3185"/>
                <a:ext cx="0" cy="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7" name="Line 81"/>
              <p:cNvSpPr>
                <a:spLocks noChangeShapeType="1"/>
              </p:cNvSpPr>
              <p:nvPr/>
            </p:nvSpPr>
            <p:spPr bwMode="auto">
              <a:xfrm flipV="1">
                <a:off x="2886" y="3439"/>
                <a:ext cx="0" cy="5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8" name="Line 82"/>
              <p:cNvSpPr>
                <a:spLocks noChangeShapeType="1"/>
              </p:cNvSpPr>
              <p:nvPr/>
            </p:nvSpPr>
            <p:spPr bwMode="auto">
              <a:xfrm>
                <a:off x="3326" y="2908"/>
                <a:ext cx="0" cy="10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" name="Line 83"/>
              <p:cNvSpPr>
                <a:spLocks noChangeShapeType="1"/>
              </p:cNvSpPr>
              <p:nvPr/>
            </p:nvSpPr>
            <p:spPr bwMode="auto">
              <a:xfrm>
                <a:off x="3766" y="2709"/>
                <a:ext cx="2" cy="124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0" name="Rectangle 84"/>
              <p:cNvSpPr>
                <a:spLocks noChangeArrowheads="1"/>
              </p:cNvSpPr>
              <p:nvPr/>
            </p:nvSpPr>
            <p:spPr bwMode="auto">
              <a:xfrm>
                <a:off x="3632" y="3911"/>
                <a:ext cx="35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zero?</a:t>
                </a:r>
              </a:p>
            </p:txBody>
          </p:sp>
          <p:sp>
            <p:nvSpPr>
              <p:cNvPr id="481" name="Freeform 85"/>
              <p:cNvSpPr>
                <a:spLocks/>
              </p:cNvSpPr>
              <p:nvPr/>
            </p:nvSpPr>
            <p:spPr bwMode="auto">
              <a:xfrm>
                <a:off x="1773" y="2462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accent1"/>
              </a:solidFill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" name="Freeform 86"/>
              <p:cNvSpPr>
                <a:spLocks/>
              </p:cNvSpPr>
              <p:nvPr/>
            </p:nvSpPr>
            <p:spPr bwMode="auto">
              <a:xfrm>
                <a:off x="1537" y="2415"/>
                <a:ext cx="241" cy="213"/>
              </a:xfrm>
              <a:custGeom>
                <a:avLst/>
                <a:gdLst>
                  <a:gd name="T0" fmla="*/ 0 w 241"/>
                  <a:gd name="T1" fmla="*/ 0 h 117"/>
                  <a:gd name="T2" fmla="*/ 0 w 241"/>
                  <a:gd name="T3" fmla="*/ 116 h 117"/>
                  <a:gd name="T4" fmla="*/ 240 w 241"/>
                  <a:gd name="T5" fmla="*/ 116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1" h="117">
                    <a:moveTo>
                      <a:pt x="0" y="0"/>
                    </a:moveTo>
                    <a:lnTo>
                      <a:pt x="0" y="116"/>
                    </a:lnTo>
                    <a:lnTo>
                      <a:pt x="240" y="11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83" name="Group 87"/>
              <p:cNvGrpSpPr>
                <a:grpSpLocks/>
              </p:cNvGrpSpPr>
              <p:nvPr/>
            </p:nvGrpSpPr>
            <p:grpSpPr bwMode="auto">
              <a:xfrm>
                <a:off x="334" y="2330"/>
                <a:ext cx="890" cy="662"/>
                <a:chOff x="326" y="2386"/>
                <a:chExt cx="890" cy="662"/>
              </a:xfrm>
            </p:grpSpPr>
            <p:sp>
              <p:nvSpPr>
                <p:cNvPr id="506" name="Rectangle 88"/>
                <p:cNvSpPr>
                  <a:spLocks noChangeArrowheads="1"/>
                </p:cNvSpPr>
                <p:nvPr/>
              </p:nvSpPr>
              <p:spPr bwMode="auto">
                <a:xfrm>
                  <a:off x="326" y="2766"/>
                  <a:ext cx="212" cy="1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clk</a:t>
                  </a:r>
                </a:p>
              </p:txBody>
            </p:sp>
            <p:sp>
              <p:nvSpPr>
                <p:cNvPr id="507" name="Line 89"/>
                <p:cNvSpPr>
                  <a:spLocks noChangeShapeType="1"/>
                </p:cNvSpPr>
                <p:nvPr/>
              </p:nvSpPr>
              <p:spPr bwMode="auto">
                <a:xfrm>
                  <a:off x="431" y="2742"/>
                  <a:ext cx="0" cy="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08" name="Group 90"/>
                <p:cNvGrpSpPr>
                  <a:grpSpLocks/>
                </p:cNvGrpSpPr>
                <p:nvPr/>
              </p:nvGrpSpPr>
              <p:grpSpPr bwMode="auto">
                <a:xfrm>
                  <a:off x="333" y="2386"/>
                  <a:ext cx="883" cy="662"/>
                  <a:chOff x="333" y="2386"/>
                  <a:chExt cx="883" cy="662"/>
                </a:xfrm>
              </p:grpSpPr>
              <p:sp>
                <p:nvSpPr>
                  <p:cNvPr id="509" name="Freeform 91"/>
                  <p:cNvSpPr>
                    <a:spLocks/>
                  </p:cNvSpPr>
                  <p:nvPr/>
                </p:nvSpPr>
                <p:spPr bwMode="auto">
                  <a:xfrm>
                    <a:off x="517" y="2567"/>
                    <a:ext cx="189" cy="1"/>
                  </a:xfrm>
                  <a:custGeom>
                    <a:avLst/>
                    <a:gdLst>
                      <a:gd name="T0" fmla="*/ 0 w 189"/>
                      <a:gd name="T1" fmla="*/ 0 h 1"/>
                      <a:gd name="T2" fmla="*/ 141 w 189"/>
                      <a:gd name="T3" fmla="*/ 0 h 1"/>
                      <a:gd name="T4" fmla="*/ 188 w 189"/>
                      <a:gd name="T5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89" h="1">
                        <a:moveTo>
                          <a:pt x="0" y="0"/>
                        </a:moveTo>
                        <a:lnTo>
                          <a:pt x="141" y="0"/>
                        </a:lnTo>
                        <a:lnTo>
                          <a:pt x="188" y="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510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684" y="2452"/>
                    <a:ext cx="532" cy="596"/>
                    <a:chOff x="684" y="2452"/>
                    <a:chExt cx="532" cy="596"/>
                  </a:xfrm>
                </p:grpSpPr>
                <p:sp>
                  <p:nvSpPr>
                    <p:cNvPr id="515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7" y="2454"/>
                      <a:ext cx="466" cy="576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6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4" y="2452"/>
                      <a:ext cx="306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addr</a:t>
                      </a:r>
                    </a:p>
                  </p:txBody>
                </p:sp>
                <p:sp>
                  <p:nvSpPr>
                    <p:cNvPr id="517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3" y="2554"/>
                      <a:ext cx="263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inst</a:t>
                      </a:r>
                    </a:p>
                  </p:txBody>
                </p:sp>
                <p:sp>
                  <p:nvSpPr>
                    <p:cNvPr id="518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91" y="2724"/>
                      <a:ext cx="518" cy="32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Inst.</a:t>
                      </a:r>
                    </a:p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Memory</a:t>
                      </a:r>
                    </a:p>
                  </p:txBody>
                </p:sp>
              </p:grpSp>
              <p:sp>
                <p:nvSpPr>
                  <p:cNvPr id="511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382" y="2386"/>
                    <a:ext cx="127" cy="362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2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525" y="2567"/>
                    <a:ext cx="30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3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2494"/>
                    <a:ext cx="247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PC</a:t>
                    </a:r>
                  </a:p>
                </p:txBody>
              </p:sp>
              <p:sp>
                <p:nvSpPr>
                  <p:cNvPr id="514" name="Freeform 100"/>
                  <p:cNvSpPr>
                    <a:spLocks/>
                  </p:cNvSpPr>
                  <p:nvPr/>
                </p:nvSpPr>
                <p:spPr bwMode="auto">
                  <a:xfrm>
                    <a:off x="422" y="2701"/>
                    <a:ext cx="48" cy="48"/>
                  </a:xfrm>
                  <a:custGeom>
                    <a:avLst/>
                    <a:gdLst>
                      <a:gd name="T0" fmla="*/ 0 w 48"/>
                      <a:gd name="T1" fmla="*/ 47 h 48"/>
                      <a:gd name="T2" fmla="*/ 24 w 48"/>
                      <a:gd name="T3" fmla="*/ 0 h 48"/>
                      <a:gd name="T4" fmla="*/ 47 w 48"/>
                      <a:gd name="T5" fmla="*/ 4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48">
                        <a:moveTo>
                          <a:pt x="0" y="47"/>
                        </a:moveTo>
                        <a:lnTo>
                          <a:pt x="24" y="0"/>
                        </a:lnTo>
                        <a:lnTo>
                          <a:pt x="47" y="47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84" name="Rectangle 101"/>
              <p:cNvSpPr>
                <a:spLocks noChangeArrowheads="1"/>
              </p:cNvSpPr>
              <p:nvPr/>
            </p:nvSpPr>
            <p:spPr bwMode="auto">
              <a:xfrm>
                <a:off x="2201" y="2185"/>
                <a:ext cx="360" cy="6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5" name="Rectangle 102"/>
              <p:cNvSpPr>
                <a:spLocks noChangeArrowheads="1"/>
              </p:cNvSpPr>
              <p:nvPr/>
            </p:nvSpPr>
            <p:spPr bwMode="auto">
              <a:xfrm>
                <a:off x="2355" y="2439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486" name="Rectangle 103"/>
              <p:cNvSpPr>
                <a:spLocks noChangeArrowheads="1"/>
              </p:cNvSpPr>
              <p:nvPr/>
            </p:nvSpPr>
            <p:spPr bwMode="auto">
              <a:xfrm>
                <a:off x="2184" y="2693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487" name="Rectangle 104"/>
              <p:cNvSpPr>
                <a:spLocks noChangeArrowheads="1"/>
              </p:cNvSpPr>
              <p:nvPr/>
            </p:nvSpPr>
            <p:spPr bwMode="auto">
              <a:xfrm>
                <a:off x="2168" y="2246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488" name="Rectangle 105"/>
              <p:cNvSpPr>
                <a:spLocks noChangeArrowheads="1"/>
              </p:cNvSpPr>
              <p:nvPr/>
            </p:nvSpPr>
            <p:spPr bwMode="auto">
              <a:xfrm>
                <a:off x="2168" y="234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489" name="Rectangle 106"/>
              <p:cNvSpPr>
                <a:spLocks noChangeArrowheads="1"/>
              </p:cNvSpPr>
              <p:nvPr/>
            </p:nvSpPr>
            <p:spPr bwMode="auto">
              <a:xfrm>
                <a:off x="2168" y="2522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490" name="Rectangle 107"/>
              <p:cNvSpPr>
                <a:spLocks noChangeArrowheads="1"/>
              </p:cNvSpPr>
              <p:nvPr/>
            </p:nvSpPr>
            <p:spPr bwMode="auto">
              <a:xfrm>
                <a:off x="2168" y="2614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491" name="Rectangle 108"/>
              <p:cNvSpPr>
                <a:spLocks noChangeArrowheads="1"/>
              </p:cNvSpPr>
              <p:nvPr/>
            </p:nvSpPr>
            <p:spPr bwMode="auto">
              <a:xfrm>
                <a:off x="2360" y="2615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492" name="Rectangle 109"/>
              <p:cNvSpPr>
                <a:spLocks noChangeArrowheads="1"/>
              </p:cNvSpPr>
              <p:nvPr/>
            </p:nvSpPr>
            <p:spPr bwMode="auto">
              <a:xfrm>
                <a:off x="2293" y="2143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493" name="Group 110"/>
              <p:cNvGrpSpPr>
                <a:grpSpLocks/>
              </p:cNvGrpSpPr>
              <p:nvPr/>
            </p:nvGrpSpPr>
            <p:grpSpPr bwMode="auto">
              <a:xfrm>
                <a:off x="2200" y="2940"/>
                <a:ext cx="360" cy="286"/>
                <a:chOff x="2192" y="2996"/>
                <a:chExt cx="360" cy="286"/>
              </a:xfrm>
            </p:grpSpPr>
            <p:sp>
              <p:nvSpPr>
                <p:cNvPr id="504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92" y="3030"/>
                  <a:ext cx="360" cy="198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5" name="Rectangle 112"/>
                <p:cNvSpPr>
                  <a:spLocks noChangeArrowheads="1"/>
                </p:cNvSpPr>
                <p:nvPr/>
              </p:nvSpPr>
              <p:spPr bwMode="auto">
                <a:xfrm>
                  <a:off x="2208" y="2996"/>
                  <a:ext cx="301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Imm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Ext</a:t>
                  </a:r>
                </a:p>
              </p:txBody>
            </p:sp>
          </p:grpSp>
          <p:grpSp>
            <p:nvGrpSpPr>
              <p:cNvPr id="494" name="Group 113"/>
              <p:cNvGrpSpPr>
                <a:grpSpLocks/>
              </p:cNvGrpSpPr>
              <p:nvPr/>
            </p:nvGrpSpPr>
            <p:grpSpPr bwMode="auto">
              <a:xfrm>
                <a:off x="3472" y="2460"/>
                <a:ext cx="301" cy="380"/>
                <a:chOff x="3464" y="2516"/>
                <a:chExt cx="301" cy="380"/>
              </a:xfrm>
            </p:grpSpPr>
            <p:sp>
              <p:nvSpPr>
                <p:cNvPr id="502" name="Freeform 114"/>
                <p:cNvSpPr>
                  <a:spLocks/>
                </p:cNvSpPr>
                <p:nvPr/>
              </p:nvSpPr>
              <p:spPr bwMode="auto">
                <a:xfrm>
                  <a:off x="3487" y="2516"/>
                  <a:ext cx="236" cy="380"/>
                </a:xfrm>
                <a:custGeom>
                  <a:avLst/>
                  <a:gdLst>
                    <a:gd name="T0" fmla="*/ 0 w 236"/>
                    <a:gd name="T1" fmla="*/ 0 h 380"/>
                    <a:gd name="T2" fmla="*/ 0 w 236"/>
                    <a:gd name="T3" fmla="*/ 158 h 380"/>
                    <a:gd name="T4" fmla="*/ 47 w 236"/>
                    <a:gd name="T5" fmla="*/ 190 h 380"/>
                    <a:gd name="T6" fmla="*/ 0 w 236"/>
                    <a:gd name="T7" fmla="*/ 221 h 380"/>
                    <a:gd name="T8" fmla="*/ 0 w 236"/>
                    <a:gd name="T9" fmla="*/ 379 h 380"/>
                    <a:gd name="T10" fmla="*/ 235 w 236"/>
                    <a:gd name="T11" fmla="*/ 284 h 380"/>
                    <a:gd name="T12" fmla="*/ 235 w 236"/>
                    <a:gd name="T13" fmla="*/ 95 h 380"/>
                    <a:gd name="T14" fmla="*/ 0 w 236"/>
                    <a:gd name="T15" fmla="*/ 0 h 3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36" h="380">
                      <a:moveTo>
                        <a:pt x="0" y="0"/>
                      </a:moveTo>
                      <a:lnTo>
                        <a:pt x="0" y="158"/>
                      </a:lnTo>
                      <a:lnTo>
                        <a:pt x="47" y="190"/>
                      </a:lnTo>
                      <a:lnTo>
                        <a:pt x="0" y="221"/>
                      </a:lnTo>
                      <a:lnTo>
                        <a:pt x="0" y="379"/>
                      </a:lnTo>
                      <a:lnTo>
                        <a:pt x="235" y="284"/>
                      </a:lnTo>
                      <a:lnTo>
                        <a:pt x="235" y="9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64" y="2634"/>
                  <a:ext cx="30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</p:txBody>
            </p:sp>
          </p:grpSp>
          <p:grpSp>
            <p:nvGrpSpPr>
              <p:cNvPr id="495" name="Group 116"/>
              <p:cNvGrpSpPr>
                <a:grpSpLocks/>
              </p:cNvGrpSpPr>
              <p:nvPr/>
            </p:nvGrpSpPr>
            <p:grpSpPr bwMode="auto">
              <a:xfrm>
                <a:off x="2228" y="2184"/>
                <a:ext cx="51" cy="55"/>
                <a:chOff x="2815" y="1407"/>
                <a:chExt cx="51" cy="55"/>
              </a:xfrm>
            </p:grpSpPr>
            <p:sp>
              <p:nvSpPr>
                <p:cNvPr id="500" name="Line 117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1" name="Line 118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96" name="Group 119"/>
              <p:cNvGrpSpPr>
                <a:grpSpLocks/>
              </p:cNvGrpSpPr>
              <p:nvPr/>
            </p:nvGrpSpPr>
            <p:grpSpPr bwMode="auto">
              <a:xfrm>
                <a:off x="2711" y="3226"/>
                <a:ext cx="423" cy="228"/>
                <a:chOff x="2576" y="2405"/>
                <a:chExt cx="423" cy="228"/>
              </a:xfrm>
            </p:grpSpPr>
            <p:sp>
              <p:nvSpPr>
                <p:cNvPr id="498" name="Rectangle 120"/>
                <p:cNvSpPr>
                  <a:spLocks noChangeArrowheads="1"/>
                </p:cNvSpPr>
                <p:nvPr/>
              </p:nvSpPr>
              <p:spPr bwMode="auto">
                <a:xfrm>
                  <a:off x="2609" y="2405"/>
                  <a:ext cx="361" cy="197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9" name="Rectangle 121"/>
                <p:cNvSpPr>
                  <a:spLocks noChangeArrowheads="1"/>
                </p:cNvSpPr>
                <p:nvPr/>
              </p:nvSpPr>
              <p:spPr bwMode="auto">
                <a:xfrm>
                  <a:off x="2576" y="2405"/>
                  <a:ext cx="423" cy="2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Control</a:t>
                  </a:r>
                </a:p>
              </p:txBody>
            </p:sp>
          </p:grpSp>
          <p:sp>
            <p:nvSpPr>
              <p:cNvPr id="497" name="Freeform 122"/>
              <p:cNvSpPr>
                <a:spLocks/>
              </p:cNvSpPr>
              <p:nvPr/>
            </p:nvSpPr>
            <p:spPr bwMode="auto">
              <a:xfrm flipV="1">
                <a:off x="3006" y="2704"/>
                <a:ext cx="1354" cy="433"/>
              </a:xfrm>
              <a:custGeom>
                <a:avLst/>
                <a:gdLst>
                  <a:gd name="T0" fmla="*/ 0 w 1505"/>
                  <a:gd name="T1" fmla="*/ 200 h 201"/>
                  <a:gd name="T2" fmla="*/ 0 w 1505"/>
                  <a:gd name="T3" fmla="*/ 0 h 201"/>
                  <a:gd name="T4" fmla="*/ 1504 w 1505"/>
                  <a:gd name="T5" fmla="*/ 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5" h="201">
                    <a:moveTo>
                      <a:pt x="0" y="200"/>
                    </a:moveTo>
                    <a:lnTo>
                      <a:pt x="0" y="0"/>
                    </a:lnTo>
                    <a:lnTo>
                      <a:pt x="1504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9" name="Freeform 123"/>
            <p:cNvSpPr>
              <a:spLocks/>
            </p:cNvSpPr>
            <p:nvPr/>
          </p:nvSpPr>
          <p:spPr bwMode="auto">
            <a:xfrm>
              <a:off x="4445000" y="3149600"/>
              <a:ext cx="1104900" cy="1409700"/>
            </a:xfrm>
            <a:custGeom>
              <a:avLst/>
              <a:gdLst>
                <a:gd name="T0" fmla="*/ 0 w 696"/>
                <a:gd name="T1" fmla="*/ 888 h 888"/>
                <a:gd name="T2" fmla="*/ 0 w 696"/>
                <a:gd name="T3" fmla="*/ 0 h 888"/>
                <a:gd name="T4" fmla="*/ 696 w 696"/>
                <a:gd name="T5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6" h="888">
                  <a:moveTo>
                    <a:pt x="0" y="888"/>
                  </a:moveTo>
                  <a:lnTo>
                    <a:pt x="0" y="0"/>
                  </a:lnTo>
                  <a:lnTo>
                    <a:pt x="69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" name="Freeform 124"/>
            <p:cNvSpPr>
              <a:spLocks/>
            </p:cNvSpPr>
            <p:nvPr/>
          </p:nvSpPr>
          <p:spPr bwMode="auto">
            <a:xfrm>
              <a:off x="4432300" y="2324100"/>
              <a:ext cx="3873500" cy="2514600"/>
            </a:xfrm>
            <a:custGeom>
              <a:avLst/>
              <a:gdLst>
                <a:gd name="T0" fmla="*/ 0 w 2408"/>
                <a:gd name="T1" fmla="*/ 280 h 1632"/>
                <a:gd name="T2" fmla="*/ 0 w 2408"/>
                <a:gd name="T3" fmla="*/ 0 h 1632"/>
                <a:gd name="T4" fmla="*/ 2192 w 2408"/>
                <a:gd name="T5" fmla="*/ 0 h 1632"/>
                <a:gd name="T6" fmla="*/ 2200 w 2408"/>
                <a:gd name="T7" fmla="*/ 1632 h 1632"/>
                <a:gd name="T8" fmla="*/ 2408 w 2408"/>
                <a:gd name="T9" fmla="*/ 1632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8" h="1632">
                  <a:moveTo>
                    <a:pt x="0" y="280"/>
                  </a:moveTo>
                  <a:lnTo>
                    <a:pt x="0" y="0"/>
                  </a:lnTo>
                  <a:lnTo>
                    <a:pt x="2192" y="0"/>
                  </a:lnTo>
                  <a:lnTo>
                    <a:pt x="2200" y="1632"/>
                  </a:lnTo>
                  <a:lnTo>
                    <a:pt x="2408" y="16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" name="Line 125"/>
            <p:cNvSpPr>
              <a:spLocks noChangeShapeType="1"/>
            </p:cNvSpPr>
            <p:nvPr/>
          </p:nvSpPr>
          <p:spPr bwMode="auto">
            <a:xfrm>
              <a:off x="2565400" y="4025900"/>
              <a:ext cx="26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" name="Text Box 126"/>
            <p:cNvSpPr txBox="1">
              <a:spLocks noChangeArrowheads="1"/>
            </p:cNvSpPr>
            <p:nvPr/>
          </p:nvSpPr>
          <p:spPr bwMode="auto">
            <a:xfrm>
              <a:off x="2473325" y="3821113"/>
              <a:ext cx="366713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  <a:latin typeface="Courier New" pitchFamily="1" charset="0"/>
                </a:rPr>
                <a:t>31</a:t>
              </a:r>
            </a:p>
          </p:txBody>
        </p:sp>
        <p:sp>
          <p:nvSpPr>
            <p:cNvPr id="523" name="Freeform 127"/>
            <p:cNvSpPr>
              <a:spLocks/>
            </p:cNvSpPr>
            <p:nvPr/>
          </p:nvSpPr>
          <p:spPr bwMode="auto">
            <a:xfrm>
              <a:off x="1371600" y="1836738"/>
              <a:ext cx="3625850" cy="2152650"/>
            </a:xfrm>
            <a:custGeom>
              <a:avLst/>
              <a:gdLst>
                <a:gd name="T0" fmla="*/ 2284 w 2284"/>
                <a:gd name="T1" fmla="*/ 1356 h 1356"/>
                <a:gd name="T2" fmla="*/ 2280 w 2284"/>
                <a:gd name="T3" fmla="*/ 0 h 1356"/>
                <a:gd name="T4" fmla="*/ 0 w 2284"/>
                <a:gd name="T5" fmla="*/ 1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4" h="1356">
                  <a:moveTo>
                    <a:pt x="2284" y="1356"/>
                  </a:moveTo>
                  <a:lnTo>
                    <a:pt x="2280" y="0"/>
                  </a:lnTo>
                  <a:lnTo>
                    <a:pt x="0" y="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" name="Rectangle 128"/>
            <p:cNvSpPr>
              <a:spLocks noChangeArrowheads="1"/>
            </p:cNvSpPr>
            <p:nvPr/>
          </p:nvSpPr>
          <p:spPr bwMode="auto">
            <a:xfrm>
              <a:off x="1219200" y="1254125"/>
              <a:ext cx="638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PCSrc</a:t>
              </a:r>
            </a:p>
          </p:txBody>
        </p:sp>
        <p:sp>
          <p:nvSpPr>
            <p:cNvPr id="525" name="Rectangle 129"/>
            <p:cNvSpPr>
              <a:spLocks noChangeArrowheads="1"/>
            </p:cNvSpPr>
            <p:nvPr/>
          </p:nvSpPr>
          <p:spPr bwMode="auto">
            <a:xfrm>
              <a:off x="1371600" y="1447800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br</a:t>
              </a:r>
            </a:p>
          </p:txBody>
        </p:sp>
        <p:sp>
          <p:nvSpPr>
            <p:cNvPr id="526" name="Rectangle 130"/>
            <p:cNvSpPr>
              <a:spLocks noChangeArrowheads="1"/>
            </p:cNvSpPr>
            <p:nvPr/>
          </p:nvSpPr>
          <p:spPr bwMode="auto">
            <a:xfrm>
              <a:off x="1370013" y="1981200"/>
              <a:ext cx="5349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527" name="Freeform 131"/>
            <p:cNvSpPr>
              <a:spLocks/>
            </p:cNvSpPr>
            <p:nvPr/>
          </p:nvSpPr>
          <p:spPr bwMode="auto">
            <a:xfrm>
              <a:off x="1182688" y="1600200"/>
              <a:ext cx="188912" cy="736600"/>
            </a:xfrm>
            <a:custGeom>
              <a:avLst/>
              <a:gdLst>
                <a:gd name="T0" fmla="*/ 0 w 145"/>
                <a:gd name="T1" fmla="*/ 48 h 377"/>
                <a:gd name="T2" fmla="*/ 0 w 145"/>
                <a:gd name="T3" fmla="*/ 328 h 377"/>
                <a:gd name="T4" fmla="*/ 144 w 145"/>
                <a:gd name="T5" fmla="*/ 376 h 377"/>
                <a:gd name="T6" fmla="*/ 144 w 145"/>
                <a:gd name="T7" fmla="*/ 0 h 377"/>
                <a:gd name="T8" fmla="*/ 0 w 145"/>
                <a:gd name="T9" fmla="*/ 4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77">
                  <a:moveTo>
                    <a:pt x="0" y="48"/>
                  </a:moveTo>
                  <a:lnTo>
                    <a:pt x="0" y="328"/>
                  </a:lnTo>
                  <a:lnTo>
                    <a:pt x="144" y="376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" name="Freeform 132"/>
            <p:cNvSpPr>
              <a:spLocks/>
            </p:cNvSpPr>
            <p:nvPr/>
          </p:nvSpPr>
          <p:spPr bwMode="auto">
            <a:xfrm flipH="1">
              <a:off x="1239838" y="1371600"/>
              <a:ext cx="42862" cy="265113"/>
            </a:xfrm>
            <a:custGeom>
              <a:avLst/>
              <a:gdLst>
                <a:gd name="T0" fmla="*/ 0 w 1"/>
                <a:gd name="T1" fmla="*/ 0 h 380"/>
                <a:gd name="T2" fmla="*/ 0 w 1"/>
                <a:gd name="T3" fmla="*/ 379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80">
                  <a:moveTo>
                    <a:pt x="0" y="0"/>
                  </a:moveTo>
                  <a:lnTo>
                    <a:pt x="0" y="379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" name="Freeform 133"/>
            <p:cNvSpPr>
              <a:spLocks/>
            </p:cNvSpPr>
            <p:nvPr/>
          </p:nvSpPr>
          <p:spPr bwMode="auto">
            <a:xfrm>
              <a:off x="1371600" y="2209800"/>
              <a:ext cx="304800" cy="547688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" name="Freeform 134"/>
            <p:cNvSpPr>
              <a:spLocks/>
            </p:cNvSpPr>
            <p:nvPr/>
          </p:nvSpPr>
          <p:spPr bwMode="auto">
            <a:xfrm>
              <a:off x="1371600" y="1662113"/>
              <a:ext cx="5330825" cy="1309687"/>
            </a:xfrm>
            <a:custGeom>
              <a:avLst/>
              <a:gdLst>
                <a:gd name="T0" fmla="*/ 2857 w 3358"/>
                <a:gd name="T1" fmla="*/ 825 h 825"/>
                <a:gd name="T2" fmla="*/ 3358 w 3358"/>
                <a:gd name="T3" fmla="*/ 825 h 825"/>
                <a:gd name="T4" fmla="*/ 3358 w 3358"/>
                <a:gd name="T5" fmla="*/ 429 h 825"/>
                <a:gd name="T6" fmla="*/ 3358 w 3358"/>
                <a:gd name="T7" fmla="*/ 0 h 825"/>
                <a:gd name="T8" fmla="*/ 0 w 3358"/>
                <a:gd name="T9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8" h="825">
                  <a:moveTo>
                    <a:pt x="2857" y="825"/>
                  </a:moveTo>
                  <a:lnTo>
                    <a:pt x="3358" y="825"/>
                  </a:lnTo>
                  <a:lnTo>
                    <a:pt x="3358" y="429"/>
                  </a:lnTo>
                  <a:lnTo>
                    <a:pt x="335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" name="Rectangle 135"/>
            <p:cNvSpPr>
              <a:spLocks noChangeArrowheads="1"/>
            </p:cNvSpPr>
            <p:nvPr/>
          </p:nvSpPr>
          <p:spPr bwMode="auto">
            <a:xfrm>
              <a:off x="1371600" y="1630363"/>
              <a:ext cx="4714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rind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759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Absolute Jumps (J, JAL)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93830" y="1086295"/>
            <a:ext cx="8731250" cy="5233988"/>
            <a:chOff x="288925" y="1254125"/>
            <a:chExt cx="8731250" cy="5233988"/>
          </a:xfrm>
        </p:grpSpPr>
        <p:sp>
          <p:nvSpPr>
            <p:cNvPr id="140" name="Freeform 2"/>
            <p:cNvSpPr>
              <a:spLocks/>
            </p:cNvSpPr>
            <p:nvPr/>
          </p:nvSpPr>
          <p:spPr bwMode="auto">
            <a:xfrm>
              <a:off x="3116263" y="4294188"/>
              <a:ext cx="5562600" cy="1816100"/>
            </a:xfrm>
            <a:custGeom>
              <a:avLst/>
              <a:gdLst>
                <a:gd name="T0" fmla="*/ 3504 w 3504"/>
                <a:gd name="T1" fmla="*/ 200 h 1144"/>
                <a:gd name="T2" fmla="*/ 3504 w 3504"/>
                <a:gd name="T3" fmla="*/ 1144 h 1144"/>
                <a:gd name="T4" fmla="*/ 0 w 3504"/>
                <a:gd name="T5" fmla="*/ 1144 h 1144"/>
                <a:gd name="T6" fmla="*/ 0 w 3504"/>
                <a:gd name="T7" fmla="*/ 0 h 1144"/>
                <a:gd name="T8" fmla="*/ 224 w 3504"/>
                <a:gd name="T9" fmla="*/ 0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04" h="1144">
                  <a:moveTo>
                    <a:pt x="3504" y="200"/>
                  </a:moveTo>
                  <a:lnTo>
                    <a:pt x="3504" y="1144"/>
                  </a:lnTo>
                  <a:lnTo>
                    <a:pt x="0" y="1144"/>
                  </a:lnTo>
                  <a:lnTo>
                    <a:pt x="0" y="0"/>
                  </a:lnTo>
                  <a:lnTo>
                    <a:pt x="224" y="0"/>
                  </a:lnTo>
                </a:path>
              </a:pathLst>
            </a:custGeom>
            <a:noFill/>
            <a:ln w="5715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Freeform 3"/>
            <p:cNvSpPr>
              <a:spLocks/>
            </p:cNvSpPr>
            <p:nvPr/>
          </p:nvSpPr>
          <p:spPr bwMode="auto">
            <a:xfrm>
              <a:off x="1600200" y="2336800"/>
              <a:ext cx="7086600" cy="2514600"/>
            </a:xfrm>
            <a:custGeom>
              <a:avLst/>
              <a:gdLst>
                <a:gd name="T0" fmla="*/ 0 w 4464"/>
                <a:gd name="T1" fmla="*/ 272 h 1584"/>
                <a:gd name="T2" fmla="*/ 1776 w 4464"/>
                <a:gd name="T3" fmla="*/ 272 h 1584"/>
                <a:gd name="T4" fmla="*/ 1776 w 4464"/>
                <a:gd name="T5" fmla="*/ 0 h 1584"/>
                <a:gd name="T6" fmla="*/ 4000 w 4464"/>
                <a:gd name="T7" fmla="*/ 8 h 1584"/>
                <a:gd name="T8" fmla="*/ 4008 w 4464"/>
                <a:gd name="T9" fmla="*/ 1584 h 1584"/>
                <a:gd name="T10" fmla="*/ 4248 w 4464"/>
                <a:gd name="T11" fmla="*/ 1584 h 1584"/>
                <a:gd name="T12" fmla="*/ 4301 w 4464"/>
                <a:gd name="T13" fmla="*/ 1432 h 1584"/>
                <a:gd name="T14" fmla="*/ 4464 w 4464"/>
                <a:gd name="T15" fmla="*/ 1432 h 1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64" h="1584">
                  <a:moveTo>
                    <a:pt x="0" y="272"/>
                  </a:moveTo>
                  <a:lnTo>
                    <a:pt x="1776" y="272"/>
                  </a:lnTo>
                  <a:lnTo>
                    <a:pt x="1776" y="0"/>
                  </a:lnTo>
                  <a:lnTo>
                    <a:pt x="4000" y="8"/>
                  </a:lnTo>
                  <a:lnTo>
                    <a:pt x="4008" y="1584"/>
                  </a:lnTo>
                  <a:lnTo>
                    <a:pt x="4248" y="1584"/>
                  </a:lnTo>
                  <a:lnTo>
                    <a:pt x="4301" y="1432"/>
                  </a:lnTo>
                  <a:lnTo>
                    <a:pt x="4464" y="1432"/>
                  </a:lnTo>
                </a:path>
              </a:pathLst>
            </a:custGeom>
            <a:noFill/>
            <a:ln w="5715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Freeform 4"/>
            <p:cNvSpPr>
              <a:spLocks/>
            </p:cNvSpPr>
            <p:nvPr/>
          </p:nvSpPr>
          <p:spPr bwMode="auto">
            <a:xfrm>
              <a:off x="1349375" y="2043113"/>
              <a:ext cx="708025" cy="166687"/>
            </a:xfrm>
            <a:custGeom>
              <a:avLst/>
              <a:gdLst>
                <a:gd name="T0" fmla="*/ 2283 w 2283"/>
                <a:gd name="T1" fmla="*/ 1354 h 1354"/>
                <a:gd name="T2" fmla="*/ 2276 w 2283"/>
                <a:gd name="T3" fmla="*/ 0 h 1354"/>
                <a:gd name="T4" fmla="*/ 0 w 2283"/>
                <a:gd name="T5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3" h="1354">
                  <a:moveTo>
                    <a:pt x="2283" y="1354"/>
                  </a:moveTo>
                  <a:lnTo>
                    <a:pt x="2276" y="0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5"/>
            <p:cNvSpPr>
              <a:spLocks/>
            </p:cNvSpPr>
            <p:nvPr/>
          </p:nvSpPr>
          <p:spPr bwMode="auto">
            <a:xfrm>
              <a:off x="2181225" y="2438400"/>
              <a:ext cx="104775" cy="1235075"/>
            </a:xfrm>
            <a:custGeom>
              <a:avLst/>
              <a:gdLst>
                <a:gd name="T0" fmla="*/ 0 w 1"/>
                <a:gd name="T1" fmla="*/ 0 h 221"/>
                <a:gd name="T2" fmla="*/ 0 w 1"/>
                <a:gd name="T3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21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6"/>
            <p:cNvSpPr>
              <a:spLocks/>
            </p:cNvSpPr>
            <p:nvPr/>
          </p:nvSpPr>
          <p:spPr bwMode="auto">
            <a:xfrm>
              <a:off x="1951038" y="2408238"/>
              <a:ext cx="1587" cy="350837"/>
            </a:xfrm>
            <a:custGeom>
              <a:avLst/>
              <a:gdLst>
                <a:gd name="T0" fmla="*/ 0 w 1"/>
                <a:gd name="T1" fmla="*/ 0 h 221"/>
                <a:gd name="T2" fmla="*/ 0 w 1"/>
                <a:gd name="T3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21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7"/>
            <p:cNvSpPr>
              <a:spLocks/>
            </p:cNvSpPr>
            <p:nvPr/>
          </p:nvSpPr>
          <p:spPr bwMode="auto">
            <a:xfrm>
              <a:off x="2568575" y="4022725"/>
              <a:ext cx="928688" cy="107950"/>
            </a:xfrm>
            <a:custGeom>
              <a:avLst/>
              <a:gdLst>
                <a:gd name="T0" fmla="*/ 0 w 585"/>
                <a:gd name="T1" fmla="*/ 0 h 68"/>
                <a:gd name="T2" fmla="*/ 187 w 585"/>
                <a:gd name="T3" fmla="*/ 5 h 68"/>
                <a:gd name="T4" fmla="*/ 273 w 585"/>
                <a:gd name="T5" fmla="*/ 68 h 68"/>
                <a:gd name="T6" fmla="*/ 585 w 585"/>
                <a:gd name="T7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5" h="68">
                  <a:moveTo>
                    <a:pt x="0" y="0"/>
                  </a:moveTo>
                  <a:lnTo>
                    <a:pt x="187" y="5"/>
                  </a:lnTo>
                  <a:lnTo>
                    <a:pt x="273" y="68"/>
                  </a:lnTo>
                  <a:lnTo>
                    <a:pt x="585" y="68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6" name="Group 9"/>
            <p:cNvGrpSpPr>
              <a:grpSpLocks/>
            </p:cNvGrpSpPr>
            <p:nvPr/>
          </p:nvGrpSpPr>
          <p:grpSpPr bwMode="auto">
            <a:xfrm>
              <a:off x="808038" y="2444750"/>
              <a:ext cx="777875" cy="630238"/>
              <a:chOff x="509" y="1540"/>
              <a:chExt cx="490" cy="397"/>
            </a:xfrm>
          </p:grpSpPr>
          <p:sp>
            <p:nvSpPr>
              <p:cNvPr id="147" name="Rectangle 10"/>
              <p:cNvSpPr>
                <a:spLocks noChangeArrowheads="1"/>
              </p:cNvSpPr>
              <p:nvPr/>
            </p:nvSpPr>
            <p:spPr bwMode="auto">
              <a:xfrm>
                <a:off x="509" y="1540"/>
                <a:ext cx="243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148" name="Freeform 11"/>
              <p:cNvSpPr>
                <a:spLocks/>
              </p:cNvSpPr>
              <p:nvPr/>
            </p:nvSpPr>
            <p:spPr bwMode="auto">
              <a:xfrm>
                <a:off x="758" y="1552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12"/>
              <p:cNvSpPr>
                <a:spLocks noChangeShapeType="1"/>
              </p:cNvSpPr>
              <p:nvPr/>
            </p:nvSpPr>
            <p:spPr bwMode="auto">
              <a:xfrm>
                <a:off x="714" y="160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Line 13"/>
              <p:cNvSpPr>
                <a:spLocks noChangeShapeType="1"/>
              </p:cNvSpPr>
              <p:nvPr/>
            </p:nvSpPr>
            <p:spPr bwMode="auto">
              <a:xfrm>
                <a:off x="714" y="188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1" name="Freeform 14"/>
            <p:cNvSpPr>
              <a:spLocks/>
            </p:cNvSpPr>
            <p:nvPr/>
          </p:nvSpPr>
          <p:spPr bwMode="auto">
            <a:xfrm>
              <a:off x="288925" y="1943100"/>
              <a:ext cx="893763" cy="2046288"/>
            </a:xfrm>
            <a:custGeom>
              <a:avLst/>
              <a:gdLst>
                <a:gd name="T0" fmla="*/ 562 w 563"/>
                <a:gd name="T1" fmla="*/ 0 h 1289"/>
                <a:gd name="T2" fmla="*/ 2 w 563"/>
                <a:gd name="T3" fmla="*/ 0 h 1289"/>
                <a:gd name="T4" fmla="*/ 0 w 563"/>
                <a:gd name="T5" fmla="*/ 1288 h 1289"/>
                <a:gd name="T6" fmla="*/ 192 w 563"/>
                <a:gd name="T7" fmla="*/ 1288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3" h="1289">
                  <a:moveTo>
                    <a:pt x="562" y="0"/>
                  </a:moveTo>
                  <a:lnTo>
                    <a:pt x="2" y="0"/>
                  </a:lnTo>
                  <a:lnTo>
                    <a:pt x="0" y="1288"/>
                  </a:lnTo>
                  <a:lnTo>
                    <a:pt x="192" y="1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15"/>
            <p:cNvSpPr>
              <a:spLocks/>
            </p:cNvSpPr>
            <p:nvPr/>
          </p:nvSpPr>
          <p:spPr bwMode="auto">
            <a:xfrm>
              <a:off x="6537325" y="4156075"/>
              <a:ext cx="1752600" cy="1279525"/>
            </a:xfrm>
            <a:custGeom>
              <a:avLst/>
              <a:gdLst>
                <a:gd name="T0" fmla="*/ 2 w 1104"/>
                <a:gd name="T1" fmla="*/ 0 h 806"/>
                <a:gd name="T2" fmla="*/ 0 w 1104"/>
                <a:gd name="T3" fmla="*/ 806 h 806"/>
                <a:gd name="T4" fmla="*/ 784 w 1104"/>
                <a:gd name="T5" fmla="*/ 806 h 806"/>
                <a:gd name="T6" fmla="*/ 784 w 1104"/>
                <a:gd name="T7" fmla="*/ 326 h 806"/>
                <a:gd name="T8" fmla="*/ 1104 w 1104"/>
                <a:gd name="T9" fmla="*/ 32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806">
                  <a:moveTo>
                    <a:pt x="2" y="0"/>
                  </a:moveTo>
                  <a:lnTo>
                    <a:pt x="0" y="806"/>
                  </a:lnTo>
                  <a:lnTo>
                    <a:pt x="784" y="806"/>
                  </a:lnTo>
                  <a:lnTo>
                    <a:pt x="784" y="326"/>
                  </a:lnTo>
                  <a:lnTo>
                    <a:pt x="1104" y="3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6"/>
            <p:cNvSpPr>
              <a:spLocks/>
            </p:cNvSpPr>
            <p:nvPr/>
          </p:nvSpPr>
          <p:spPr bwMode="auto">
            <a:xfrm>
              <a:off x="3108325" y="4292600"/>
              <a:ext cx="5570538" cy="1830388"/>
            </a:xfrm>
            <a:custGeom>
              <a:avLst/>
              <a:gdLst>
                <a:gd name="T0" fmla="*/ 3392 w 3509"/>
                <a:gd name="T1" fmla="*/ 200 h 1153"/>
                <a:gd name="T2" fmla="*/ 3508 w 3509"/>
                <a:gd name="T3" fmla="*/ 200 h 1153"/>
                <a:gd name="T4" fmla="*/ 3504 w 3509"/>
                <a:gd name="T5" fmla="*/ 1152 h 1153"/>
                <a:gd name="T6" fmla="*/ 0 w 3509"/>
                <a:gd name="T7" fmla="*/ 1152 h 1153"/>
                <a:gd name="T8" fmla="*/ 0 w 3509"/>
                <a:gd name="T9" fmla="*/ 0 h 1153"/>
                <a:gd name="T10" fmla="*/ 240 w 3509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9" h="1153">
                  <a:moveTo>
                    <a:pt x="3392" y="200"/>
                  </a:moveTo>
                  <a:lnTo>
                    <a:pt x="3508" y="200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Rectangle 17"/>
            <p:cNvSpPr>
              <a:spLocks noChangeArrowheads="1"/>
            </p:cNvSpPr>
            <p:nvPr/>
          </p:nvSpPr>
          <p:spPr bwMode="auto">
            <a:xfrm>
              <a:off x="3792538" y="139065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155" name="Rectangle 18"/>
            <p:cNvSpPr>
              <a:spLocks noChangeArrowheads="1"/>
            </p:cNvSpPr>
            <p:nvPr/>
          </p:nvSpPr>
          <p:spPr bwMode="auto">
            <a:xfrm>
              <a:off x="1227138" y="26733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156" name="Freeform 19"/>
            <p:cNvSpPr>
              <a:spLocks/>
            </p:cNvSpPr>
            <p:nvPr/>
          </p:nvSpPr>
          <p:spPr bwMode="auto">
            <a:xfrm>
              <a:off x="5534025" y="265430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Rectangle 20"/>
            <p:cNvSpPr>
              <a:spLocks noChangeArrowheads="1"/>
            </p:cNvSpPr>
            <p:nvPr/>
          </p:nvSpPr>
          <p:spPr bwMode="auto">
            <a:xfrm>
              <a:off x="5545138" y="28511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158" name="Freeform 21"/>
            <p:cNvSpPr>
              <a:spLocks/>
            </p:cNvSpPr>
            <p:nvPr/>
          </p:nvSpPr>
          <p:spPr bwMode="auto">
            <a:xfrm>
              <a:off x="1609725" y="2768600"/>
              <a:ext cx="3913188" cy="1588"/>
            </a:xfrm>
            <a:custGeom>
              <a:avLst/>
              <a:gdLst>
                <a:gd name="T0" fmla="*/ 0 w 2465"/>
                <a:gd name="T1" fmla="*/ 0 h 1"/>
                <a:gd name="T2" fmla="*/ 370 w 2465"/>
                <a:gd name="T3" fmla="*/ 0 h 1"/>
                <a:gd name="T4" fmla="*/ 358 w 2465"/>
                <a:gd name="T5" fmla="*/ 0 h 1"/>
                <a:gd name="T6" fmla="*/ 2464 w 24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5" h="1">
                  <a:moveTo>
                    <a:pt x="0" y="0"/>
                  </a:moveTo>
                  <a:lnTo>
                    <a:pt x="370" y="0"/>
                  </a:lnTo>
                  <a:lnTo>
                    <a:pt x="358" y="0"/>
                  </a:lnTo>
                  <a:lnTo>
                    <a:pt x="246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22"/>
            <p:cNvSpPr>
              <a:spLocks/>
            </p:cNvSpPr>
            <p:nvPr/>
          </p:nvSpPr>
          <p:spPr bwMode="auto">
            <a:xfrm flipH="1">
              <a:off x="3776663" y="1498600"/>
              <a:ext cx="42862" cy="1944688"/>
            </a:xfrm>
            <a:custGeom>
              <a:avLst/>
              <a:gdLst>
                <a:gd name="T0" fmla="*/ 0 w 1"/>
                <a:gd name="T1" fmla="*/ 0 h 1537"/>
                <a:gd name="T2" fmla="*/ 0 w 1"/>
                <a:gd name="T3" fmla="*/ 1536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537">
                  <a:moveTo>
                    <a:pt x="0" y="0"/>
                  </a:moveTo>
                  <a:lnTo>
                    <a:pt x="0" y="153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0" name="Group 23"/>
            <p:cNvGrpSpPr>
              <a:grpSpLocks/>
            </p:cNvGrpSpPr>
            <p:nvPr/>
          </p:nvGrpSpPr>
          <p:grpSpPr bwMode="auto">
            <a:xfrm>
              <a:off x="6848475" y="1390650"/>
              <a:ext cx="2171700" cy="3740150"/>
              <a:chOff x="4314" y="876"/>
              <a:chExt cx="1368" cy="2356"/>
            </a:xfrm>
          </p:grpSpPr>
          <p:sp>
            <p:nvSpPr>
              <p:cNvPr id="161" name="Rectangle 24"/>
              <p:cNvSpPr>
                <a:spLocks noChangeArrowheads="1"/>
              </p:cNvSpPr>
              <p:nvPr/>
            </p:nvSpPr>
            <p:spPr bwMode="auto">
              <a:xfrm>
                <a:off x="4314" y="2212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162" name="Line 25"/>
              <p:cNvSpPr>
                <a:spLocks noChangeShapeType="1"/>
              </p:cNvSpPr>
              <p:nvPr/>
            </p:nvSpPr>
            <p:spPr bwMode="auto">
              <a:xfrm>
                <a:off x="4422" y="239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Freeform 26"/>
              <p:cNvSpPr>
                <a:spLocks/>
              </p:cNvSpPr>
              <p:nvPr/>
            </p:nvSpPr>
            <p:spPr bwMode="auto">
              <a:xfrm>
                <a:off x="4856" y="2848"/>
                <a:ext cx="367" cy="1"/>
              </a:xfrm>
              <a:custGeom>
                <a:avLst/>
                <a:gdLst>
                  <a:gd name="T0" fmla="*/ 0 w 367"/>
                  <a:gd name="T1" fmla="*/ 0 h 1"/>
                  <a:gd name="T2" fmla="*/ 366 w 36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67" h="1">
                    <a:moveTo>
                      <a:pt x="0" y="0"/>
                    </a:moveTo>
                    <a:lnTo>
                      <a:pt x="36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Rectangle 27"/>
              <p:cNvSpPr>
                <a:spLocks noChangeArrowheads="1"/>
              </p:cNvSpPr>
              <p:nvPr/>
            </p:nvSpPr>
            <p:spPr bwMode="auto">
              <a:xfrm>
                <a:off x="5253" y="876"/>
                <a:ext cx="429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WBSrc</a:t>
                </a:r>
              </a:p>
            </p:txBody>
          </p:sp>
          <p:sp>
            <p:nvSpPr>
              <p:cNvPr id="165" name="Rectangle 28"/>
              <p:cNvSpPr>
                <a:spLocks noChangeArrowheads="1"/>
              </p:cNvSpPr>
              <p:nvPr/>
            </p:nvSpPr>
            <p:spPr bwMode="auto">
              <a:xfrm>
                <a:off x="4573" y="876"/>
                <a:ext cx="55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MemWrite</a:t>
                </a:r>
              </a:p>
            </p:txBody>
          </p:sp>
          <p:sp>
            <p:nvSpPr>
              <p:cNvPr id="166" name="Freeform 29"/>
              <p:cNvSpPr>
                <a:spLocks/>
              </p:cNvSpPr>
              <p:nvPr/>
            </p:nvSpPr>
            <p:spPr bwMode="auto">
              <a:xfrm>
                <a:off x="5197" y="2749"/>
                <a:ext cx="145" cy="401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accent1"/>
              </a:solidFill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30"/>
              <p:cNvSpPr>
                <a:spLocks/>
              </p:cNvSpPr>
              <p:nvPr/>
            </p:nvSpPr>
            <p:spPr bwMode="auto">
              <a:xfrm>
                <a:off x="5271" y="936"/>
                <a:ext cx="48" cy="1815"/>
              </a:xfrm>
              <a:custGeom>
                <a:avLst/>
                <a:gdLst>
                  <a:gd name="T0" fmla="*/ 0 w 1"/>
                  <a:gd name="T1" fmla="*/ 0 h 2169"/>
                  <a:gd name="T2" fmla="*/ 0 w 1"/>
                  <a:gd name="T3" fmla="*/ 2168 h 2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169">
                    <a:moveTo>
                      <a:pt x="0" y="0"/>
                    </a:moveTo>
                    <a:lnTo>
                      <a:pt x="0" y="2168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31"/>
              <p:cNvSpPr>
                <a:spLocks/>
              </p:cNvSpPr>
              <p:nvPr/>
            </p:nvSpPr>
            <p:spPr bwMode="auto">
              <a:xfrm>
                <a:off x="4582" y="936"/>
                <a:ext cx="1" cy="1542"/>
              </a:xfrm>
              <a:custGeom>
                <a:avLst/>
                <a:gdLst>
                  <a:gd name="T0" fmla="*/ 0 w 1"/>
                  <a:gd name="T1" fmla="*/ 0 h 1793"/>
                  <a:gd name="T2" fmla="*/ 0 w 1"/>
                  <a:gd name="T3" fmla="*/ 1792 h 1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793">
                    <a:moveTo>
                      <a:pt x="0" y="0"/>
                    </a:moveTo>
                    <a:lnTo>
                      <a:pt x="0" y="179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Rectangle 32"/>
              <p:cNvSpPr>
                <a:spLocks noChangeArrowheads="1"/>
              </p:cNvSpPr>
              <p:nvPr/>
            </p:nvSpPr>
            <p:spPr bwMode="auto">
              <a:xfrm>
                <a:off x="4360" y="2480"/>
                <a:ext cx="488" cy="75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Rectangle 33"/>
              <p:cNvSpPr>
                <a:spLocks noChangeArrowheads="1"/>
              </p:cNvSpPr>
              <p:nvPr/>
            </p:nvSpPr>
            <p:spPr bwMode="auto">
              <a:xfrm>
                <a:off x="4335" y="2526"/>
                <a:ext cx="30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addr</a:t>
                </a:r>
              </a:p>
            </p:txBody>
          </p:sp>
          <p:sp>
            <p:nvSpPr>
              <p:cNvPr id="171" name="Rectangle 34"/>
              <p:cNvSpPr>
                <a:spLocks noChangeArrowheads="1"/>
              </p:cNvSpPr>
              <p:nvPr/>
            </p:nvSpPr>
            <p:spPr bwMode="auto">
              <a:xfrm>
                <a:off x="4335" y="3055"/>
                <a:ext cx="37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wdata</a:t>
                </a:r>
              </a:p>
            </p:txBody>
          </p:sp>
          <p:sp>
            <p:nvSpPr>
              <p:cNvPr id="172" name="Rectangle 35"/>
              <p:cNvSpPr>
                <a:spLocks noChangeArrowheads="1"/>
              </p:cNvSpPr>
              <p:nvPr/>
            </p:nvSpPr>
            <p:spPr bwMode="auto">
              <a:xfrm>
                <a:off x="4554" y="2724"/>
                <a:ext cx="33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rdata</a:t>
                </a:r>
              </a:p>
            </p:txBody>
          </p:sp>
          <p:sp>
            <p:nvSpPr>
              <p:cNvPr id="173" name="Rectangle 36"/>
              <p:cNvSpPr>
                <a:spLocks noChangeArrowheads="1"/>
              </p:cNvSpPr>
              <p:nvPr/>
            </p:nvSpPr>
            <p:spPr bwMode="auto">
              <a:xfrm>
                <a:off x="4351" y="2788"/>
                <a:ext cx="518" cy="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Data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Memory</a:t>
                </a:r>
              </a:p>
            </p:txBody>
          </p:sp>
          <p:sp>
            <p:nvSpPr>
              <p:cNvPr id="174" name="Rectangle 37"/>
              <p:cNvSpPr>
                <a:spLocks noChangeArrowheads="1"/>
              </p:cNvSpPr>
              <p:nvPr/>
            </p:nvSpPr>
            <p:spPr bwMode="auto">
              <a:xfrm>
                <a:off x="4455" y="2430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175" name="Group 38"/>
              <p:cNvGrpSpPr>
                <a:grpSpLocks/>
              </p:cNvGrpSpPr>
              <p:nvPr/>
            </p:nvGrpSpPr>
            <p:grpSpPr bwMode="auto">
              <a:xfrm>
                <a:off x="4388" y="2481"/>
                <a:ext cx="51" cy="55"/>
                <a:chOff x="2815" y="1407"/>
                <a:chExt cx="51" cy="55"/>
              </a:xfrm>
            </p:grpSpPr>
            <p:sp>
              <p:nvSpPr>
                <p:cNvPr id="176" name="Line 39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78" name="Line 41"/>
            <p:cNvSpPr>
              <a:spLocks noChangeShapeType="1"/>
            </p:cNvSpPr>
            <p:nvPr/>
          </p:nvSpPr>
          <p:spPr bwMode="auto">
            <a:xfrm>
              <a:off x="5953125" y="4165600"/>
              <a:ext cx="9525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Freeform 42"/>
            <p:cNvSpPr>
              <a:spLocks/>
            </p:cNvSpPr>
            <p:nvPr/>
          </p:nvSpPr>
          <p:spPr bwMode="auto">
            <a:xfrm flipV="1">
              <a:off x="4111625" y="4572000"/>
              <a:ext cx="1081088" cy="306388"/>
            </a:xfrm>
            <a:custGeom>
              <a:avLst/>
              <a:gdLst>
                <a:gd name="T0" fmla="*/ 0 w 681"/>
                <a:gd name="T1" fmla="*/ 0 h 193"/>
                <a:gd name="T2" fmla="*/ 208 w 681"/>
                <a:gd name="T3" fmla="*/ 0 h 193"/>
                <a:gd name="T4" fmla="*/ 208 w 681"/>
                <a:gd name="T5" fmla="*/ 192 h 193"/>
                <a:gd name="T6" fmla="*/ 680 w 681"/>
                <a:gd name="T7" fmla="*/ 19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1" h="193">
                  <a:moveTo>
                    <a:pt x="0" y="0"/>
                  </a:moveTo>
                  <a:lnTo>
                    <a:pt x="208" y="0"/>
                  </a:lnTo>
                  <a:lnTo>
                    <a:pt x="208" y="192"/>
                  </a:lnTo>
                  <a:lnTo>
                    <a:pt x="680" y="19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Rectangle 43"/>
            <p:cNvSpPr>
              <a:spLocks noChangeArrowheads="1"/>
            </p:cNvSpPr>
            <p:nvPr/>
          </p:nvSpPr>
          <p:spPr bwMode="auto">
            <a:xfrm>
              <a:off x="2573338" y="6211888"/>
              <a:ext cx="7143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RegDst</a:t>
              </a:r>
            </a:p>
          </p:txBody>
        </p:sp>
        <p:sp>
          <p:nvSpPr>
            <p:cNvPr id="181" name="Freeform 44"/>
            <p:cNvSpPr>
              <a:spLocks/>
            </p:cNvSpPr>
            <p:nvPr/>
          </p:nvSpPr>
          <p:spPr bwMode="auto">
            <a:xfrm>
              <a:off x="876300" y="2984500"/>
              <a:ext cx="328613" cy="1004888"/>
            </a:xfrm>
            <a:custGeom>
              <a:avLst/>
              <a:gdLst>
                <a:gd name="T0" fmla="*/ 0 w 207"/>
                <a:gd name="T1" fmla="*/ 632 h 633"/>
                <a:gd name="T2" fmla="*/ 0 w 207"/>
                <a:gd name="T3" fmla="*/ 56 h 633"/>
                <a:gd name="T4" fmla="*/ 0 w 207"/>
                <a:gd name="T5" fmla="*/ 0 h 633"/>
                <a:gd name="T6" fmla="*/ 206 w 207"/>
                <a:gd name="T7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7" h="633">
                  <a:moveTo>
                    <a:pt x="0" y="632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20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45"/>
            <p:cNvSpPr>
              <a:spLocks/>
            </p:cNvSpPr>
            <p:nvPr/>
          </p:nvSpPr>
          <p:spPr bwMode="auto">
            <a:xfrm>
              <a:off x="2193925" y="3683000"/>
              <a:ext cx="1296988" cy="306388"/>
            </a:xfrm>
            <a:custGeom>
              <a:avLst/>
              <a:gdLst>
                <a:gd name="T0" fmla="*/ 0 w 817"/>
                <a:gd name="T1" fmla="*/ 192 h 193"/>
                <a:gd name="T2" fmla="*/ 0 w 817"/>
                <a:gd name="T3" fmla="*/ 0 h 193"/>
                <a:gd name="T4" fmla="*/ 816 w 817"/>
                <a:gd name="T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193">
                  <a:moveTo>
                    <a:pt x="0" y="192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46"/>
            <p:cNvSpPr>
              <a:spLocks/>
            </p:cNvSpPr>
            <p:nvPr/>
          </p:nvSpPr>
          <p:spPr bwMode="auto">
            <a:xfrm>
              <a:off x="2193925" y="3835400"/>
              <a:ext cx="1296988" cy="1588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47"/>
            <p:cNvSpPr>
              <a:spLocks/>
            </p:cNvSpPr>
            <p:nvPr/>
          </p:nvSpPr>
          <p:spPr bwMode="auto">
            <a:xfrm>
              <a:off x="2193925" y="3987800"/>
              <a:ext cx="611188" cy="306388"/>
            </a:xfrm>
            <a:custGeom>
              <a:avLst/>
              <a:gdLst>
                <a:gd name="T0" fmla="*/ 0 w 385"/>
                <a:gd name="T1" fmla="*/ 0 h 193"/>
                <a:gd name="T2" fmla="*/ 0 w 385"/>
                <a:gd name="T3" fmla="*/ 192 h 193"/>
                <a:gd name="T4" fmla="*/ 384 w 385"/>
                <a:gd name="T5" fmla="*/ 19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5" h="193">
                  <a:moveTo>
                    <a:pt x="0" y="0"/>
                  </a:moveTo>
                  <a:lnTo>
                    <a:pt x="0" y="192"/>
                  </a:lnTo>
                  <a:lnTo>
                    <a:pt x="384" y="19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48"/>
            <p:cNvSpPr>
              <a:spLocks/>
            </p:cNvSpPr>
            <p:nvPr/>
          </p:nvSpPr>
          <p:spPr bwMode="auto">
            <a:xfrm>
              <a:off x="2193925" y="4292600"/>
              <a:ext cx="1296988" cy="611188"/>
            </a:xfrm>
            <a:custGeom>
              <a:avLst/>
              <a:gdLst>
                <a:gd name="T0" fmla="*/ 0 w 817"/>
                <a:gd name="T1" fmla="*/ 0 h 385"/>
                <a:gd name="T2" fmla="*/ 0 w 817"/>
                <a:gd name="T3" fmla="*/ 384 h 385"/>
                <a:gd name="T4" fmla="*/ 816 w 817"/>
                <a:gd name="T5" fmla="*/ 38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385">
                  <a:moveTo>
                    <a:pt x="0" y="0"/>
                  </a:moveTo>
                  <a:lnTo>
                    <a:pt x="0" y="384"/>
                  </a:lnTo>
                  <a:lnTo>
                    <a:pt x="816" y="38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49"/>
            <p:cNvSpPr>
              <a:spLocks/>
            </p:cNvSpPr>
            <p:nvPr/>
          </p:nvSpPr>
          <p:spPr bwMode="auto">
            <a:xfrm>
              <a:off x="3108325" y="4140200"/>
              <a:ext cx="382588" cy="1588"/>
            </a:xfrm>
            <a:custGeom>
              <a:avLst/>
              <a:gdLst>
                <a:gd name="T0" fmla="*/ 0 w 241"/>
                <a:gd name="T1" fmla="*/ 0 h 1"/>
                <a:gd name="T2" fmla="*/ 240 w 24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1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50"/>
            <p:cNvSpPr>
              <a:spLocks/>
            </p:cNvSpPr>
            <p:nvPr/>
          </p:nvSpPr>
          <p:spPr bwMode="auto">
            <a:xfrm>
              <a:off x="4086225" y="3987800"/>
              <a:ext cx="1423988" cy="1588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51"/>
            <p:cNvSpPr>
              <a:spLocks/>
            </p:cNvSpPr>
            <p:nvPr/>
          </p:nvSpPr>
          <p:spPr bwMode="auto">
            <a:xfrm>
              <a:off x="2193925" y="4902200"/>
              <a:ext cx="2135188" cy="382588"/>
            </a:xfrm>
            <a:custGeom>
              <a:avLst/>
              <a:gdLst>
                <a:gd name="T0" fmla="*/ 0 w 1345"/>
                <a:gd name="T1" fmla="*/ 0 h 241"/>
                <a:gd name="T2" fmla="*/ 0 w 1345"/>
                <a:gd name="T3" fmla="*/ 240 h 241"/>
                <a:gd name="T4" fmla="*/ 1344 w 1345"/>
                <a:gd name="T5" fmla="*/ 24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5" h="241">
                  <a:moveTo>
                    <a:pt x="0" y="0"/>
                  </a:moveTo>
                  <a:lnTo>
                    <a:pt x="0" y="240"/>
                  </a:lnTo>
                  <a:lnTo>
                    <a:pt x="1344" y="2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52"/>
            <p:cNvSpPr>
              <a:spLocks/>
            </p:cNvSpPr>
            <p:nvPr/>
          </p:nvSpPr>
          <p:spPr bwMode="auto">
            <a:xfrm>
              <a:off x="4911725" y="4445000"/>
              <a:ext cx="865188" cy="827088"/>
            </a:xfrm>
            <a:custGeom>
              <a:avLst/>
              <a:gdLst>
                <a:gd name="T0" fmla="*/ 0 w 545"/>
                <a:gd name="T1" fmla="*/ 520 h 521"/>
                <a:gd name="T2" fmla="*/ 544 w 545"/>
                <a:gd name="T3" fmla="*/ 520 h 521"/>
                <a:gd name="T4" fmla="*/ 544 w 545"/>
                <a:gd name="T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5" h="521">
                  <a:moveTo>
                    <a:pt x="0" y="520"/>
                  </a:moveTo>
                  <a:lnTo>
                    <a:pt x="544" y="520"/>
                  </a:lnTo>
                  <a:lnTo>
                    <a:pt x="54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53"/>
            <p:cNvSpPr>
              <a:spLocks/>
            </p:cNvSpPr>
            <p:nvPr/>
          </p:nvSpPr>
          <p:spPr bwMode="auto">
            <a:xfrm>
              <a:off x="4035425" y="4292600"/>
              <a:ext cx="1131888" cy="42863"/>
            </a:xfrm>
            <a:custGeom>
              <a:avLst/>
              <a:gdLst>
                <a:gd name="T0" fmla="*/ 0 w 337"/>
                <a:gd name="T1" fmla="*/ 0 h 1"/>
                <a:gd name="T2" fmla="*/ 336 w 33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7" h="1">
                  <a:moveTo>
                    <a:pt x="0" y="0"/>
                  </a:move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54"/>
            <p:cNvSpPr>
              <a:spLocks noChangeShapeType="1"/>
            </p:cNvSpPr>
            <p:nvPr/>
          </p:nvSpPr>
          <p:spPr bwMode="auto">
            <a:xfrm flipV="1">
              <a:off x="1887538" y="4140200"/>
              <a:ext cx="293687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Rectangle 55"/>
            <p:cNvSpPr>
              <a:spLocks noChangeArrowheads="1"/>
            </p:cNvSpPr>
            <p:nvPr/>
          </p:nvSpPr>
          <p:spPr bwMode="auto">
            <a:xfrm>
              <a:off x="4948238" y="6216650"/>
              <a:ext cx="511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BSrc</a:t>
              </a:r>
            </a:p>
          </p:txBody>
        </p:sp>
        <p:sp>
          <p:nvSpPr>
            <p:cNvPr id="193" name="Oval 56"/>
            <p:cNvSpPr>
              <a:spLocks noChangeArrowheads="1"/>
            </p:cNvSpPr>
            <p:nvPr/>
          </p:nvSpPr>
          <p:spPr bwMode="auto">
            <a:xfrm>
              <a:off x="4422775" y="45402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Oval 57"/>
            <p:cNvSpPr>
              <a:spLocks noChangeArrowheads="1"/>
            </p:cNvSpPr>
            <p:nvPr/>
          </p:nvSpPr>
          <p:spPr bwMode="auto">
            <a:xfrm>
              <a:off x="2174875" y="41211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Oval 58"/>
            <p:cNvSpPr>
              <a:spLocks noChangeArrowheads="1"/>
            </p:cNvSpPr>
            <p:nvPr/>
          </p:nvSpPr>
          <p:spPr bwMode="auto">
            <a:xfrm>
              <a:off x="6505575" y="41338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Line 59"/>
            <p:cNvSpPr>
              <a:spLocks noChangeShapeType="1"/>
            </p:cNvSpPr>
            <p:nvPr/>
          </p:nvSpPr>
          <p:spPr bwMode="auto">
            <a:xfrm>
              <a:off x="2193925" y="5289550"/>
              <a:ext cx="0" cy="927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Rectangle 60"/>
            <p:cNvSpPr>
              <a:spLocks noChangeArrowheads="1"/>
            </p:cNvSpPr>
            <p:nvPr/>
          </p:nvSpPr>
          <p:spPr bwMode="auto">
            <a:xfrm>
              <a:off x="3487738" y="6211888"/>
              <a:ext cx="6207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ExtSel</a:t>
              </a:r>
            </a:p>
          </p:txBody>
        </p:sp>
        <p:sp>
          <p:nvSpPr>
            <p:cNvPr id="198" name="Rectangle 61"/>
            <p:cNvSpPr>
              <a:spLocks noChangeArrowheads="1"/>
            </p:cNvSpPr>
            <p:nvPr/>
          </p:nvSpPr>
          <p:spPr bwMode="auto">
            <a:xfrm>
              <a:off x="1887538" y="6211888"/>
              <a:ext cx="7493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OpCode</a:t>
              </a:r>
            </a:p>
          </p:txBody>
        </p:sp>
        <p:sp>
          <p:nvSpPr>
            <p:cNvPr id="199" name="Line 62"/>
            <p:cNvSpPr>
              <a:spLocks noChangeShapeType="1"/>
            </p:cNvSpPr>
            <p:nvPr/>
          </p:nvSpPr>
          <p:spPr bwMode="auto">
            <a:xfrm flipH="1">
              <a:off x="2730500" y="4292600"/>
              <a:ext cx="88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Line 63"/>
            <p:cNvSpPr>
              <a:spLocks noChangeShapeType="1"/>
            </p:cNvSpPr>
            <p:nvPr/>
          </p:nvSpPr>
          <p:spPr bwMode="auto">
            <a:xfrm flipH="1">
              <a:off x="3035300" y="4140200"/>
              <a:ext cx="88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Line 64"/>
            <p:cNvSpPr>
              <a:spLocks noChangeShapeType="1"/>
            </p:cNvSpPr>
            <p:nvPr/>
          </p:nvSpPr>
          <p:spPr bwMode="auto">
            <a:xfrm>
              <a:off x="3419475" y="42926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Line 65"/>
            <p:cNvSpPr>
              <a:spLocks noChangeShapeType="1"/>
            </p:cNvSpPr>
            <p:nvPr/>
          </p:nvSpPr>
          <p:spPr bwMode="auto">
            <a:xfrm>
              <a:off x="3419475" y="41402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Line 66"/>
            <p:cNvSpPr>
              <a:spLocks noChangeShapeType="1"/>
            </p:cNvSpPr>
            <p:nvPr/>
          </p:nvSpPr>
          <p:spPr bwMode="auto">
            <a:xfrm>
              <a:off x="3419475" y="36830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Line 67"/>
            <p:cNvSpPr>
              <a:spLocks noChangeShapeType="1"/>
            </p:cNvSpPr>
            <p:nvPr/>
          </p:nvSpPr>
          <p:spPr bwMode="auto">
            <a:xfrm>
              <a:off x="3419475" y="38354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Rectangle 68"/>
            <p:cNvSpPr>
              <a:spLocks noChangeArrowheads="1"/>
            </p:cNvSpPr>
            <p:nvPr/>
          </p:nvSpPr>
          <p:spPr bwMode="auto">
            <a:xfrm>
              <a:off x="5964238" y="4289425"/>
              <a:ext cx="257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z</a:t>
              </a:r>
            </a:p>
          </p:txBody>
        </p:sp>
        <p:sp>
          <p:nvSpPr>
            <p:cNvPr id="206" name="Line 69"/>
            <p:cNvSpPr>
              <a:spLocks noChangeShapeType="1"/>
            </p:cNvSpPr>
            <p:nvPr/>
          </p:nvSpPr>
          <p:spPr bwMode="auto">
            <a:xfrm>
              <a:off x="5934075" y="42926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70"/>
            <p:cNvSpPr>
              <a:spLocks noChangeShapeType="1"/>
            </p:cNvSpPr>
            <p:nvPr/>
          </p:nvSpPr>
          <p:spPr bwMode="auto">
            <a:xfrm>
              <a:off x="5476875" y="39878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71"/>
            <p:cNvSpPr>
              <a:spLocks noChangeShapeType="1"/>
            </p:cNvSpPr>
            <p:nvPr/>
          </p:nvSpPr>
          <p:spPr bwMode="auto">
            <a:xfrm>
              <a:off x="5775325" y="4451350"/>
              <a:ext cx="0" cy="63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Freeform 72"/>
            <p:cNvSpPr>
              <a:spLocks/>
            </p:cNvSpPr>
            <p:nvPr/>
          </p:nvSpPr>
          <p:spPr bwMode="auto">
            <a:xfrm>
              <a:off x="5175250" y="4216400"/>
              <a:ext cx="230188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73"/>
            <p:cNvSpPr>
              <a:spLocks noChangeShapeType="1"/>
            </p:cNvSpPr>
            <p:nvPr/>
          </p:nvSpPr>
          <p:spPr bwMode="auto">
            <a:xfrm flipH="1">
              <a:off x="5086350" y="4597400"/>
              <a:ext cx="10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Line 74"/>
            <p:cNvSpPr>
              <a:spLocks noChangeShapeType="1"/>
            </p:cNvSpPr>
            <p:nvPr/>
          </p:nvSpPr>
          <p:spPr bwMode="auto">
            <a:xfrm flipH="1">
              <a:off x="5086350" y="4292600"/>
              <a:ext cx="10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Line 75"/>
            <p:cNvSpPr>
              <a:spLocks noChangeShapeType="1"/>
            </p:cNvSpPr>
            <p:nvPr/>
          </p:nvSpPr>
          <p:spPr bwMode="auto">
            <a:xfrm flipH="1">
              <a:off x="5391150" y="4445000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Rectangle 76"/>
            <p:cNvSpPr>
              <a:spLocks noChangeArrowheads="1"/>
            </p:cNvSpPr>
            <p:nvPr/>
          </p:nvSpPr>
          <p:spPr bwMode="auto">
            <a:xfrm>
              <a:off x="4300538" y="6211888"/>
              <a:ext cx="6048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OpSel</a:t>
              </a:r>
            </a:p>
          </p:txBody>
        </p:sp>
        <p:sp>
          <p:nvSpPr>
            <p:cNvPr id="214" name="Line 77"/>
            <p:cNvSpPr>
              <a:spLocks noChangeShapeType="1"/>
            </p:cNvSpPr>
            <p:nvPr/>
          </p:nvSpPr>
          <p:spPr bwMode="auto">
            <a:xfrm>
              <a:off x="4225925" y="5283200"/>
              <a:ext cx="50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Rectangle 78"/>
            <p:cNvSpPr>
              <a:spLocks noChangeArrowheads="1"/>
            </p:cNvSpPr>
            <p:nvPr/>
          </p:nvSpPr>
          <p:spPr bwMode="auto">
            <a:xfrm>
              <a:off x="3398838" y="3111500"/>
              <a:ext cx="33655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216" name="Line 79"/>
            <p:cNvSpPr>
              <a:spLocks noChangeShapeType="1"/>
            </p:cNvSpPr>
            <p:nvPr/>
          </p:nvSpPr>
          <p:spPr bwMode="auto">
            <a:xfrm>
              <a:off x="3578225" y="3352800"/>
              <a:ext cx="0" cy="127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Oval 80"/>
            <p:cNvSpPr>
              <a:spLocks noChangeArrowheads="1"/>
            </p:cNvSpPr>
            <p:nvPr/>
          </p:nvSpPr>
          <p:spPr bwMode="auto">
            <a:xfrm>
              <a:off x="4752975" y="42608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Freeform 81"/>
            <p:cNvSpPr>
              <a:spLocks/>
            </p:cNvSpPr>
            <p:nvPr/>
          </p:nvSpPr>
          <p:spPr bwMode="auto">
            <a:xfrm>
              <a:off x="2905125" y="4327525"/>
              <a:ext cx="1588" cy="1903413"/>
            </a:xfrm>
            <a:custGeom>
              <a:avLst/>
              <a:gdLst>
                <a:gd name="T0" fmla="*/ 0 w 1"/>
                <a:gd name="T1" fmla="*/ 1344 h 1345"/>
                <a:gd name="T2" fmla="*/ 0 w 1"/>
                <a:gd name="T3" fmla="*/ 0 h 1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345">
                  <a:moveTo>
                    <a:pt x="0" y="1344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82"/>
            <p:cNvSpPr>
              <a:spLocks noChangeShapeType="1"/>
            </p:cNvSpPr>
            <p:nvPr/>
          </p:nvSpPr>
          <p:spPr bwMode="auto">
            <a:xfrm flipV="1">
              <a:off x="3781425" y="5056188"/>
              <a:ext cx="0" cy="121285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Line 83"/>
            <p:cNvSpPr>
              <a:spLocks noChangeShapeType="1"/>
            </p:cNvSpPr>
            <p:nvPr/>
          </p:nvSpPr>
          <p:spPr bwMode="auto">
            <a:xfrm flipV="1">
              <a:off x="4581525" y="5459413"/>
              <a:ext cx="0" cy="80962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Line 84"/>
            <p:cNvSpPr>
              <a:spLocks noChangeShapeType="1"/>
            </p:cNvSpPr>
            <p:nvPr/>
          </p:nvSpPr>
          <p:spPr bwMode="auto">
            <a:xfrm>
              <a:off x="5280025" y="4616450"/>
              <a:ext cx="0" cy="16303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Line 85"/>
            <p:cNvSpPr>
              <a:spLocks noChangeShapeType="1"/>
            </p:cNvSpPr>
            <p:nvPr/>
          </p:nvSpPr>
          <p:spPr bwMode="auto">
            <a:xfrm>
              <a:off x="5978525" y="4300538"/>
              <a:ext cx="3175" cy="1979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Rectangle 86"/>
            <p:cNvSpPr>
              <a:spLocks noChangeArrowheads="1"/>
            </p:cNvSpPr>
            <p:nvPr/>
          </p:nvSpPr>
          <p:spPr bwMode="auto">
            <a:xfrm>
              <a:off x="5765800" y="6208713"/>
              <a:ext cx="5619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zero?</a:t>
              </a:r>
            </a:p>
          </p:txBody>
        </p:sp>
        <p:sp>
          <p:nvSpPr>
            <p:cNvPr id="224" name="Freeform 87"/>
            <p:cNvSpPr>
              <a:spLocks/>
            </p:cNvSpPr>
            <p:nvPr/>
          </p:nvSpPr>
          <p:spPr bwMode="auto">
            <a:xfrm>
              <a:off x="2814638" y="3908425"/>
              <a:ext cx="230187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Freeform 88"/>
            <p:cNvSpPr>
              <a:spLocks/>
            </p:cNvSpPr>
            <p:nvPr/>
          </p:nvSpPr>
          <p:spPr bwMode="auto">
            <a:xfrm>
              <a:off x="2439988" y="3833813"/>
              <a:ext cx="382587" cy="338137"/>
            </a:xfrm>
            <a:custGeom>
              <a:avLst/>
              <a:gdLst>
                <a:gd name="T0" fmla="*/ 0 w 241"/>
                <a:gd name="T1" fmla="*/ 0 h 117"/>
                <a:gd name="T2" fmla="*/ 0 w 241"/>
                <a:gd name="T3" fmla="*/ 116 h 117"/>
                <a:gd name="T4" fmla="*/ 240 w 241"/>
                <a:gd name="T5" fmla="*/ 11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" h="117">
                  <a:moveTo>
                    <a:pt x="0" y="0"/>
                  </a:moveTo>
                  <a:lnTo>
                    <a:pt x="0" y="116"/>
                  </a:lnTo>
                  <a:lnTo>
                    <a:pt x="240" y="1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6" name="Group 89"/>
            <p:cNvGrpSpPr>
              <a:grpSpLocks/>
            </p:cNvGrpSpPr>
            <p:nvPr/>
          </p:nvGrpSpPr>
          <p:grpSpPr bwMode="auto">
            <a:xfrm>
              <a:off x="530225" y="3698875"/>
              <a:ext cx="1412875" cy="1050925"/>
              <a:chOff x="326" y="2386"/>
              <a:chExt cx="890" cy="662"/>
            </a:xfrm>
          </p:grpSpPr>
          <p:sp>
            <p:nvSpPr>
              <p:cNvPr id="227" name="Rectangle 90"/>
              <p:cNvSpPr>
                <a:spLocks noChangeArrowheads="1"/>
              </p:cNvSpPr>
              <p:nvPr/>
            </p:nvSpPr>
            <p:spPr bwMode="auto">
              <a:xfrm>
                <a:off x="326" y="2766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228" name="Line 91"/>
              <p:cNvSpPr>
                <a:spLocks noChangeShapeType="1"/>
              </p:cNvSpPr>
              <p:nvPr/>
            </p:nvSpPr>
            <p:spPr bwMode="auto">
              <a:xfrm>
                <a:off x="431" y="2742"/>
                <a:ext cx="0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9" name="Group 92"/>
              <p:cNvGrpSpPr>
                <a:grpSpLocks/>
              </p:cNvGrpSpPr>
              <p:nvPr/>
            </p:nvGrpSpPr>
            <p:grpSpPr bwMode="auto">
              <a:xfrm>
                <a:off x="333" y="2386"/>
                <a:ext cx="883" cy="662"/>
                <a:chOff x="333" y="2386"/>
                <a:chExt cx="883" cy="662"/>
              </a:xfrm>
            </p:grpSpPr>
            <p:sp>
              <p:nvSpPr>
                <p:cNvPr id="230" name="Freeform 93"/>
                <p:cNvSpPr>
                  <a:spLocks/>
                </p:cNvSpPr>
                <p:nvPr/>
              </p:nvSpPr>
              <p:spPr bwMode="auto">
                <a:xfrm>
                  <a:off x="517" y="2567"/>
                  <a:ext cx="189" cy="1"/>
                </a:xfrm>
                <a:custGeom>
                  <a:avLst/>
                  <a:gdLst>
                    <a:gd name="T0" fmla="*/ 0 w 189"/>
                    <a:gd name="T1" fmla="*/ 0 h 1"/>
                    <a:gd name="T2" fmla="*/ 141 w 189"/>
                    <a:gd name="T3" fmla="*/ 0 h 1"/>
                    <a:gd name="T4" fmla="*/ 188 w 189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89" h="1">
                      <a:moveTo>
                        <a:pt x="0" y="0"/>
                      </a:moveTo>
                      <a:lnTo>
                        <a:pt x="141" y="0"/>
                      </a:lnTo>
                      <a:lnTo>
                        <a:pt x="188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1" name="Group 94"/>
                <p:cNvGrpSpPr>
                  <a:grpSpLocks/>
                </p:cNvGrpSpPr>
                <p:nvPr/>
              </p:nvGrpSpPr>
              <p:grpSpPr bwMode="auto">
                <a:xfrm>
                  <a:off x="684" y="2452"/>
                  <a:ext cx="532" cy="596"/>
                  <a:chOff x="684" y="2452"/>
                  <a:chExt cx="532" cy="596"/>
                </a:xfrm>
              </p:grpSpPr>
              <p:sp>
                <p:nvSpPr>
                  <p:cNvPr id="236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717" y="2454"/>
                    <a:ext cx="466" cy="5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7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684" y="2452"/>
                    <a:ext cx="306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addr</a:t>
                    </a:r>
                  </a:p>
                </p:txBody>
              </p:sp>
              <p:sp>
                <p:nvSpPr>
                  <p:cNvPr id="238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953" y="2554"/>
                    <a:ext cx="263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inst</a:t>
                    </a:r>
                  </a:p>
                </p:txBody>
              </p:sp>
              <p:sp>
                <p:nvSpPr>
                  <p:cNvPr id="239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691" y="2724"/>
                    <a:ext cx="518" cy="3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Inst.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Memory</a:t>
                    </a:r>
                  </a:p>
                </p:txBody>
              </p:sp>
            </p:grpSp>
            <p:sp>
              <p:nvSpPr>
                <p:cNvPr id="232" name="Rectangle 99"/>
                <p:cNvSpPr>
                  <a:spLocks noChangeArrowheads="1"/>
                </p:cNvSpPr>
                <p:nvPr/>
              </p:nvSpPr>
              <p:spPr bwMode="auto">
                <a:xfrm>
                  <a:off x="382" y="2386"/>
                  <a:ext cx="127" cy="36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" name="Line 100"/>
                <p:cNvSpPr>
                  <a:spLocks noChangeShapeType="1"/>
                </p:cNvSpPr>
                <p:nvPr/>
              </p:nvSpPr>
              <p:spPr bwMode="auto">
                <a:xfrm>
                  <a:off x="525" y="2567"/>
                  <a:ext cx="3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" name="Rectangle 101"/>
                <p:cNvSpPr>
                  <a:spLocks noChangeArrowheads="1"/>
                </p:cNvSpPr>
                <p:nvPr/>
              </p:nvSpPr>
              <p:spPr bwMode="auto">
                <a:xfrm>
                  <a:off x="333" y="2494"/>
                  <a:ext cx="24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PC</a:t>
                  </a:r>
                </a:p>
              </p:txBody>
            </p:sp>
            <p:sp>
              <p:nvSpPr>
                <p:cNvPr id="235" name="Freeform 102"/>
                <p:cNvSpPr>
                  <a:spLocks/>
                </p:cNvSpPr>
                <p:nvPr/>
              </p:nvSpPr>
              <p:spPr bwMode="auto">
                <a:xfrm>
                  <a:off x="422" y="2701"/>
                  <a:ext cx="48" cy="48"/>
                </a:xfrm>
                <a:custGeom>
                  <a:avLst/>
                  <a:gdLst>
                    <a:gd name="T0" fmla="*/ 0 w 48"/>
                    <a:gd name="T1" fmla="*/ 47 h 48"/>
                    <a:gd name="T2" fmla="*/ 24 w 48"/>
                    <a:gd name="T3" fmla="*/ 0 h 48"/>
                    <a:gd name="T4" fmla="*/ 47 w 48"/>
                    <a:gd name="T5" fmla="*/ 47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48">
                      <a:moveTo>
                        <a:pt x="0" y="47"/>
                      </a:moveTo>
                      <a:lnTo>
                        <a:pt x="24" y="0"/>
                      </a:lnTo>
                      <a:lnTo>
                        <a:pt x="47" y="47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40" name="Rectangle 103"/>
            <p:cNvSpPr>
              <a:spLocks noChangeArrowheads="1"/>
            </p:cNvSpPr>
            <p:nvPr/>
          </p:nvSpPr>
          <p:spPr bwMode="auto">
            <a:xfrm>
              <a:off x="3494088" y="3468688"/>
              <a:ext cx="571500" cy="106362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Rectangle 104"/>
            <p:cNvSpPr>
              <a:spLocks noChangeArrowheads="1"/>
            </p:cNvSpPr>
            <p:nvPr/>
          </p:nvSpPr>
          <p:spPr bwMode="auto">
            <a:xfrm>
              <a:off x="3738563" y="3871913"/>
              <a:ext cx="4016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rd1</a:t>
              </a:r>
            </a:p>
          </p:txBody>
        </p:sp>
        <p:sp>
          <p:nvSpPr>
            <p:cNvPr id="242" name="Rectangle 105"/>
            <p:cNvSpPr>
              <a:spLocks noChangeArrowheads="1"/>
            </p:cNvSpPr>
            <p:nvPr/>
          </p:nvSpPr>
          <p:spPr bwMode="auto">
            <a:xfrm>
              <a:off x="3467100" y="4275138"/>
              <a:ext cx="655638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GPRs</a:t>
              </a:r>
            </a:p>
          </p:txBody>
        </p:sp>
        <p:sp>
          <p:nvSpPr>
            <p:cNvPr id="243" name="Rectangle 106"/>
            <p:cNvSpPr>
              <a:spLocks noChangeArrowheads="1"/>
            </p:cNvSpPr>
            <p:nvPr/>
          </p:nvSpPr>
          <p:spPr bwMode="auto">
            <a:xfrm>
              <a:off x="3441700" y="3565525"/>
              <a:ext cx="3921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rs1</a:t>
              </a:r>
            </a:p>
          </p:txBody>
        </p:sp>
        <p:sp>
          <p:nvSpPr>
            <p:cNvPr id="244" name="Rectangle 107"/>
            <p:cNvSpPr>
              <a:spLocks noChangeArrowheads="1"/>
            </p:cNvSpPr>
            <p:nvPr/>
          </p:nvSpPr>
          <p:spPr bwMode="auto">
            <a:xfrm>
              <a:off x="3441700" y="3716338"/>
              <a:ext cx="3921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rs2</a:t>
              </a:r>
            </a:p>
          </p:txBody>
        </p:sp>
        <p:sp>
          <p:nvSpPr>
            <p:cNvPr id="245" name="Rectangle 108"/>
            <p:cNvSpPr>
              <a:spLocks noChangeArrowheads="1"/>
            </p:cNvSpPr>
            <p:nvPr/>
          </p:nvSpPr>
          <p:spPr bwMode="auto">
            <a:xfrm>
              <a:off x="3441700" y="4003675"/>
              <a:ext cx="3667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ws</a:t>
              </a:r>
            </a:p>
          </p:txBody>
        </p:sp>
        <p:sp>
          <p:nvSpPr>
            <p:cNvPr id="246" name="Rectangle 109"/>
            <p:cNvSpPr>
              <a:spLocks noChangeArrowheads="1"/>
            </p:cNvSpPr>
            <p:nvPr/>
          </p:nvSpPr>
          <p:spPr bwMode="auto">
            <a:xfrm>
              <a:off x="3441700" y="4149725"/>
              <a:ext cx="3762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wd</a:t>
              </a:r>
            </a:p>
          </p:txBody>
        </p:sp>
        <p:sp>
          <p:nvSpPr>
            <p:cNvPr id="247" name="Rectangle 110"/>
            <p:cNvSpPr>
              <a:spLocks noChangeArrowheads="1"/>
            </p:cNvSpPr>
            <p:nvPr/>
          </p:nvSpPr>
          <p:spPr bwMode="auto">
            <a:xfrm>
              <a:off x="3746500" y="4151313"/>
              <a:ext cx="4016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rd2</a:t>
              </a:r>
            </a:p>
          </p:txBody>
        </p:sp>
        <p:sp>
          <p:nvSpPr>
            <p:cNvPr id="248" name="Rectangle 111"/>
            <p:cNvSpPr>
              <a:spLocks noChangeArrowheads="1"/>
            </p:cNvSpPr>
            <p:nvPr/>
          </p:nvSpPr>
          <p:spPr bwMode="auto">
            <a:xfrm>
              <a:off x="3640138" y="3402013"/>
              <a:ext cx="3762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we</a:t>
              </a:r>
            </a:p>
          </p:txBody>
        </p:sp>
        <p:grpSp>
          <p:nvGrpSpPr>
            <p:cNvPr id="249" name="Group 112"/>
            <p:cNvGrpSpPr>
              <a:grpSpLocks/>
            </p:cNvGrpSpPr>
            <p:nvPr/>
          </p:nvGrpSpPr>
          <p:grpSpPr bwMode="auto">
            <a:xfrm>
              <a:off x="3492500" y="4667250"/>
              <a:ext cx="571500" cy="454025"/>
              <a:chOff x="2192" y="2996"/>
              <a:chExt cx="360" cy="286"/>
            </a:xfrm>
          </p:grpSpPr>
          <p:sp>
            <p:nvSpPr>
              <p:cNvPr id="250" name="Rectangle 113"/>
              <p:cNvSpPr>
                <a:spLocks noChangeArrowheads="1"/>
              </p:cNvSpPr>
              <p:nvPr/>
            </p:nvSpPr>
            <p:spPr bwMode="auto">
              <a:xfrm>
                <a:off x="2192" y="3030"/>
                <a:ext cx="360" cy="1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" name="Rectangle 114"/>
              <p:cNvSpPr>
                <a:spLocks noChangeArrowheads="1"/>
              </p:cNvSpPr>
              <p:nvPr/>
            </p:nvSpPr>
            <p:spPr bwMode="auto">
              <a:xfrm>
                <a:off x="2208" y="2996"/>
                <a:ext cx="301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Imm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</a:t>
                </a:r>
              </a:p>
            </p:txBody>
          </p:sp>
        </p:grpSp>
        <p:grpSp>
          <p:nvGrpSpPr>
            <p:cNvPr id="252" name="Group 115"/>
            <p:cNvGrpSpPr>
              <a:grpSpLocks/>
            </p:cNvGrpSpPr>
            <p:nvPr/>
          </p:nvGrpSpPr>
          <p:grpSpPr bwMode="auto">
            <a:xfrm>
              <a:off x="5511800" y="3905250"/>
              <a:ext cx="477838" cy="603250"/>
              <a:chOff x="3464" y="2516"/>
              <a:chExt cx="301" cy="380"/>
            </a:xfrm>
          </p:grpSpPr>
          <p:sp>
            <p:nvSpPr>
              <p:cNvPr id="253" name="Freeform 116"/>
              <p:cNvSpPr>
                <a:spLocks/>
              </p:cNvSpPr>
              <p:nvPr/>
            </p:nvSpPr>
            <p:spPr bwMode="auto">
              <a:xfrm>
                <a:off x="3487" y="2516"/>
                <a:ext cx="236" cy="380"/>
              </a:xfrm>
              <a:custGeom>
                <a:avLst/>
                <a:gdLst>
                  <a:gd name="T0" fmla="*/ 0 w 236"/>
                  <a:gd name="T1" fmla="*/ 0 h 380"/>
                  <a:gd name="T2" fmla="*/ 0 w 236"/>
                  <a:gd name="T3" fmla="*/ 158 h 380"/>
                  <a:gd name="T4" fmla="*/ 47 w 236"/>
                  <a:gd name="T5" fmla="*/ 190 h 380"/>
                  <a:gd name="T6" fmla="*/ 0 w 236"/>
                  <a:gd name="T7" fmla="*/ 221 h 380"/>
                  <a:gd name="T8" fmla="*/ 0 w 236"/>
                  <a:gd name="T9" fmla="*/ 379 h 380"/>
                  <a:gd name="T10" fmla="*/ 235 w 236"/>
                  <a:gd name="T11" fmla="*/ 284 h 380"/>
                  <a:gd name="T12" fmla="*/ 235 w 236"/>
                  <a:gd name="T13" fmla="*/ 95 h 380"/>
                  <a:gd name="T14" fmla="*/ 0 w 236"/>
                  <a:gd name="T15" fmla="*/ 0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6" h="380">
                    <a:moveTo>
                      <a:pt x="0" y="0"/>
                    </a:moveTo>
                    <a:lnTo>
                      <a:pt x="0" y="158"/>
                    </a:lnTo>
                    <a:lnTo>
                      <a:pt x="47" y="190"/>
                    </a:lnTo>
                    <a:lnTo>
                      <a:pt x="0" y="221"/>
                    </a:lnTo>
                    <a:lnTo>
                      <a:pt x="0" y="379"/>
                    </a:lnTo>
                    <a:lnTo>
                      <a:pt x="235" y="284"/>
                    </a:lnTo>
                    <a:lnTo>
                      <a:pt x="235" y="95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" name="Rectangle 117"/>
              <p:cNvSpPr>
                <a:spLocks noChangeArrowheads="1"/>
              </p:cNvSpPr>
              <p:nvPr/>
            </p:nvSpPr>
            <p:spPr bwMode="auto">
              <a:xfrm>
                <a:off x="3464" y="2634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grpSp>
          <p:nvGrpSpPr>
            <p:cNvPr id="255" name="Group 118"/>
            <p:cNvGrpSpPr>
              <a:grpSpLocks/>
            </p:cNvGrpSpPr>
            <p:nvPr/>
          </p:nvGrpSpPr>
          <p:grpSpPr bwMode="auto">
            <a:xfrm>
              <a:off x="3536950" y="3467100"/>
              <a:ext cx="80963" cy="87313"/>
              <a:chOff x="2815" y="1407"/>
              <a:chExt cx="51" cy="55"/>
            </a:xfrm>
          </p:grpSpPr>
          <p:sp>
            <p:nvSpPr>
              <p:cNvPr id="256" name="Line 119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" name="Line 120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8" name="Group 121"/>
            <p:cNvGrpSpPr>
              <a:grpSpLocks/>
            </p:cNvGrpSpPr>
            <p:nvPr/>
          </p:nvGrpSpPr>
          <p:grpSpPr bwMode="auto">
            <a:xfrm>
              <a:off x="4303713" y="5121275"/>
              <a:ext cx="671512" cy="361950"/>
              <a:chOff x="2576" y="2405"/>
              <a:chExt cx="423" cy="228"/>
            </a:xfrm>
          </p:grpSpPr>
          <p:sp>
            <p:nvSpPr>
              <p:cNvPr id="259" name="Rectangle 122"/>
              <p:cNvSpPr>
                <a:spLocks noChangeArrowheads="1"/>
              </p:cNvSpPr>
              <p:nvPr/>
            </p:nvSpPr>
            <p:spPr bwMode="auto">
              <a:xfrm>
                <a:off x="2609" y="2405"/>
                <a:ext cx="361" cy="1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" name="Rectangle 123"/>
              <p:cNvSpPr>
                <a:spLocks noChangeArrowheads="1"/>
              </p:cNvSpPr>
              <p:nvPr/>
            </p:nvSpPr>
            <p:spPr bwMode="auto">
              <a:xfrm>
                <a:off x="2576" y="2405"/>
                <a:ext cx="423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Control</a:t>
                </a:r>
              </a:p>
            </p:txBody>
          </p:sp>
        </p:grpSp>
        <p:sp>
          <p:nvSpPr>
            <p:cNvPr id="261" name="Freeform 124"/>
            <p:cNvSpPr>
              <a:spLocks/>
            </p:cNvSpPr>
            <p:nvPr/>
          </p:nvSpPr>
          <p:spPr bwMode="auto">
            <a:xfrm flipV="1">
              <a:off x="4772025" y="4292600"/>
              <a:ext cx="2149475" cy="687388"/>
            </a:xfrm>
            <a:custGeom>
              <a:avLst/>
              <a:gdLst>
                <a:gd name="T0" fmla="*/ 0 w 1505"/>
                <a:gd name="T1" fmla="*/ 200 h 201"/>
                <a:gd name="T2" fmla="*/ 0 w 1505"/>
                <a:gd name="T3" fmla="*/ 0 h 201"/>
                <a:gd name="T4" fmla="*/ 1504 w 1505"/>
                <a:gd name="T5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5" h="201">
                  <a:moveTo>
                    <a:pt x="0" y="200"/>
                  </a:moveTo>
                  <a:lnTo>
                    <a:pt x="0" y="0"/>
                  </a:lnTo>
                  <a:lnTo>
                    <a:pt x="15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125"/>
            <p:cNvSpPr>
              <a:spLocks/>
            </p:cNvSpPr>
            <p:nvPr/>
          </p:nvSpPr>
          <p:spPr bwMode="auto">
            <a:xfrm>
              <a:off x="4445000" y="3149600"/>
              <a:ext cx="1104900" cy="1409700"/>
            </a:xfrm>
            <a:custGeom>
              <a:avLst/>
              <a:gdLst>
                <a:gd name="T0" fmla="*/ 0 w 696"/>
                <a:gd name="T1" fmla="*/ 888 h 888"/>
                <a:gd name="T2" fmla="*/ 0 w 696"/>
                <a:gd name="T3" fmla="*/ 0 h 888"/>
                <a:gd name="T4" fmla="*/ 696 w 696"/>
                <a:gd name="T5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6" h="888">
                  <a:moveTo>
                    <a:pt x="0" y="888"/>
                  </a:moveTo>
                  <a:lnTo>
                    <a:pt x="0" y="0"/>
                  </a:lnTo>
                  <a:lnTo>
                    <a:pt x="69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Freeform 126"/>
            <p:cNvSpPr>
              <a:spLocks/>
            </p:cNvSpPr>
            <p:nvPr/>
          </p:nvSpPr>
          <p:spPr bwMode="auto">
            <a:xfrm>
              <a:off x="4432300" y="2324100"/>
              <a:ext cx="3873500" cy="2514600"/>
            </a:xfrm>
            <a:custGeom>
              <a:avLst/>
              <a:gdLst>
                <a:gd name="T0" fmla="*/ 0 w 2408"/>
                <a:gd name="T1" fmla="*/ 280 h 1632"/>
                <a:gd name="T2" fmla="*/ 0 w 2408"/>
                <a:gd name="T3" fmla="*/ 0 h 1632"/>
                <a:gd name="T4" fmla="*/ 2192 w 2408"/>
                <a:gd name="T5" fmla="*/ 0 h 1632"/>
                <a:gd name="T6" fmla="*/ 2200 w 2408"/>
                <a:gd name="T7" fmla="*/ 1632 h 1632"/>
                <a:gd name="T8" fmla="*/ 2408 w 2408"/>
                <a:gd name="T9" fmla="*/ 1632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8" h="1632">
                  <a:moveTo>
                    <a:pt x="0" y="280"/>
                  </a:moveTo>
                  <a:lnTo>
                    <a:pt x="0" y="0"/>
                  </a:lnTo>
                  <a:lnTo>
                    <a:pt x="2192" y="0"/>
                  </a:lnTo>
                  <a:lnTo>
                    <a:pt x="2200" y="1632"/>
                  </a:lnTo>
                  <a:lnTo>
                    <a:pt x="2408" y="16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Line 127"/>
            <p:cNvSpPr>
              <a:spLocks noChangeShapeType="1"/>
            </p:cNvSpPr>
            <p:nvPr/>
          </p:nvSpPr>
          <p:spPr bwMode="auto">
            <a:xfrm>
              <a:off x="2565400" y="4025900"/>
              <a:ext cx="26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" name="Text Box 128"/>
            <p:cNvSpPr txBox="1">
              <a:spLocks noChangeArrowheads="1"/>
            </p:cNvSpPr>
            <p:nvPr/>
          </p:nvSpPr>
          <p:spPr bwMode="auto">
            <a:xfrm>
              <a:off x="2473325" y="3821113"/>
              <a:ext cx="366713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  <a:latin typeface="Courier New" pitchFamily="1" charset="0"/>
                </a:rPr>
                <a:t>31</a:t>
              </a:r>
            </a:p>
          </p:txBody>
        </p:sp>
        <p:sp>
          <p:nvSpPr>
            <p:cNvPr id="266" name="Freeform 129"/>
            <p:cNvSpPr>
              <a:spLocks/>
            </p:cNvSpPr>
            <p:nvPr/>
          </p:nvSpPr>
          <p:spPr bwMode="auto">
            <a:xfrm>
              <a:off x="1371600" y="1836738"/>
              <a:ext cx="3625850" cy="2152650"/>
            </a:xfrm>
            <a:custGeom>
              <a:avLst/>
              <a:gdLst>
                <a:gd name="T0" fmla="*/ 2284 w 2284"/>
                <a:gd name="T1" fmla="*/ 1356 h 1356"/>
                <a:gd name="T2" fmla="*/ 2280 w 2284"/>
                <a:gd name="T3" fmla="*/ 0 h 1356"/>
                <a:gd name="T4" fmla="*/ 0 w 2284"/>
                <a:gd name="T5" fmla="*/ 1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4" h="1356">
                  <a:moveTo>
                    <a:pt x="2284" y="1356"/>
                  </a:moveTo>
                  <a:lnTo>
                    <a:pt x="2280" y="0"/>
                  </a:lnTo>
                  <a:lnTo>
                    <a:pt x="0" y="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Rectangle 130"/>
            <p:cNvSpPr>
              <a:spLocks noChangeArrowheads="1"/>
            </p:cNvSpPr>
            <p:nvPr/>
          </p:nvSpPr>
          <p:spPr bwMode="auto">
            <a:xfrm>
              <a:off x="1219200" y="1254125"/>
              <a:ext cx="638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PCSrc</a:t>
              </a:r>
            </a:p>
          </p:txBody>
        </p:sp>
        <p:sp>
          <p:nvSpPr>
            <p:cNvPr id="268" name="Rectangle 131"/>
            <p:cNvSpPr>
              <a:spLocks noChangeArrowheads="1"/>
            </p:cNvSpPr>
            <p:nvPr/>
          </p:nvSpPr>
          <p:spPr bwMode="auto">
            <a:xfrm>
              <a:off x="1371600" y="1447800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br</a:t>
              </a:r>
            </a:p>
          </p:txBody>
        </p:sp>
        <p:sp>
          <p:nvSpPr>
            <p:cNvPr id="269" name="Rectangle 132"/>
            <p:cNvSpPr>
              <a:spLocks noChangeArrowheads="1"/>
            </p:cNvSpPr>
            <p:nvPr/>
          </p:nvSpPr>
          <p:spPr bwMode="auto">
            <a:xfrm>
              <a:off x="1370013" y="1981200"/>
              <a:ext cx="5349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270" name="Freeform 133"/>
            <p:cNvSpPr>
              <a:spLocks/>
            </p:cNvSpPr>
            <p:nvPr/>
          </p:nvSpPr>
          <p:spPr bwMode="auto">
            <a:xfrm>
              <a:off x="1182688" y="1600200"/>
              <a:ext cx="188912" cy="736600"/>
            </a:xfrm>
            <a:custGeom>
              <a:avLst/>
              <a:gdLst>
                <a:gd name="T0" fmla="*/ 0 w 145"/>
                <a:gd name="T1" fmla="*/ 48 h 377"/>
                <a:gd name="T2" fmla="*/ 0 w 145"/>
                <a:gd name="T3" fmla="*/ 328 h 377"/>
                <a:gd name="T4" fmla="*/ 144 w 145"/>
                <a:gd name="T5" fmla="*/ 376 h 377"/>
                <a:gd name="T6" fmla="*/ 144 w 145"/>
                <a:gd name="T7" fmla="*/ 0 h 377"/>
                <a:gd name="T8" fmla="*/ 0 w 145"/>
                <a:gd name="T9" fmla="*/ 4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77">
                  <a:moveTo>
                    <a:pt x="0" y="48"/>
                  </a:moveTo>
                  <a:lnTo>
                    <a:pt x="0" y="328"/>
                  </a:lnTo>
                  <a:lnTo>
                    <a:pt x="144" y="376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Freeform 134"/>
            <p:cNvSpPr>
              <a:spLocks/>
            </p:cNvSpPr>
            <p:nvPr/>
          </p:nvSpPr>
          <p:spPr bwMode="auto">
            <a:xfrm flipH="1">
              <a:off x="1239838" y="1371600"/>
              <a:ext cx="42862" cy="265113"/>
            </a:xfrm>
            <a:custGeom>
              <a:avLst/>
              <a:gdLst>
                <a:gd name="T0" fmla="*/ 0 w 1"/>
                <a:gd name="T1" fmla="*/ 0 h 380"/>
                <a:gd name="T2" fmla="*/ 0 w 1"/>
                <a:gd name="T3" fmla="*/ 379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80">
                  <a:moveTo>
                    <a:pt x="0" y="0"/>
                  </a:moveTo>
                  <a:lnTo>
                    <a:pt x="0" y="379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Freeform 135"/>
            <p:cNvSpPr>
              <a:spLocks/>
            </p:cNvSpPr>
            <p:nvPr/>
          </p:nvSpPr>
          <p:spPr bwMode="auto">
            <a:xfrm>
              <a:off x="1371600" y="2209800"/>
              <a:ext cx="304800" cy="547688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Freeform 136"/>
            <p:cNvSpPr>
              <a:spLocks/>
            </p:cNvSpPr>
            <p:nvPr/>
          </p:nvSpPr>
          <p:spPr bwMode="auto">
            <a:xfrm>
              <a:off x="1371600" y="1662113"/>
              <a:ext cx="5330825" cy="1309687"/>
            </a:xfrm>
            <a:custGeom>
              <a:avLst/>
              <a:gdLst>
                <a:gd name="T0" fmla="*/ 2857 w 3358"/>
                <a:gd name="T1" fmla="*/ 825 h 825"/>
                <a:gd name="T2" fmla="*/ 3358 w 3358"/>
                <a:gd name="T3" fmla="*/ 825 h 825"/>
                <a:gd name="T4" fmla="*/ 3358 w 3358"/>
                <a:gd name="T5" fmla="*/ 429 h 825"/>
                <a:gd name="T6" fmla="*/ 3358 w 3358"/>
                <a:gd name="T7" fmla="*/ 0 h 825"/>
                <a:gd name="T8" fmla="*/ 0 w 3358"/>
                <a:gd name="T9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8" h="825">
                  <a:moveTo>
                    <a:pt x="2857" y="825"/>
                  </a:moveTo>
                  <a:lnTo>
                    <a:pt x="3358" y="825"/>
                  </a:lnTo>
                  <a:lnTo>
                    <a:pt x="3358" y="429"/>
                  </a:lnTo>
                  <a:lnTo>
                    <a:pt x="335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4" name="Rectangle 137"/>
            <p:cNvSpPr>
              <a:spLocks noChangeArrowheads="1"/>
            </p:cNvSpPr>
            <p:nvPr/>
          </p:nvSpPr>
          <p:spPr bwMode="auto">
            <a:xfrm>
              <a:off x="1371600" y="1630363"/>
              <a:ext cx="4714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rind</a:t>
              </a:r>
            </a:p>
          </p:txBody>
        </p:sp>
        <p:sp>
          <p:nvSpPr>
            <p:cNvPr id="275" name="Freeform 138"/>
            <p:cNvSpPr>
              <a:spLocks/>
            </p:cNvSpPr>
            <p:nvPr/>
          </p:nvSpPr>
          <p:spPr bwMode="auto">
            <a:xfrm>
              <a:off x="1371600" y="2043113"/>
              <a:ext cx="685800" cy="166687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" name="Rectangle 139"/>
            <p:cNvSpPr>
              <a:spLocks noChangeArrowheads="1"/>
            </p:cNvSpPr>
            <p:nvPr/>
          </p:nvSpPr>
          <p:spPr bwMode="auto">
            <a:xfrm>
              <a:off x="1371600" y="1782763"/>
              <a:ext cx="48895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jabs</a:t>
              </a:r>
            </a:p>
          </p:txBody>
        </p:sp>
        <p:sp>
          <p:nvSpPr>
            <p:cNvPr id="277" name="Oval 140"/>
            <p:cNvSpPr>
              <a:spLocks noChangeArrowheads="1"/>
            </p:cNvSpPr>
            <p:nvPr/>
          </p:nvSpPr>
          <p:spPr bwMode="auto">
            <a:xfrm>
              <a:off x="1866900" y="2209800"/>
              <a:ext cx="419100" cy="203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Line 141"/>
            <p:cNvSpPr>
              <a:spLocks noChangeShapeType="1"/>
            </p:cNvSpPr>
            <p:nvPr/>
          </p:nvSpPr>
          <p:spPr bwMode="auto">
            <a:xfrm flipH="1" flipV="1">
              <a:off x="2193925" y="2413000"/>
              <a:ext cx="0" cy="1270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Line 142"/>
            <p:cNvSpPr>
              <a:spLocks noChangeShapeType="1"/>
            </p:cNvSpPr>
            <p:nvPr/>
          </p:nvSpPr>
          <p:spPr bwMode="auto">
            <a:xfrm flipH="1" flipV="1">
              <a:off x="1943100" y="2403475"/>
              <a:ext cx="0" cy="3540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6073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Harvard Datapath for MIPS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8920" y="1047890"/>
            <a:ext cx="8731250" cy="5233988"/>
            <a:chOff x="288925" y="1254125"/>
            <a:chExt cx="8731250" cy="5233988"/>
          </a:xfrm>
        </p:grpSpPr>
        <p:grpSp>
          <p:nvGrpSpPr>
            <p:cNvPr id="280" name="Group 3"/>
            <p:cNvGrpSpPr>
              <a:grpSpLocks/>
            </p:cNvGrpSpPr>
            <p:nvPr/>
          </p:nvGrpSpPr>
          <p:grpSpPr bwMode="auto">
            <a:xfrm>
              <a:off x="808038" y="2444750"/>
              <a:ext cx="777875" cy="630238"/>
              <a:chOff x="509" y="1540"/>
              <a:chExt cx="490" cy="397"/>
            </a:xfrm>
          </p:grpSpPr>
          <p:sp>
            <p:nvSpPr>
              <p:cNvPr id="281" name="Rectangle 4"/>
              <p:cNvSpPr>
                <a:spLocks noChangeArrowheads="1"/>
              </p:cNvSpPr>
              <p:nvPr/>
            </p:nvSpPr>
            <p:spPr bwMode="auto">
              <a:xfrm>
                <a:off x="509" y="1540"/>
                <a:ext cx="243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282" name="Freeform 5"/>
              <p:cNvSpPr>
                <a:spLocks/>
              </p:cNvSpPr>
              <p:nvPr/>
            </p:nvSpPr>
            <p:spPr bwMode="auto">
              <a:xfrm>
                <a:off x="758" y="1552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" name="Line 6"/>
              <p:cNvSpPr>
                <a:spLocks noChangeShapeType="1"/>
              </p:cNvSpPr>
              <p:nvPr/>
            </p:nvSpPr>
            <p:spPr bwMode="auto">
              <a:xfrm>
                <a:off x="714" y="160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" name="Line 7"/>
              <p:cNvSpPr>
                <a:spLocks noChangeShapeType="1"/>
              </p:cNvSpPr>
              <p:nvPr/>
            </p:nvSpPr>
            <p:spPr bwMode="auto">
              <a:xfrm>
                <a:off x="714" y="188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5" name="Freeform 8"/>
            <p:cNvSpPr>
              <a:spLocks/>
            </p:cNvSpPr>
            <p:nvPr/>
          </p:nvSpPr>
          <p:spPr bwMode="auto">
            <a:xfrm>
              <a:off x="288925" y="1943100"/>
              <a:ext cx="893763" cy="2046288"/>
            </a:xfrm>
            <a:custGeom>
              <a:avLst/>
              <a:gdLst>
                <a:gd name="T0" fmla="*/ 562 w 563"/>
                <a:gd name="T1" fmla="*/ 0 h 1289"/>
                <a:gd name="T2" fmla="*/ 2 w 563"/>
                <a:gd name="T3" fmla="*/ 0 h 1289"/>
                <a:gd name="T4" fmla="*/ 0 w 563"/>
                <a:gd name="T5" fmla="*/ 1288 h 1289"/>
                <a:gd name="T6" fmla="*/ 192 w 563"/>
                <a:gd name="T7" fmla="*/ 1288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3" h="1289">
                  <a:moveTo>
                    <a:pt x="562" y="0"/>
                  </a:moveTo>
                  <a:lnTo>
                    <a:pt x="2" y="0"/>
                  </a:lnTo>
                  <a:lnTo>
                    <a:pt x="0" y="1288"/>
                  </a:lnTo>
                  <a:lnTo>
                    <a:pt x="192" y="1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" name="Freeform 9"/>
            <p:cNvSpPr>
              <a:spLocks/>
            </p:cNvSpPr>
            <p:nvPr/>
          </p:nvSpPr>
          <p:spPr bwMode="auto">
            <a:xfrm>
              <a:off x="6537325" y="4156075"/>
              <a:ext cx="1752600" cy="1279525"/>
            </a:xfrm>
            <a:custGeom>
              <a:avLst/>
              <a:gdLst>
                <a:gd name="T0" fmla="*/ 2 w 1104"/>
                <a:gd name="T1" fmla="*/ 0 h 806"/>
                <a:gd name="T2" fmla="*/ 0 w 1104"/>
                <a:gd name="T3" fmla="*/ 806 h 806"/>
                <a:gd name="T4" fmla="*/ 784 w 1104"/>
                <a:gd name="T5" fmla="*/ 806 h 806"/>
                <a:gd name="T6" fmla="*/ 784 w 1104"/>
                <a:gd name="T7" fmla="*/ 326 h 806"/>
                <a:gd name="T8" fmla="*/ 1104 w 1104"/>
                <a:gd name="T9" fmla="*/ 32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806">
                  <a:moveTo>
                    <a:pt x="2" y="0"/>
                  </a:moveTo>
                  <a:lnTo>
                    <a:pt x="0" y="806"/>
                  </a:lnTo>
                  <a:lnTo>
                    <a:pt x="784" y="806"/>
                  </a:lnTo>
                  <a:lnTo>
                    <a:pt x="784" y="326"/>
                  </a:lnTo>
                  <a:lnTo>
                    <a:pt x="1104" y="3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" name="Freeform 10"/>
            <p:cNvSpPr>
              <a:spLocks/>
            </p:cNvSpPr>
            <p:nvPr/>
          </p:nvSpPr>
          <p:spPr bwMode="auto">
            <a:xfrm>
              <a:off x="3108325" y="4292600"/>
              <a:ext cx="5570538" cy="1830388"/>
            </a:xfrm>
            <a:custGeom>
              <a:avLst/>
              <a:gdLst>
                <a:gd name="T0" fmla="*/ 3392 w 3509"/>
                <a:gd name="T1" fmla="*/ 200 h 1153"/>
                <a:gd name="T2" fmla="*/ 3508 w 3509"/>
                <a:gd name="T3" fmla="*/ 200 h 1153"/>
                <a:gd name="T4" fmla="*/ 3504 w 3509"/>
                <a:gd name="T5" fmla="*/ 1152 h 1153"/>
                <a:gd name="T6" fmla="*/ 0 w 3509"/>
                <a:gd name="T7" fmla="*/ 1152 h 1153"/>
                <a:gd name="T8" fmla="*/ 0 w 3509"/>
                <a:gd name="T9" fmla="*/ 0 h 1153"/>
                <a:gd name="T10" fmla="*/ 240 w 3509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9" h="1153">
                  <a:moveTo>
                    <a:pt x="3392" y="200"/>
                  </a:moveTo>
                  <a:lnTo>
                    <a:pt x="3508" y="200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" name="Rectangle 11"/>
            <p:cNvSpPr>
              <a:spLocks noChangeArrowheads="1"/>
            </p:cNvSpPr>
            <p:nvPr/>
          </p:nvSpPr>
          <p:spPr bwMode="auto">
            <a:xfrm>
              <a:off x="3792538" y="1390650"/>
              <a:ext cx="849312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289" name="Rectangle 12"/>
            <p:cNvSpPr>
              <a:spLocks noChangeArrowheads="1"/>
            </p:cNvSpPr>
            <p:nvPr/>
          </p:nvSpPr>
          <p:spPr bwMode="auto">
            <a:xfrm>
              <a:off x="1227138" y="26733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290" name="Freeform 13"/>
            <p:cNvSpPr>
              <a:spLocks/>
            </p:cNvSpPr>
            <p:nvPr/>
          </p:nvSpPr>
          <p:spPr bwMode="auto">
            <a:xfrm>
              <a:off x="5534025" y="265430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1" name="Rectangle 14"/>
            <p:cNvSpPr>
              <a:spLocks noChangeArrowheads="1"/>
            </p:cNvSpPr>
            <p:nvPr/>
          </p:nvSpPr>
          <p:spPr bwMode="auto">
            <a:xfrm>
              <a:off x="5545138" y="28511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292" name="Freeform 15"/>
            <p:cNvSpPr>
              <a:spLocks/>
            </p:cNvSpPr>
            <p:nvPr/>
          </p:nvSpPr>
          <p:spPr bwMode="auto">
            <a:xfrm>
              <a:off x="1609725" y="2768600"/>
              <a:ext cx="3913188" cy="1588"/>
            </a:xfrm>
            <a:custGeom>
              <a:avLst/>
              <a:gdLst>
                <a:gd name="T0" fmla="*/ 0 w 2465"/>
                <a:gd name="T1" fmla="*/ 0 h 1"/>
                <a:gd name="T2" fmla="*/ 370 w 2465"/>
                <a:gd name="T3" fmla="*/ 0 h 1"/>
                <a:gd name="T4" fmla="*/ 358 w 2465"/>
                <a:gd name="T5" fmla="*/ 0 h 1"/>
                <a:gd name="T6" fmla="*/ 2464 w 24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5" h="1">
                  <a:moveTo>
                    <a:pt x="0" y="0"/>
                  </a:moveTo>
                  <a:lnTo>
                    <a:pt x="370" y="0"/>
                  </a:lnTo>
                  <a:lnTo>
                    <a:pt x="358" y="0"/>
                  </a:lnTo>
                  <a:lnTo>
                    <a:pt x="246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Freeform 16"/>
            <p:cNvSpPr>
              <a:spLocks/>
            </p:cNvSpPr>
            <p:nvPr/>
          </p:nvSpPr>
          <p:spPr bwMode="auto">
            <a:xfrm flipH="1">
              <a:off x="3776663" y="1498600"/>
              <a:ext cx="42862" cy="1944688"/>
            </a:xfrm>
            <a:custGeom>
              <a:avLst/>
              <a:gdLst>
                <a:gd name="T0" fmla="*/ 0 w 1"/>
                <a:gd name="T1" fmla="*/ 0 h 1537"/>
                <a:gd name="T2" fmla="*/ 0 w 1"/>
                <a:gd name="T3" fmla="*/ 1536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537">
                  <a:moveTo>
                    <a:pt x="0" y="0"/>
                  </a:moveTo>
                  <a:lnTo>
                    <a:pt x="0" y="153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4" name="Group 17"/>
            <p:cNvGrpSpPr>
              <a:grpSpLocks/>
            </p:cNvGrpSpPr>
            <p:nvPr/>
          </p:nvGrpSpPr>
          <p:grpSpPr bwMode="auto">
            <a:xfrm>
              <a:off x="6848475" y="1390650"/>
              <a:ext cx="2171700" cy="3740150"/>
              <a:chOff x="4314" y="876"/>
              <a:chExt cx="1368" cy="2356"/>
            </a:xfrm>
          </p:grpSpPr>
          <p:sp>
            <p:nvSpPr>
              <p:cNvPr id="295" name="Rectangle 18"/>
              <p:cNvSpPr>
                <a:spLocks noChangeArrowheads="1"/>
              </p:cNvSpPr>
              <p:nvPr/>
            </p:nvSpPr>
            <p:spPr bwMode="auto">
              <a:xfrm>
                <a:off x="4314" y="2212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296" name="Line 19"/>
              <p:cNvSpPr>
                <a:spLocks noChangeShapeType="1"/>
              </p:cNvSpPr>
              <p:nvPr/>
            </p:nvSpPr>
            <p:spPr bwMode="auto">
              <a:xfrm>
                <a:off x="4422" y="239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" name="Freeform 20"/>
              <p:cNvSpPr>
                <a:spLocks/>
              </p:cNvSpPr>
              <p:nvPr/>
            </p:nvSpPr>
            <p:spPr bwMode="auto">
              <a:xfrm>
                <a:off x="4856" y="2848"/>
                <a:ext cx="367" cy="1"/>
              </a:xfrm>
              <a:custGeom>
                <a:avLst/>
                <a:gdLst>
                  <a:gd name="T0" fmla="*/ 0 w 367"/>
                  <a:gd name="T1" fmla="*/ 0 h 1"/>
                  <a:gd name="T2" fmla="*/ 366 w 36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67" h="1">
                    <a:moveTo>
                      <a:pt x="0" y="0"/>
                    </a:moveTo>
                    <a:lnTo>
                      <a:pt x="36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" name="Rectangle 21"/>
              <p:cNvSpPr>
                <a:spLocks noChangeArrowheads="1"/>
              </p:cNvSpPr>
              <p:nvPr/>
            </p:nvSpPr>
            <p:spPr bwMode="auto">
              <a:xfrm>
                <a:off x="5253" y="876"/>
                <a:ext cx="429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WBSrc</a:t>
                </a:r>
              </a:p>
            </p:txBody>
          </p:sp>
          <p:sp>
            <p:nvSpPr>
              <p:cNvPr id="299" name="Rectangle 22"/>
              <p:cNvSpPr>
                <a:spLocks noChangeArrowheads="1"/>
              </p:cNvSpPr>
              <p:nvPr/>
            </p:nvSpPr>
            <p:spPr bwMode="auto">
              <a:xfrm>
                <a:off x="4573" y="876"/>
                <a:ext cx="57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MemWrite</a:t>
                </a:r>
              </a:p>
            </p:txBody>
          </p:sp>
          <p:sp>
            <p:nvSpPr>
              <p:cNvPr id="300" name="Freeform 23"/>
              <p:cNvSpPr>
                <a:spLocks/>
              </p:cNvSpPr>
              <p:nvPr/>
            </p:nvSpPr>
            <p:spPr bwMode="auto">
              <a:xfrm>
                <a:off x="5197" y="2749"/>
                <a:ext cx="145" cy="401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noFill/>
              <a:ln w="28575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" name="Freeform 24"/>
              <p:cNvSpPr>
                <a:spLocks/>
              </p:cNvSpPr>
              <p:nvPr/>
            </p:nvSpPr>
            <p:spPr bwMode="auto">
              <a:xfrm>
                <a:off x="5271" y="936"/>
                <a:ext cx="48" cy="1815"/>
              </a:xfrm>
              <a:custGeom>
                <a:avLst/>
                <a:gdLst>
                  <a:gd name="T0" fmla="*/ 0 w 1"/>
                  <a:gd name="T1" fmla="*/ 0 h 2169"/>
                  <a:gd name="T2" fmla="*/ 0 w 1"/>
                  <a:gd name="T3" fmla="*/ 2168 h 2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169">
                    <a:moveTo>
                      <a:pt x="0" y="0"/>
                    </a:moveTo>
                    <a:lnTo>
                      <a:pt x="0" y="2168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" name="Freeform 25"/>
              <p:cNvSpPr>
                <a:spLocks/>
              </p:cNvSpPr>
              <p:nvPr/>
            </p:nvSpPr>
            <p:spPr bwMode="auto">
              <a:xfrm>
                <a:off x="4582" y="936"/>
                <a:ext cx="1" cy="1542"/>
              </a:xfrm>
              <a:custGeom>
                <a:avLst/>
                <a:gdLst>
                  <a:gd name="T0" fmla="*/ 0 w 1"/>
                  <a:gd name="T1" fmla="*/ 0 h 1793"/>
                  <a:gd name="T2" fmla="*/ 0 w 1"/>
                  <a:gd name="T3" fmla="*/ 1792 h 1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793">
                    <a:moveTo>
                      <a:pt x="0" y="0"/>
                    </a:moveTo>
                    <a:lnTo>
                      <a:pt x="0" y="179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" name="Rectangle 26"/>
              <p:cNvSpPr>
                <a:spLocks noChangeArrowheads="1"/>
              </p:cNvSpPr>
              <p:nvPr/>
            </p:nvSpPr>
            <p:spPr bwMode="auto">
              <a:xfrm>
                <a:off x="4360" y="2480"/>
                <a:ext cx="488" cy="75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" name="Rectangle 27"/>
              <p:cNvSpPr>
                <a:spLocks noChangeArrowheads="1"/>
              </p:cNvSpPr>
              <p:nvPr/>
            </p:nvSpPr>
            <p:spPr bwMode="auto">
              <a:xfrm>
                <a:off x="4335" y="2526"/>
                <a:ext cx="30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addr</a:t>
                </a:r>
              </a:p>
            </p:txBody>
          </p:sp>
          <p:sp>
            <p:nvSpPr>
              <p:cNvPr id="305" name="Rectangle 28"/>
              <p:cNvSpPr>
                <a:spLocks noChangeArrowheads="1"/>
              </p:cNvSpPr>
              <p:nvPr/>
            </p:nvSpPr>
            <p:spPr bwMode="auto">
              <a:xfrm>
                <a:off x="4335" y="3055"/>
                <a:ext cx="37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wdata</a:t>
                </a:r>
              </a:p>
            </p:txBody>
          </p:sp>
          <p:sp>
            <p:nvSpPr>
              <p:cNvPr id="306" name="Rectangle 29"/>
              <p:cNvSpPr>
                <a:spLocks noChangeArrowheads="1"/>
              </p:cNvSpPr>
              <p:nvPr/>
            </p:nvSpPr>
            <p:spPr bwMode="auto">
              <a:xfrm>
                <a:off x="4554" y="2724"/>
                <a:ext cx="33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rdata</a:t>
                </a:r>
              </a:p>
            </p:txBody>
          </p:sp>
          <p:sp>
            <p:nvSpPr>
              <p:cNvPr id="307" name="Rectangle 30"/>
              <p:cNvSpPr>
                <a:spLocks noChangeArrowheads="1"/>
              </p:cNvSpPr>
              <p:nvPr/>
            </p:nvSpPr>
            <p:spPr bwMode="auto">
              <a:xfrm>
                <a:off x="4351" y="2788"/>
                <a:ext cx="518" cy="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Data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Memory</a:t>
                </a:r>
              </a:p>
            </p:txBody>
          </p:sp>
          <p:sp>
            <p:nvSpPr>
              <p:cNvPr id="308" name="Rectangle 31"/>
              <p:cNvSpPr>
                <a:spLocks noChangeArrowheads="1"/>
              </p:cNvSpPr>
              <p:nvPr/>
            </p:nvSpPr>
            <p:spPr bwMode="auto">
              <a:xfrm>
                <a:off x="4455" y="2430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309" name="Group 32"/>
              <p:cNvGrpSpPr>
                <a:grpSpLocks/>
              </p:cNvGrpSpPr>
              <p:nvPr/>
            </p:nvGrpSpPr>
            <p:grpSpPr bwMode="auto">
              <a:xfrm>
                <a:off x="4388" y="2481"/>
                <a:ext cx="51" cy="55"/>
                <a:chOff x="2815" y="1407"/>
                <a:chExt cx="51" cy="55"/>
              </a:xfrm>
            </p:grpSpPr>
            <p:sp>
              <p:nvSpPr>
                <p:cNvPr id="310" name="Line 33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2" name="Group 35"/>
            <p:cNvGrpSpPr>
              <a:grpSpLocks/>
            </p:cNvGrpSpPr>
            <p:nvPr/>
          </p:nvGrpSpPr>
          <p:grpSpPr bwMode="auto">
            <a:xfrm>
              <a:off x="530225" y="2984500"/>
              <a:ext cx="6391275" cy="3503613"/>
              <a:chOff x="334" y="1880"/>
              <a:chExt cx="4026" cy="2207"/>
            </a:xfrm>
          </p:grpSpPr>
          <p:sp>
            <p:nvSpPr>
              <p:cNvPr id="313" name="Line 36"/>
              <p:cNvSpPr>
                <a:spLocks noChangeShapeType="1"/>
              </p:cNvSpPr>
              <p:nvPr/>
            </p:nvSpPr>
            <p:spPr bwMode="auto">
              <a:xfrm>
                <a:off x="3750" y="2624"/>
                <a:ext cx="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" name="Freeform 37"/>
              <p:cNvSpPr>
                <a:spLocks/>
              </p:cNvSpPr>
              <p:nvPr/>
            </p:nvSpPr>
            <p:spPr bwMode="auto">
              <a:xfrm flipV="1">
                <a:off x="2590" y="2880"/>
                <a:ext cx="681" cy="193"/>
              </a:xfrm>
              <a:custGeom>
                <a:avLst/>
                <a:gdLst>
                  <a:gd name="T0" fmla="*/ 0 w 681"/>
                  <a:gd name="T1" fmla="*/ 0 h 193"/>
                  <a:gd name="T2" fmla="*/ 208 w 681"/>
                  <a:gd name="T3" fmla="*/ 0 h 193"/>
                  <a:gd name="T4" fmla="*/ 208 w 681"/>
                  <a:gd name="T5" fmla="*/ 192 h 193"/>
                  <a:gd name="T6" fmla="*/ 680 w 681"/>
                  <a:gd name="T7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1" h="193">
                    <a:moveTo>
                      <a:pt x="0" y="0"/>
                    </a:moveTo>
                    <a:lnTo>
                      <a:pt x="208" y="0"/>
                    </a:lnTo>
                    <a:lnTo>
                      <a:pt x="208" y="192"/>
                    </a:lnTo>
                    <a:lnTo>
                      <a:pt x="680" y="192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" name="Rectangle 38"/>
              <p:cNvSpPr>
                <a:spLocks noChangeArrowheads="1"/>
              </p:cNvSpPr>
              <p:nvPr/>
            </p:nvSpPr>
            <p:spPr bwMode="auto">
              <a:xfrm>
                <a:off x="1621" y="3913"/>
                <a:ext cx="45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RegDst</a:t>
                </a:r>
              </a:p>
            </p:txBody>
          </p:sp>
          <p:sp>
            <p:nvSpPr>
              <p:cNvPr id="316" name="Freeform 39"/>
              <p:cNvSpPr>
                <a:spLocks/>
              </p:cNvSpPr>
              <p:nvPr/>
            </p:nvSpPr>
            <p:spPr bwMode="auto">
              <a:xfrm>
                <a:off x="552" y="1880"/>
                <a:ext cx="207" cy="633"/>
              </a:xfrm>
              <a:custGeom>
                <a:avLst/>
                <a:gdLst>
                  <a:gd name="T0" fmla="*/ 0 w 207"/>
                  <a:gd name="T1" fmla="*/ 632 h 633"/>
                  <a:gd name="T2" fmla="*/ 0 w 207"/>
                  <a:gd name="T3" fmla="*/ 56 h 633"/>
                  <a:gd name="T4" fmla="*/ 0 w 207"/>
                  <a:gd name="T5" fmla="*/ 0 h 633"/>
                  <a:gd name="T6" fmla="*/ 206 w 207"/>
                  <a:gd name="T7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7" h="633">
                    <a:moveTo>
                      <a:pt x="0" y="632"/>
                    </a:moveTo>
                    <a:lnTo>
                      <a:pt x="0" y="56"/>
                    </a:lnTo>
                    <a:lnTo>
                      <a:pt x="0" y="0"/>
                    </a:lnTo>
                    <a:lnTo>
                      <a:pt x="20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" name="Freeform 40"/>
              <p:cNvSpPr>
                <a:spLocks/>
              </p:cNvSpPr>
              <p:nvPr/>
            </p:nvSpPr>
            <p:spPr bwMode="auto">
              <a:xfrm>
                <a:off x="1382" y="2320"/>
                <a:ext cx="817" cy="193"/>
              </a:xfrm>
              <a:custGeom>
                <a:avLst/>
                <a:gdLst>
                  <a:gd name="T0" fmla="*/ 0 w 817"/>
                  <a:gd name="T1" fmla="*/ 192 h 193"/>
                  <a:gd name="T2" fmla="*/ 0 w 817"/>
                  <a:gd name="T3" fmla="*/ 0 h 193"/>
                  <a:gd name="T4" fmla="*/ 816 w 817"/>
                  <a:gd name="T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193">
                    <a:moveTo>
                      <a:pt x="0" y="192"/>
                    </a:moveTo>
                    <a:lnTo>
                      <a:pt x="0" y="0"/>
                    </a:ln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" name="Freeform 41"/>
              <p:cNvSpPr>
                <a:spLocks/>
              </p:cNvSpPr>
              <p:nvPr/>
            </p:nvSpPr>
            <p:spPr bwMode="auto">
              <a:xfrm>
                <a:off x="1382" y="2416"/>
                <a:ext cx="817" cy="1"/>
              </a:xfrm>
              <a:custGeom>
                <a:avLst/>
                <a:gdLst>
                  <a:gd name="T0" fmla="*/ 0 w 817"/>
                  <a:gd name="T1" fmla="*/ 0 h 1"/>
                  <a:gd name="T2" fmla="*/ 816 w 81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17" h="1">
                    <a:moveTo>
                      <a:pt x="0" y="0"/>
                    </a:move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" name="Freeform 42"/>
              <p:cNvSpPr>
                <a:spLocks/>
              </p:cNvSpPr>
              <p:nvPr/>
            </p:nvSpPr>
            <p:spPr bwMode="auto">
              <a:xfrm>
                <a:off x="1382" y="2512"/>
                <a:ext cx="385" cy="193"/>
              </a:xfrm>
              <a:custGeom>
                <a:avLst/>
                <a:gdLst>
                  <a:gd name="T0" fmla="*/ 0 w 385"/>
                  <a:gd name="T1" fmla="*/ 0 h 193"/>
                  <a:gd name="T2" fmla="*/ 0 w 385"/>
                  <a:gd name="T3" fmla="*/ 192 h 193"/>
                  <a:gd name="T4" fmla="*/ 384 w 385"/>
                  <a:gd name="T5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5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84" y="192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" name="Freeform 43"/>
              <p:cNvSpPr>
                <a:spLocks/>
              </p:cNvSpPr>
              <p:nvPr/>
            </p:nvSpPr>
            <p:spPr bwMode="auto">
              <a:xfrm>
                <a:off x="1382" y="2704"/>
                <a:ext cx="817" cy="385"/>
              </a:xfrm>
              <a:custGeom>
                <a:avLst/>
                <a:gdLst>
                  <a:gd name="T0" fmla="*/ 0 w 817"/>
                  <a:gd name="T1" fmla="*/ 0 h 385"/>
                  <a:gd name="T2" fmla="*/ 0 w 817"/>
                  <a:gd name="T3" fmla="*/ 384 h 385"/>
                  <a:gd name="T4" fmla="*/ 816 w 817"/>
                  <a:gd name="T5" fmla="*/ 384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385">
                    <a:moveTo>
                      <a:pt x="0" y="0"/>
                    </a:moveTo>
                    <a:lnTo>
                      <a:pt x="0" y="384"/>
                    </a:lnTo>
                    <a:lnTo>
                      <a:pt x="816" y="384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" name="Freeform 44"/>
              <p:cNvSpPr>
                <a:spLocks/>
              </p:cNvSpPr>
              <p:nvPr/>
            </p:nvSpPr>
            <p:spPr bwMode="auto">
              <a:xfrm>
                <a:off x="1958" y="2608"/>
                <a:ext cx="241" cy="1"/>
              </a:xfrm>
              <a:custGeom>
                <a:avLst/>
                <a:gdLst>
                  <a:gd name="T0" fmla="*/ 0 w 241"/>
                  <a:gd name="T1" fmla="*/ 0 h 1"/>
                  <a:gd name="T2" fmla="*/ 240 w 24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41" h="1">
                    <a:moveTo>
                      <a:pt x="0" y="0"/>
                    </a:moveTo>
                    <a:lnTo>
                      <a:pt x="240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" name="Freeform 45"/>
              <p:cNvSpPr>
                <a:spLocks/>
              </p:cNvSpPr>
              <p:nvPr/>
            </p:nvSpPr>
            <p:spPr bwMode="auto">
              <a:xfrm>
                <a:off x="2574" y="2512"/>
                <a:ext cx="897" cy="1"/>
              </a:xfrm>
              <a:custGeom>
                <a:avLst/>
                <a:gdLst>
                  <a:gd name="T0" fmla="*/ 0 w 897"/>
                  <a:gd name="T1" fmla="*/ 0 h 1"/>
                  <a:gd name="T2" fmla="*/ 896 w 89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97" h="1">
                    <a:moveTo>
                      <a:pt x="0" y="0"/>
                    </a:moveTo>
                    <a:lnTo>
                      <a:pt x="89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" name="Freeform 46"/>
              <p:cNvSpPr>
                <a:spLocks/>
              </p:cNvSpPr>
              <p:nvPr/>
            </p:nvSpPr>
            <p:spPr bwMode="auto">
              <a:xfrm>
                <a:off x="1382" y="3088"/>
                <a:ext cx="1345" cy="241"/>
              </a:xfrm>
              <a:custGeom>
                <a:avLst/>
                <a:gdLst>
                  <a:gd name="T0" fmla="*/ 0 w 1345"/>
                  <a:gd name="T1" fmla="*/ 0 h 241"/>
                  <a:gd name="T2" fmla="*/ 0 w 1345"/>
                  <a:gd name="T3" fmla="*/ 240 h 241"/>
                  <a:gd name="T4" fmla="*/ 1344 w 1345"/>
                  <a:gd name="T5" fmla="*/ 24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45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344" y="24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4" name="Freeform 47"/>
              <p:cNvSpPr>
                <a:spLocks/>
              </p:cNvSpPr>
              <p:nvPr/>
            </p:nvSpPr>
            <p:spPr bwMode="auto">
              <a:xfrm>
                <a:off x="3094" y="2800"/>
                <a:ext cx="545" cy="521"/>
              </a:xfrm>
              <a:custGeom>
                <a:avLst/>
                <a:gdLst>
                  <a:gd name="T0" fmla="*/ 0 w 545"/>
                  <a:gd name="T1" fmla="*/ 520 h 521"/>
                  <a:gd name="T2" fmla="*/ 544 w 545"/>
                  <a:gd name="T3" fmla="*/ 520 h 521"/>
                  <a:gd name="T4" fmla="*/ 544 w 545"/>
                  <a:gd name="T5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5" h="521">
                    <a:moveTo>
                      <a:pt x="0" y="520"/>
                    </a:moveTo>
                    <a:lnTo>
                      <a:pt x="544" y="520"/>
                    </a:lnTo>
                    <a:lnTo>
                      <a:pt x="544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" name="Freeform 48"/>
              <p:cNvSpPr>
                <a:spLocks/>
              </p:cNvSpPr>
              <p:nvPr/>
            </p:nvSpPr>
            <p:spPr bwMode="auto">
              <a:xfrm>
                <a:off x="2542" y="2704"/>
                <a:ext cx="713" cy="27"/>
              </a:xfrm>
              <a:custGeom>
                <a:avLst/>
                <a:gdLst>
                  <a:gd name="T0" fmla="*/ 0 w 337"/>
                  <a:gd name="T1" fmla="*/ 0 h 1"/>
                  <a:gd name="T2" fmla="*/ 336 w 33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37" h="1">
                    <a:moveTo>
                      <a:pt x="0" y="0"/>
                    </a:move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" name="Line 49"/>
              <p:cNvSpPr>
                <a:spLocks noChangeShapeType="1"/>
              </p:cNvSpPr>
              <p:nvPr/>
            </p:nvSpPr>
            <p:spPr bwMode="auto">
              <a:xfrm>
                <a:off x="1214" y="2608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" name="Rectangle 50"/>
              <p:cNvSpPr>
                <a:spLocks noChangeArrowheads="1"/>
              </p:cNvSpPr>
              <p:nvPr/>
            </p:nvSpPr>
            <p:spPr bwMode="auto">
              <a:xfrm>
                <a:off x="3117" y="3916"/>
                <a:ext cx="338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BSrc</a:t>
                </a:r>
              </a:p>
            </p:txBody>
          </p:sp>
          <p:sp>
            <p:nvSpPr>
              <p:cNvPr id="328" name="Oval 51"/>
              <p:cNvSpPr>
                <a:spLocks noChangeArrowheads="1"/>
              </p:cNvSpPr>
              <p:nvPr/>
            </p:nvSpPr>
            <p:spPr bwMode="auto">
              <a:xfrm>
                <a:off x="2786" y="2860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" name="Oval 52"/>
              <p:cNvSpPr>
                <a:spLocks noChangeArrowheads="1"/>
              </p:cNvSpPr>
              <p:nvPr/>
            </p:nvSpPr>
            <p:spPr bwMode="auto">
              <a:xfrm>
                <a:off x="1370" y="2596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" name="Oval 53"/>
              <p:cNvSpPr>
                <a:spLocks noChangeArrowheads="1"/>
              </p:cNvSpPr>
              <p:nvPr/>
            </p:nvSpPr>
            <p:spPr bwMode="auto">
              <a:xfrm>
                <a:off x="4098" y="260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1" name="Line 54"/>
              <p:cNvSpPr>
                <a:spLocks noChangeShapeType="1"/>
              </p:cNvSpPr>
              <p:nvPr/>
            </p:nvSpPr>
            <p:spPr bwMode="auto">
              <a:xfrm>
                <a:off x="1382" y="3332"/>
                <a:ext cx="0" cy="5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2" name="Rectangle 55"/>
              <p:cNvSpPr>
                <a:spLocks noChangeArrowheads="1"/>
              </p:cNvSpPr>
              <p:nvPr/>
            </p:nvSpPr>
            <p:spPr bwMode="auto">
              <a:xfrm>
                <a:off x="2197" y="3913"/>
                <a:ext cx="40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ExtSel</a:t>
                </a:r>
              </a:p>
            </p:txBody>
          </p:sp>
          <p:sp>
            <p:nvSpPr>
              <p:cNvPr id="333" name="Rectangle 56"/>
              <p:cNvSpPr>
                <a:spLocks noChangeArrowheads="1"/>
              </p:cNvSpPr>
              <p:nvPr/>
            </p:nvSpPr>
            <p:spPr bwMode="auto">
              <a:xfrm>
                <a:off x="1189" y="3913"/>
                <a:ext cx="48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OpCode</a:t>
                </a:r>
              </a:p>
            </p:txBody>
          </p:sp>
          <p:sp>
            <p:nvSpPr>
              <p:cNvPr id="334" name="Line 57"/>
              <p:cNvSpPr>
                <a:spLocks noChangeShapeType="1"/>
              </p:cNvSpPr>
              <p:nvPr/>
            </p:nvSpPr>
            <p:spPr bwMode="auto">
              <a:xfrm flipH="1">
                <a:off x="1720" y="2704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5" name="Line 58"/>
              <p:cNvSpPr>
                <a:spLocks noChangeShapeType="1"/>
              </p:cNvSpPr>
              <p:nvPr/>
            </p:nvSpPr>
            <p:spPr bwMode="auto">
              <a:xfrm flipH="1">
                <a:off x="1912" y="2608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6" name="Line 59"/>
              <p:cNvSpPr>
                <a:spLocks noChangeShapeType="1"/>
              </p:cNvSpPr>
              <p:nvPr/>
            </p:nvSpPr>
            <p:spPr bwMode="auto">
              <a:xfrm>
                <a:off x="2154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7" name="Line 60"/>
              <p:cNvSpPr>
                <a:spLocks noChangeShapeType="1"/>
              </p:cNvSpPr>
              <p:nvPr/>
            </p:nvSpPr>
            <p:spPr bwMode="auto">
              <a:xfrm>
                <a:off x="2154" y="260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" name="Line 61"/>
              <p:cNvSpPr>
                <a:spLocks noChangeShapeType="1"/>
              </p:cNvSpPr>
              <p:nvPr/>
            </p:nvSpPr>
            <p:spPr bwMode="auto">
              <a:xfrm>
                <a:off x="2154" y="232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" name="Line 62"/>
              <p:cNvSpPr>
                <a:spLocks noChangeShapeType="1"/>
              </p:cNvSpPr>
              <p:nvPr/>
            </p:nvSpPr>
            <p:spPr bwMode="auto">
              <a:xfrm>
                <a:off x="2154" y="2416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0" name="Rectangle 63"/>
              <p:cNvSpPr>
                <a:spLocks noChangeArrowheads="1"/>
              </p:cNvSpPr>
              <p:nvPr/>
            </p:nvSpPr>
            <p:spPr bwMode="auto">
              <a:xfrm>
                <a:off x="3757" y="2702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341" name="Line 64"/>
              <p:cNvSpPr>
                <a:spLocks noChangeShapeType="1"/>
              </p:cNvSpPr>
              <p:nvPr/>
            </p:nvSpPr>
            <p:spPr bwMode="auto">
              <a:xfrm>
                <a:off x="3738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" name="Line 65"/>
              <p:cNvSpPr>
                <a:spLocks noChangeShapeType="1"/>
              </p:cNvSpPr>
              <p:nvPr/>
            </p:nvSpPr>
            <p:spPr bwMode="auto">
              <a:xfrm>
                <a:off x="3450" y="2512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3" name="Line 66"/>
              <p:cNvSpPr>
                <a:spLocks noChangeShapeType="1"/>
              </p:cNvSpPr>
              <p:nvPr/>
            </p:nvSpPr>
            <p:spPr bwMode="auto">
              <a:xfrm>
                <a:off x="3638" y="2804"/>
                <a:ext cx="0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4" name="Freeform 67"/>
              <p:cNvSpPr>
                <a:spLocks/>
              </p:cNvSpPr>
              <p:nvPr/>
            </p:nvSpPr>
            <p:spPr bwMode="auto">
              <a:xfrm>
                <a:off x="3260" y="2656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5" name="Line 68"/>
              <p:cNvSpPr>
                <a:spLocks noChangeShapeType="1"/>
              </p:cNvSpPr>
              <p:nvPr/>
            </p:nvSpPr>
            <p:spPr bwMode="auto">
              <a:xfrm flipH="1">
                <a:off x="3204" y="2896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" name="Line 69"/>
              <p:cNvSpPr>
                <a:spLocks noChangeShapeType="1"/>
              </p:cNvSpPr>
              <p:nvPr/>
            </p:nvSpPr>
            <p:spPr bwMode="auto">
              <a:xfrm flipH="1">
                <a:off x="3204" y="2704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7" name="Line 70"/>
              <p:cNvSpPr>
                <a:spLocks noChangeShapeType="1"/>
              </p:cNvSpPr>
              <p:nvPr/>
            </p:nvSpPr>
            <p:spPr bwMode="auto">
              <a:xfrm flipH="1">
                <a:off x="3396" y="2800"/>
                <a:ext cx="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" name="Rectangle 71"/>
              <p:cNvSpPr>
                <a:spLocks noChangeArrowheads="1"/>
              </p:cNvSpPr>
              <p:nvPr/>
            </p:nvSpPr>
            <p:spPr bwMode="auto">
              <a:xfrm>
                <a:off x="2709" y="3913"/>
                <a:ext cx="39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OpSel</a:t>
                </a:r>
              </a:p>
            </p:txBody>
          </p:sp>
          <p:sp>
            <p:nvSpPr>
              <p:cNvPr id="349" name="Line 72"/>
              <p:cNvSpPr>
                <a:spLocks noChangeShapeType="1"/>
              </p:cNvSpPr>
              <p:nvPr/>
            </p:nvSpPr>
            <p:spPr bwMode="auto">
              <a:xfrm>
                <a:off x="2662" y="332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0" name="Rectangle 73"/>
              <p:cNvSpPr>
                <a:spLocks noChangeArrowheads="1"/>
              </p:cNvSpPr>
              <p:nvPr/>
            </p:nvSpPr>
            <p:spPr bwMode="auto">
              <a:xfrm>
                <a:off x="2141" y="19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351" name="Line 74"/>
              <p:cNvSpPr>
                <a:spLocks noChangeShapeType="1"/>
              </p:cNvSpPr>
              <p:nvPr/>
            </p:nvSpPr>
            <p:spPr bwMode="auto">
              <a:xfrm>
                <a:off x="2254" y="211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2" name="Oval 75"/>
              <p:cNvSpPr>
                <a:spLocks noChangeArrowheads="1"/>
              </p:cNvSpPr>
              <p:nvPr/>
            </p:nvSpPr>
            <p:spPr bwMode="auto">
              <a:xfrm>
                <a:off x="2994" y="268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3" name="Freeform 76"/>
              <p:cNvSpPr>
                <a:spLocks/>
              </p:cNvSpPr>
              <p:nvPr/>
            </p:nvSpPr>
            <p:spPr bwMode="auto">
              <a:xfrm>
                <a:off x="1830" y="2726"/>
                <a:ext cx="1" cy="1199"/>
              </a:xfrm>
              <a:custGeom>
                <a:avLst/>
                <a:gdLst>
                  <a:gd name="T0" fmla="*/ 0 w 1"/>
                  <a:gd name="T1" fmla="*/ 1344 h 1345"/>
                  <a:gd name="T2" fmla="*/ 0 w 1"/>
                  <a:gd name="T3" fmla="*/ 0 h 1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345">
                    <a:moveTo>
                      <a:pt x="0" y="1344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4" name="Line 77"/>
              <p:cNvSpPr>
                <a:spLocks noChangeShapeType="1"/>
              </p:cNvSpPr>
              <p:nvPr/>
            </p:nvSpPr>
            <p:spPr bwMode="auto">
              <a:xfrm flipV="1">
                <a:off x="2382" y="3185"/>
                <a:ext cx="0" cy="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5" name="Line 78"/>
              <p:cNvSpPr>
                <a:spLocks noChangeShapeType="1"/>
              </p:cNvSpPr>
              <p:nvPr/>
            </p:nvSpPr>
            <p:spPr bwMode="auto">
              <a:xfrm flipV="1">
                <a:off x="2886" y="3439"/>
                <a:ext cx="0" cy="5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6" name="Line 79"/>
              <p:cNvSpPr>
                <a:spLocks noChangeShapeType="1"/>
              </p:cNvSpPr>
              <p:nvPr/>
            </p:nvSpPr>
            <p:spPr bwMode="auto">
              <a:xfrm>
                <a:off x="3326" y="2908"/>
                <a:ext cx="0" cy="10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" name="Line 80"/>
              <p:cNvSpPr>
                <a:spLocks noChangeShapeType="1"/>
              </p:cNvSpPr>
              <p:nvPr/>
            </p:nvSpPr>
            <p:spPr bwMode="auto">
              <a:xfrm>
                <a:off x="3766" y="2709"/>
                <a:ext cx="2" cy="124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" name="Rectangle 81"/>
              <p:cNvSpPr>
                <a:spLocks noChangeArrowheads="1"/>
              </p:cNvSpPr>
              <p:nvPr/>
            </p:nvSpPr>
            <p:spPr bwMode="auto">
              <a:xfrm>
                <a:off x="3632" y="3911"/>
                <a:ext cx="37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zero?</a:t>
                </a:r>
              </a:p>
            </p:txBody>
          </p:sp>
          <p:sp>
            <p:nvSpPr>
              <p:cNvPr id="359" name="Freeform 82"/>
              <p:cNvSpPr>
                <a:spLocks/>
              </p:cNvSpPr>
              <p:nvPr/>
            </p:nvSpPr>
            <p:spPr bwMode="auto">
              <a:xfrm>
                <a:off x="1773" y="2462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noFill/>
              <a:ln w="28575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" name="Freeform 83"/>
              <p:cNvSpPr>
                <a:spLocks/>
              </p:cNvSpPr>
              <p:nvPr/>
            </p:nvSpPr>
            <p:spPr bwMode="auto">
              <a:xfrm>
                <a:off x="1537" y="2415"/>
                <a:ext cx="241" cy="213"/>
              </a:xfrm>
              <a:custGeom>
                <a:avLst/>
                <a:gdLst>
                  <a:gd name="T0" fmla="*/ 0 w 241"/>
                  <a:gd name="T1" fmla="*/ 0 h 117"/>
                  <a:gd name="T2" fmla="*/ 0 w 241"/>
                  <a:gd name="T3" fmla="*/ 116 h 117"/>
                  <a:gd name="T4" fmla="*/ 240 w 241"/>
                  <a:gd name="T5" fmla="*/ 116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1" h="117">
                    <a:moveTo>
                      <a:pt x="0" y="0"/>
                    </a:moveTo>
                    <a:lnTo>
                      <a:pt x="0" y="116"/>
                    </a:lnTo>
                    <a:lnTo>
                      <a:pt x="240" y="11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61" name="Group 84"/>
              <p:cNvGrpSpPr>
                <a:grpSpLocks/>
              </p:cNvGrpSpPr>
              <p:nvPr/>
            </p:nvGrpSpPr>
            <p:grpSpPr bwMode="auto">
              <a:xfrm>
                <a:off x="334" y="2330"/>
                <a:ext cx="890" cy="662"/>
                <a:chOff x="326" y="2386"/>
                <a:chExt cx="890" cy="662"/>
              </a:xfrm>
            </p:grpSpPr>
            <p:sp>
              <p:nvSpPr>
                <p:cNvPr id="384" name="Rectangle 85"/>
                <p:cNvSpPr>
                  <a:spLocks noChangeArrowheads="1"/>
                </p:cNvSpPr>
                <p:nvPr/>
              </p:nvSpPr>
              <p:spPr bwMode="auto">
                <a:xfrm>
                  <a:off x="326" y="2766"/>
                  <a:ext cx="212" cy="1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clk</a:t>
                  </a:r>
                </a:p>
              </p:txBody>
            </p:sp>
            <p:sp>
              <p:nvSpPr>
                <p:cNvPr id="385" name="Line 86"/>
                <p:cNvSpPr>
                  <a:spLocks noChangeShapeType="1"/>
                </p:cNvSpPr>
                <p:nvPr/>
              </p:nvSpPr>
              <p:spPr bwMode="auto">
                <a:xfrm>
                  <a:off x="431" y="2742"/>
                  <a:ext cx="0" cy="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86" name="Group 87"/>
                <p:cNvGrpSpPr>
                  <a:grpSpLocks/>
                </p:cNvGrpSpPr>
                <p:nvPr/>
              </p:nvGrpSpPr>
              <p:grpSpPr bwMode="auto">
                <a:xfrm>
                  <a:off x="333" y="2386"/>
                  <a:ext cx="883" cy="662"/>
                  <a:chOff x="333" y="2386"/>
                  <a:chExt cx="883" cy="662"/>
                </a:xfrm>
              </p:grpSpPr>
              <p:sp>
                <p:nvSpPr>
                  <p:cNvPr id="387" name="Freeform 88"/>
                  <p:cNvSpPr>
                    <a:spLocks/>
                  </p:cNvSpPr>
                  <p:nvPr/>
                </p:nvSpPr>
                <p:spPr bwMode="auto">
                  <a:xfrm>
                    <a:off x="517" y="2567"/>
                    <a:ext cx="189" cy="1"/>
                  </a:xfrm>
                  <a:custGeom>
                    <a:avLst/>
                    <a:gdLst>
                      <a:gd name="T0" fmla="*/ 0 w 189"/>
                      <a:gd name="T1" fmla="*/ 0 h 1"/>
                      <a:gd name="T2" fmla="*/ 141 w 189"/>
                      <a:gd name="T3" fmla="*/ 0 h 1"/>
                      <a:gd name="T4" fmla="*/ 188 w 189"/>
                      <a:gd name="T5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89" h="1">
                        <a:moveTo>
                          <a:pt x="0" y="0"/>
                        </a:moveTo>
                        <a:lnTo>
                          <a:pt x="141" y="0"/>
                        </a:lnTo>
                        <a:lnTo>
                          <a:pt x="188" y="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88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684" y="2452"/>
                    <a:ext cx="532" cy="596"/>
                    <a:chOff x="684" y="2452"/>
                    <a:chExt cx="532" cy="596"/>
                  </a:xfrm>
                </p:grpSpPr>
                <p:sp>
                  <p:nvSpPr>
                    <p:cNvPr id="393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7" y="2454"/>
                      <a:ext cx="466" cy="576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4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4" y="2452"/>
                      <a:ext cx="306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addr</a:t>
                      </a:r>
                    </a:p>
                  </p:txBody>
                </p:sp>
                <p:sp>
                  <p:nvSpPr>
                    <p:cNvPr id="395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3" y="2554"/>
                      <a:ext cx="263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inst</a:t>
                      </a:r>
                    </a:p>
                  </p:txBody>
                </p:sp>
                <p:sp>
                  <p:nvSpPr>
                    <p:cNvPr id="396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91" y="2724"/>
                      <a:ext cx="518" cy="32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Inst.</a:t>
                      </a:r>
                    </a:p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Memory</a:t>
                      </a:r>
                    </a:p>
                  </p:txBody>
                </p:sp>
              </p:grpSp>
              <p:sp>
                <p:nvSpPr>
                  <p:cNvPr id="389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382" y="2386"/>
                    <a:ext cx="127" cy="362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525" y="2567"/>
                    <a:ext cx="30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1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2494"/>
                    <a:ext cx="247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PC</a:t>
                    </a:r>
                  </a:p>
                </p:txBody>
              </p:sp>
              <p:sp>
                <p:nvSpPr>
                  <p:cNvPr id="392" name="Freeform 97"/>
                  <p:cNvSpPr>
                    <a:spLocks/>
                  </p:cNvSpPr>
                  <p:nvPr/>
                </p:nvSpPr>
                <p:spPr bwMode="auto">
                  <a:xfrm>
                    <a:off x="422" y="2701"/>
                    <a:ext cx="48" cy="48"/>
                  </a:xfrm>
                  <a:custGeom>
                    <a:avLst/>
                    <a:gdLst>
                      <a:gd name="T0" fmla="*/ 0 w 48"/>
                      <a:gd name="T1" fmla="*/ 47 h 48"/>
                      <a:gd name="T2" fmla="*/ 24 w 48"/>
                      <a:gd name="T3" fmla="*/ 0 h 48"/>
                      <a:gd name="T4" fmla="*/ 47 w 48"/>
                      <a:gd name="T5" fmla="*/ 4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48">
                        <a:moveTo>
                          <a:pt x="0" y="47"/>
                        </a:moveTo>
                        <a:lnTo>
                          <a:pt x="24" y="0"/>
                        </a:lnTo>
                        <a:lnTo>
                          <a:pt x="47" y="47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2" name="Rectangle 98"/>
              <p:cNvSpPr>
                <a:spLocks noChangeArrowheads="1"/>
              </p:cNvSpPr>
              <p:nvPr/>
            </p:nvSpPr>
            <p:spPr bwMode="auto">
              <a:xfrm>
                <a:off x="2201" y="2185"/>
                <a:ext cx="360" cy="6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3" name="Rectangle 99"/>
              <p:cNvSpPr>
                <a:spLocks noChangeArrowheads="1"/>
              </p:cNvSpPr>
              <p:nvPr/>
            </p:nvSpPr>
            <p:spPr bwMode="auto">
              <a:xfrm>
                <a:off x="2355" y="2439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364" name="Rectangle 100"/>
              <p:cNvSpPr>
                <a:spLocks noChangeArrowheads="1"/>
              </p:cNvSpPr>
              <p:nvPr/>
            </p:nvSpPr>
            <p:spPr bwMode="auto">
              <a:xfrm>
                <a:off x="2184" y="2693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365" name="Rectangle 101"/>
              <p:cNvSpPr>
                <a:spLocks noChangeArrowheads="1"/>
              </p:cNvSpPr>
              <p:nvPr/>
            </p:nvSpPr>
            <p:spPr bwMode="auto">
              <a:xfrm>
                <a:off x="2168" y="2246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366" name="Rectangle 102"/>
              <p:cNvSpPr>
                <a:spLocks noChangeArrowheads="1"/>
              </p:cNvSpPr>
              <p:nvPr/>
            </p:nvSpPr>
            <p:spPr bwMode="auto">
              <a:xfrm>
                <a:off x="2168" y="234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367" name="Rectangle 103"/>
              <p:cNvSpPr>
                <a:spLocks noChangeArrowheads="1"/>
              </p:cNvSpPr>
              <p:nvPr/>
            </p:nvSpPr>
            <p:spPr bwMode="auto">
              <a:xfrm>
                <a:off x="2168" y="2522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368" name="Rectangle 104"/>
              <p:cNvSpPr>
                <a:spLocks noChangeArrowheads="1"/>
              </p:cNvSpPr>
              <p:nvPr/>
            </p:nvSpPr>
            <p:spPr bwMode="auto">
              <a:xfrm>
                <a:off x="2168" y="2614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369" name="Rectangle 105"/>
              <p:cNvSpPr>
                <a:spLocks noChangeArrowheads="1"/>
              </p:cNvSpPr>
              <p:nvPr/>
            </p:nvSpPr>
            <p:spPr bwMode="auto">
              <a:xfrm>
                <a:off x="2360" y="2615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370" name="Rectangle 106"/>
              <p:cNvSpPr>
                <a:spLocks noChangeArrowheads="1"/>
              </p:cNvSpPr>
              <p:nvPr/>
            </p:nvSpPr>
            <p:spPr bwMode="auto">
              <a:xfrm>
                <a:off x="2293" y="2143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371" name="Group 107"/>
              <p:cNvGrpSpPr>
                <a:grpSpLocks/>
              </p:cNvGrpSpPr>
              <p:nvPr/>
            </p:nvGrpSpPr>
            <p:grpSpPr bwMode="auto">
              <a:xfrm>
                <a:off x="2200" y="2940"/>
                <a:ext cx="360" cy="286"/>
                <a:chOff x="2192" y="2996"/>
                <a:chExt cx="360" cy="286"/>
              </a:xfrm>
            </p:grpSpPr>
            <p:sp>
              <p:nvSpPr>
                <p:cNvPr id="382" name="Rectangle 108"/>
                <p:cNvSpPr>
                  <a:spLocks noChangeArrowheads="1"/>
                </p:cNvSpPr>
                <p:nvPr/>
              </p:nvSpPr>
              <p:spPr bwMode="auto">
                <a:xfrm>
                  <a:off x="2192" y="3030"/>
                  <a:ext cx="360" cy="198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" name="Rectangle 109"/>
                <p:cNvSpPr>
                  <a:spLocks noChangeArrowheads="1"/>
                </p:cNvSpPr>
                <p:nvPr/>
              </p:nvSpPr>
              <p:spPr bwMode="auto">
                <a:xfrm>
                  <a:off x="2208" y="2996"/>
                  <a:ext cx="301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Imm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Ext</a:t>
                  </a:r>
                </a:p>
              </p:txBody>
            </p:sp>
          </p:grpSp>
          <p:grpSp>
            <p:nvGrpSpPr>
              <p:cNvPr id="372" name="Group 110"/>
              <p:cNvGrpSpPr>
                <a:grpSpLocks/>
              </p:cNvGrpSpPr>
              <p:nvPr/>
            </p:nvGrpSpPr>
            <p:grpSpPr bwMode="auto">
              <a:xfrm>
                <a:off x="3472" y="2460"/>
                <a:ext cx="301" cy="380"/>
                <a:chOff x="3464" y="2516"/>
                <a:chExt cx="301" cy="380"/>
              </a:xfrm>
            </p:grpSpPr>
            <p:sp>
              <p:nvSpPr>
                <p:cNvPr id="380" name="Freeform 111"/>
                <p:cNvSpPr>
                  <a:spLocks/>
                </p:cNvSpPr>
                <p:nvPr/>
              </p:nvSpPr>
              <p:spPr bwMode="auto">
                <a:xfrm>
                  <a:off x="3487" y="2516"/>
                  <a:ext cx="236" cy="380"/>
                </a:xfrm>
                <a:custGeom>
                  <a:avLst/>
                  <a:gdLst>
                    <a:gd name="T0" fmla="*/ 0 w 236"/>
                    <a:gd name="T1" fmla="*/ 0 h 380"/>
                    <a:gd name="T2" fmla="*/ 0 w 236"/>
                    <a:gd name="T3" fmla="*/ 158 h 380"/>
                    <a:gd name="T4" fmla="*/ 47 w 236"/>
                    <a:gd name="T5" fmla="*/ 190 h 380"/>
                    <a:gd name="T6" fmla="*/ 0 w 236"/>
                    <a:gd name="T7" fmla="*/ 221 h 380"/>
                    <a:gd name="T8" fmla="*/ 0 w 236"/>
                    <a:gd name="T9" fmla="*/ 379 h 380"/>
                    <a:gd name="T10" fmla="*/ 235 w 236"/>
                    <a:gd name="T11" fmla="*/ 284 h 380"/>
                    <a:gd name="T12" fmla="*/ 235 w 236"/>
                    <a:gd name="T13" fmla="*/ 95 h 380"/>
                    <a:gd name="T14" fmla="*/ 0 w 236"/>
                    <a:gd name="T15" fmla="*/ 0 h 3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36" h="380">
                      <a:moveTo>
                        <a:pt x="0" y="0"/>
                      </a:moveTo>
                      <a:lnTo>
                        <a:pt x="0" y="158"/>
                      </a:lnTo>
                      <a:lnTo>
                        <a:pt x="47" y="190"/>
                      </a:lnTo>
                      <a:lnTo>
                        <a:pt x="0" y="221"/>
                      </a:lnTo>
                      <a:lnTo>
                        <a:pt x="0" y="379"/>
                      </a:lnTo>
                      <a:lnTo>
                        <a:pt x="235" y="284"/>
                      </a:lnTo>
                      <a:lnTo>
                        <a:pt x="235" y="9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" name="Rectangle 112"/>
                <p:cNvSpPr>
                  <a:spLocks noChangeArrowheads="1"/>
                </p:cNvSpPr>
                <p:nvPr/>
              </p:nvSpPr>
              <p:spPr bwMode="auto">
                <a:xfrm>
                  <a:off x="3464" y="2634"/>
                  <a:ext cx="30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</p:txBody>
            </p:sp>
          </p:grpSp>
          <p:grpSp>
            <p:nvGrpSpPr>
              <p:cNvPr id="373" name="Group 113"/>
              <p:cNvGrpSpPr>
                <a:grpSpLocks/>
              </p:cNvGrpSpPr>
              <p:nvPr/>
            </p:nvGrpSpPr>
            <p:grpSpPr bwMode="auto">
              <a:xfrm>
                <a:off x="2228" y="2184"/>
                <a:ext cx="51" cy="55"/>
                <a:chOff x="2815" y="1407"/>
                <a:chExt cx="51" cy="55"/>
              </a:xfrm>
            </p:grpSpPr>
            <p:sp>
              <p:nvSpPr>
                <p:cNvPr id="378" name="Line 114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" name="Line 115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4" name="Group 116"/>
              <p:cNvGrpSpPr>
                <a:grpSpLocks/>
              </p:cNvGrpSpPr>
              <p:nvPr/>
            </p:nvGrpSpPr>
            <p:grpSpPr bwMode="auto">
              <a:xfrm>
                <a:off x="2711" y="3226"/>
                <a:ext cx="423" cy="228"/>
                <a:chOff x="2576" y="2405"/>
                <a:chExt cx="423" cy="228"/>
              </a:xfrm>
            </p:grpSpPr>
            <p:sp>
              <p:nvSpPr>
                <p:cNvPr id="376" name="Rectangle 117"/>
                <p:cNvSpPr>
                  <a:spLocks noChangeArrowheads="1"/>
                </p:cNvSpPr>
                <p:nvPr/>
              </p:nvSpPr>
              <p:spPr bwMode="auto">
                <a:xfrm>
                  <a:off x="2609" y="2405"/>
                  <a:ext cx="361" cy="197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7" name="Rectangle 118"/>
                <p:cNvSpPr>
                  <a:spLocks noChangeArrowheads="1"/>
                </p:cNvSpPr>
                <p:nvPr/>
              </p:nvSpPr>
              <p:spPr bwMode="auto">
                <a:xfrm>
                  <a:off x="2576" y="2405"/>
                  <a:ext cx="423" cy="2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Control</a:t>
                  </a:r>
                </a:p>
              </p:txBody>
            </p:sp>
          </p:grpSp>
          <p:sp>
            <p:nvSpPr>
              <p:cNvPr id="375" name="Freeform 119"/>
              <p:cNvSpPr>
                <a:spLocks/>
              </p:cNvSpPr>
              <p:nvPr/>
            </p:nvSpPr>
            <p:spPr bwMode="auto">
              <a:xfrm flipV="1">
                <a:off x="3006" y="2704"/>
                <a:ext cx="1354" cy="433"/>
              </a:xfrm>
              <a:custGeom>
                <a:avLst/>
                <a:gdLst>
                  <a:gd name="T0" fmla="*/ 0 w 1505"/>
                  <a:gd name="T1" fmla="*/ 200 h 201"/>
                  <a:gd name="T2" fmla="*/ 0 w 1505"/>
                  <a:gd name="T3" fmla="*/ 0 h 201"/>
                  <a:gd name="T4" fmla="*/ 1504 w 1505"/>
                  <a:gd name="T5" fmla="*/ 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5" h="201">
                    <a:moveTo>
                      <a:pt x="0" y="200"/>
                    </a:moveTo>
                    <a:lnTo>
                      <a:pt x="0" y="0"/>
                    </a:lnTo>
                    <a:lnTo>
                      <a:pt x="1504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7" name="Freeform 120"/>
            <p:cNvSpPr>
              <a:spLocks/>
            </p:cNvSpPr>
            <p:nvPr/>
          </p:nvSpPr>
          <p:spPr bwMode="auto">
            <a:xfrm>
              <a:off x="4445000" y="3149600"/>
              <a:ext cx="1104900" cy="1409700"/>
            </a:xfrm>
            <a:custGeom>
              <a:avLst/>
              <a:gdLst>
                <a:gd name="T0" fmla="*/ 0 w 696"/>
                <a:gd name="T1" fmla="*/ 888 h 888"/>
                <a:gd name="T2" fmla="*/ 0 w 696"/>
                <a:gd name="T3" fmla="*/ 0 h 888"/>
                <a:gd name="T4" fmla="*/ 696 w 696"/>
                <a:gd name="T5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6" h="888">
                  <a:moveTo>
                    <a:pt x="0" y="888"/>
                  </a:moveTo>
                  <a:lnTo>
                    <a:pt x="0" y="0"/>
                  </a:lnTo>
                  <a:lnTo>
                    <a:pt x="69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" name="Freeform 121"/>
            <p:cNvSpPr>
              <a:spLocks/>
            </p:cNvSpPr>
            <p:nvPr/>
          </p:nvSpPr>
          <p:spPr bwMode="auto">
            <a:xfrm>
              <a:off x="4432300" y="2349500"/>
              <a:ext cx="3859213" cy="2514600"/>
            </a:xfrm>
            <a:custGeom>
              <a:avLst/>
              <a:gdLst>
                <a:gd name="T0" fmla="*/ 0 w 2408"/>
                <a:gd name="T1" fmla="*/ 280 h 1632"/>
                <a:gd name="T2" fmla="*/ 0 w 2408"/>
                <a:gd name="T3" fmla="*/ 0 h 1632"/>
                <a:gd name="T4" fmla="*/ 2192 w 2408"/>
                <a:gd name="T5" fmla="*/ 0 h 1632"/>
                <a:gd name="T6" fmla="*/ 2200 w 2408"/>
                <a:gd name="T7" fmla="*/ 1632 h 1632"/>
                <a:gd name="T8" fmla="*/ 2408 w 2408"/>
                <a:gd name="T9" fmla="*/ 1632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8" h="1632">
                  <a:moveTo>
                    <a:pt x="0" y="280"/>
                  </a:moveTo>
                  <a:lnTo>
                    <a:pt x="0" y="0"/>
                  </a:lnTo>
                  <a:lnTo>
                    <a:pt x="2192" y="0"/>
                  </a:lnTo>
                  <a:lnTo>
                    <a:pt x="2200" y="1632"/>
                  </a:lnTo>
                  <a:lnTo>
                    <a:pt x="2408" y="16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Line 122"/>
            <p:cNvSpPr>
              <a:spLocks noChangeShapeType="1"/>
            </p:cNvSpPr>
            <p:nvPr/>
          </p:nvSpPr>
          <p:spPr bwMode="auto">
            <a:xfrm>
              <a:off x="2565400" y="4025900"/>
              <a:ext cx="26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Text Box 123"/>
            <p:cNvSpPr txBox="1">
              <a:spLocks noChangeArrowheads="1"/>
            </p:cNvSpPr>
            <p:nvPr/>
          </p:nvSpPr>
          <p:spPr bwMode="auto">
            <a:xfrm>
              <a:off x="2473325" y="3821113"/>
              <a:ext cx="366713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  <a:latin typeface="Courier New" pitchFamily="1" charset="0"/>
                </a:rPr>
                <a:t>31</a:t>
              </a:r>
            </a:p>
          </p:txBody>
        </p:sp>
        <p:sp>
          <p:nvSpPr>
            <p:cNvPr id="401" name="Freeform 124"/>
            <p:cNvSpPr>
              <a:spLocks/>
            </p:cNvSpPr>
            <p:nvPr/>
          </p:nvSpPr>
          <p:spPr bwMode="auto">
            <a:xfrm>
              <a:off x="1371600" y="1836738"/>
              <a:ext cx="3625850" cy="2152650"/>
            </a:xfrm>
            <a:custGeom>
              <a:avLst/>
              <a:gdLst>
                <a:gd name="T0" fmla="*/ 2284 w 2284"/>
                <a:gd name="T1" fmla="*/ 1356 h 1356"/>
                <a:gd name="T2" fmla="*/ 2280 w 2284"/>
                <a:gd name="T3" fmla="*/ 0 h 1356"/>
                <a:gd name="T4" fmla="*/ 0 w 2284"/>
                <a:gd name="T5" fmla="*/ 1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4" h="1356">
                  <a:moveTo>
                    <a:pt x="2284" y="1356"/>
                  </a:moveTo>
                  <a:lnTo>
                    <a:pt x="2280" y="0"/>
                  </a:lnTo>
                  <a:lnTo>
                    <a:pt x="0" y="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" name="Rectangle 125"/>
            <p:cNvSpPr>
              <a:spLocks noChangeArrowheads="1"/>
            </p:cNvSpPr>
            <p:nvPr/>
          </p:nvSpPr>
          <p:spPr bwMode="auto">
            <a:xfrm>
              <a:off x="1219200" y="1254125"/>
              <a:ext cx="638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PCSrc</a:t>
              </a:r>
            </a:p>
          </p:txBody>
        </p:sp>
        <p:sp>
          <p:nvSpPr>
            <p:cNvPr id="403" name="Rectangle 126"/>
            <p:cNvSpPr>
              <a:spLocks noChangeArrowheads="1"/>
            </p:cNvSpPr>
            <p:nvPr/>
          </p:nvSpPr>
          <p:spPr bwMode="auto">
            <a:xfrm>
              <a:off x="1371600" y="1447800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br</a:t>
              </a:r>
            </a:p>
          </p:txBody>
        </p:sp>
        <p:sp>
          <p:nvSpPr>
            <p:cNvPr id="404" name="Freeform 127"/>
            <p:cNvSpPr>
              <a:spLocks/>
            </p:cNvSpPr>
            <p:nvPr/>
          </p:nvSpPr>
          <p:spPr bwMode="auto">
            <a:xfrm>
              <a:off x="1182688" y="1600200"/>
              <a:ext cx="188912" cy="736600"/>
            </a:xfrm>
            <a:custGeom>
              <a:avLst/>
              <a:gdLst>
                <a:gd name="T0" fmla="*/ 0 w 145"/>
                <a:gd name="T1" fmla="*/ 48 h 377"/>
                <a:gd name="T2" fmla="*/ 0 w 145"/>
                <a:gd name="T3" fmla="*/ 328 h 377"/>
                <a:gd name="T4" fmla="*/ 144 w 145"/>
                <a:gd name="T5" fmla="*/ 376 h 377"/>
                <a:gd name="T6" fmla="*/ 144 w 145"/>
                <a:gd name="T7" fmla="*/ 0 h 377"/>
                <a:gd name="T8" fmla="*/ 0 w 145"/>
                <a:gd name="T9" fmla="*/ 4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77">
                  <a:moveTo>
                    <a:pt x="0" y="48"/>
                  </a:moveTo>
                  <a:lnTo>
                    <a:pt x="0" y="328"/>
                  </a:lnTo>
                  <a:lnTo>
                    <a:pt x="144" y="376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5" name="Freeform 128"/>
            <p:cNvSpPr>
              <a:spLocks/>
            </p:cNvSpPr>
            <p:nvPr/>
          </p:nvSpPr>
          <p:spPr bwMode="auto">
            <a:xfrm flipH="1">
              <a:off x="1239838" y="1371600"/>
              <a:ext cx="42862" cy="265113"/>
            </a:xfrm>
            <a:custGeom>
              <a:avLst/>
              <a:gdLst>
                <a:gd name="T0" fmla="*/ 0 w 1"/>
                <a:gd name="T1" fmla="*/ 0 h 380"/>
                <a:gd name="T2" fmla="*/ 0 w 1"/>
                <a:gd name="T3" fmla="*/ 379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80">
                  <a:moveTo>
                    <a:pt x="0" y="0"/>
                  </a:moveTo>
                  <a:lnTo>
                    <a:pt x="0" y="379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6" name="Freeform 129"/>
            <p:cNvSpPr>
              <a:spLocks/>
            </p:cNvSpPr>
            <p:nvPr/>
          </p:nvSpPr>
          <p:spPr bwMode="auto">
            <a:xfrm>
              <a:off x="1371600" y="2209800"/>
              <a:ext cx="304800" cy="547688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7" name="Freeform 130"/>
            <p:cNvSpPr>
              <a:spLocks/>
            </p:cNvSpPr>
            <p:nvPr/>
          </p:nvSpPr>
          <p:spPr bwMode="auto">
            <a:xfrm>
              <a:off x="1371600" y="1662113"/>
              <a:ext cx="5330825" cy="1309687"/>
            </a:xfrm>
            <a:custGeom>
              <a:avLst/>
              <a:gdLst>
                <a:gd name="T0" fmla="*/ 2857 w 3358"/>
                <a:gd name="T1" fmla="*/ 825 h 825"/>
                <a:gd name="T2" fmla="*/ 3358 w 3358"/>
                <a:gd name="T3" fmla="*/ 825 h 825"/>
                <a:gd name="T4" fmla="*/ 3358 w 3358"/>
                <a:gd name="T5" fmla="*/ 429 h 825"/>
                <a:gd name="T6" fmla="*/ 3358 w 3358"/>
                <a:gd name="T7" fmla="*/ 0 h 825"/>
                <a:gd name="T8" fmla="*/ 0 w 3358"/>
                <a:gd name="T9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8" h="825">
                  <a:moveTo>
                    <a:pt x="2857" y="825"/>
                  </a:moveTo>
                  <a:lnTo>
                    <a:pt x="3358" y="825"/>
                  </a:lnTo>
                  <a:lnTo>
                    <a:pt x="3358" y="429"/>
                  </a:lnTo>
                  <a:lnTo>
                    <a:pt x="335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8" name="Rectangle 131"/>
            <p:cNvSpPr>
              <a:spLocks noChangeArrowheads="1"/>
            </p:cNvSpPr>
            <p:nvPr/>
          </p:nvSpPr>
          <p:spPr bwMode="auto">
            <a:xfrm>
              <a:off x="1371600" y="1630363"/>
              <a:ext cx="4714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rind</a:t>
              </a:r>
            </a:p>
          </p:txBody>
        </p:sp>
        <p:sp>
          <p:nvSpPr>
            <p:cNvPr id="409" name="Rectangle 132"/>
            <p:cNvSpPr>
              <a:spLocks noChangeArrowheads="1"/>
            </p:cNvSpPr>
            <p:nvPr/>
          </p:nvSpPr>
          <p:spPr bwMode="auto">
            <a:xfrm>
              <a:off x="1371600" y="1782763"/>
              <a:ext cx="48895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jabs</a:t>
              </a:r>
            </a:p>
          </p:txBody>
        </p:sp>
        <p:sp>
          <p:nvSpPr>
            <p:cNvPr id="410" name="Oval 133"/>
            <p:cNvSpPr>
              <a:spLocks noChangeArrowheads="1"/>
            </p:cNvSpPr>
            <p:nvPr/>
          </p:nvSpPr>
          <p:spPr bwMode="auto">
            <a:xfrm>
              <a:off x="1866900" y="2209800"/>
              <a:ext cx="419100" cy="203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Line 134"/>
            <p:cNvSpPr>
              <a:spLocks noChangeShapeType="1"/>
            </p:cNvSpPr>
            <p:nvPr/>
          </p:nvSpPr>
          <p:spPr bwMode="auto">
            <a:xfrm flipH="1" flipV="1">
              <a:off x="2193925" y="2413000"/>
              <a:ext cx="0" cy="1270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" name="Line 135"/>
            <p:cNvSpPr>
              <a:spLocks noChangeShapeType="1"/>
            </p:cNvSpPr>
            <p:nvPr/>
          </p:nvSpPr>
          <p:spPr bwMode="auto">
            <a:xfrm flipH="1" flipV="1">
              <a:off x="1943100" y="2403475"/>
              <a:ext cx="0" cy="3540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" name="Freeform 136"/>
            <p:cNvSpPr>
              <a:spLocks/>
            </p:cNvSpPr>
            <p:nvPr/>
          </p:nvSpPr>
          <p:spPr bwMode="auto">
            <a:xfrm>
              <a:off x="1371600" y="2043113"/>
              <a:ext cx="685800" cy="166687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" name="Rectangle 137"/>
            <p:cNvSpPr>
              <a:spLocks noChangeArrowheads="1"/>
            </p:cNvSpPr>
            <p:nvPr/>
          </p:nvSpPr>
          <p:spPr bwMode="auto">
            <a:xfrm>
              <a:off x="1370013" y="1981200"/>
              <a:ext cx="5349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pc+4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00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Hardwired Control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236067" y="1316725"/>
            <a:ext cx="6677168" cy="3019425"/>
            <a:chOff x="990457" y="1316725"/>
            <a:chExt cx="6677168" cy="3019425"/>
          </a:xfrm>
        </p:grpSpPr>
        <p:sp>
          <p:nvSpPr>
            <p:cNvPr id="100" name="Rectangle 3"/>
            <p:cNvSpPr>
              <a:spLocks noChangeArrowheads="1"/>
            </p:cNvSpPr>
            <p:nvPr/>
          </p:nvSpPr>
          <p:spPr bwMode="auto">
            <a:xfrm>
              <a:off x="3124200" y="1351650"/>
              <a:ext cx="2336800" cy="29845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combinational </a:t>
              </a:r>
            </a:p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logic</a:t>
              </a:r>
            </a:p>
          </p:txBody>
        </p:sp>
        <p:sp>
          <p:nvSpPr>
            <p:cNvPr id="176" name="Line 4"/>
            <p:cNvSpPr>
              <a:spLocks noChangeShapeType="1"/>
            </p:cNvSpPr>
            <p:nvPr/>
          </p:nvSpPr>
          <p:spPr bwMode="auto">
            <a:xfrm>
              <a:off x="2171700" y="2399400"/>
              <a:ext cx="939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7" name="Line 5"/>
            <p:cNvSpPr>
              <a:spLocks noChangeShapeType="1"/>
            </p:cNvSpPr>
            <p:nvPr/>
          </p:nvSpPr>
          <p:spPr bwMode="auto">
            <a:xfrm>
              <a:off x="2159000" y="3047100"/>
              <a:ext cx="939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8" name="Rectangle 6"/>
            <p:cNvSpPr>
              <a:spLocks noChangeArrowheads="1"/>
            </p:cNvSpPr>
            <p:nvPr/>
          </p:nvSpPr>
          <p:spPr bwMode="auto">
            <a:xfrm>
              <a:off x="990457" y="2199375"/>
              <a:ext cx="1163781" cy="3667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op code</a:t>
              </a:r>
            </a:p>
          </p:txBody>
        </p:sp>
        <p:sp>
          <p:nvSpPr>
            <p:cNvPr id="179" name="Rectangle 7"/>
            <p:cNvSpPr>
              <a:spLocks noChangeArrowheads="1"/>
            </p:cNvSpPr>
            <p:nvPr/>
          </p:nvSpPr>
          <p:spPr bwMode="auto">
            <a:xfrm>
              <a:off x="1304925" y="2910575"/>
              <a:ext cx="798513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zero?</a:t>
              </a:r>
            </a:p>
          </p:txBody>
        </p:sp>
        <p:grpSp>
          <p:nvGrpSpPr>
            <p:cNvPr id="180" name="Group 8"/>
            <p:cNvGrpSpPr>
              <a:grpSpLocks/>
            </p:cNvGrpSpPr>
            <p:nvPr/>
          </p:nvGrpSpPr>
          <p:grpSpPr bwMode="auto">
            <a:xfrm>
              <a:off x="5480050" y="1316725"/>
              <a:ext cx="2187575" cy="2894013"/>
              <a:chOff x="3452" y="1194"/>
              <a:chExt cx="1378" cy="1665"/>
            </a:xfrm>
          </p:grpSpPr>
          <p:sp>
            <p:nvSpPr>
              <p:cNvPr id="181" name="Line 9"/>
              <p:cNvSpPr>
                <a:spLocks noChangeShapeType="1"/>
              </p:cNvSpPr>
              <p:nvPr/>
            </p:nvSpPr>
            <p:spPr bwMode="auto">
              <a:xfrm>
                <a:off x="3460" y="1328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2" name="Line 10"/>
              <p:cNvSpPr>
                <a:spLocks noChangeShapeType="1"/>
              </p:cNvSpPr>
              <p:nvPr/>
            </p:nvSpPr>
            <p:spPr bwMode="auto">
              <a:xfrm>
                <a:off x="3460" y="1520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3" name="Line 11"/>
              <p:cNvSpPr>
                <a:spLocks noChangeShapeType="1"/>
              </p:cNvSpPr>
              <p:nvPr/>
            </p:nvSpPr>
            <p:spPr bwMode="auto">
              <a:xfrm>
                <a:off x="3460" y="1736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4" name="Line 12"/>
              <p:cNvSpPr>
                <a:spLocks noChangeShapeType="1"/>
              </p:cNvSpPr>
              <p:nvPr/>
            </p:nvSpPr>
            <p:spPr bwMode="auto">
              <a:xfrm>
                <a:off x="3452" y="1936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5" name="Line 13"/>
              <p:cNvSpPr>
                <a:spLocks noChangeShapeType="1"/>
              </p:cNvSpPr>
              <p:nvPr/>
            </p:nvSpPr>
            <p:spPr bwMode="auto">
              <a:xfrm>
                <a:off x="3460" y="2136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6" name="Line 14"/>
              <p:cNvSpPr>
                <a:spLocks noChangeShapeType="1"/>
              </p:cNvSpPr>
              <p:nvPr/>
            </p:nvSpPr>
            <p:spPr bwMode="auto">
              <a:xfrm>
                <a:off x="3460" y="2360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7" name="Rectangle 15"/>
              <p:cNvSpPr>
                <a:spLocks noChangeArrowheads="1"/>
              </p:cNvSpPr>
              <p:nvPr/>
            </p:nvSpPr>
            <p:spPr bwMode="auto">
              <a:xfrm>
                <a:off x="3959" y="1194"/>
                <a:ext cx="509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ExtSel</a:t>
                </a:r>
              </a:p>
            </p:txBody>
          </p:sp>
          <p:sp>
            <p:nvSpPr>
              <p:cNvPr id="188" name="Rectangle 16"/>
              <p:cNvSpPr>
                <a:spLocks noChangeArrowheads="1"/>
              </p:cNvSpPr>
              <p:nvPr/>
            </p:nvSpPr>
            <p:spPr bwMode="auto">
              <a:xfrm>
                <a:off x="3967" y="1402"/>
                <a:ext cx="409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BSrc</a:t>
                </a:r>
              </a:p>
            </p:txBody>
          </p:sp>
          <p:sp>
            <p:nvSpPr>
              <p:cNvPr id="189" name="Rectangle 17"/>
              <p:cNvSpPr>
                <a:spLocks noChangeArrowheads="1"/>
              </p:cNvSpPr>
              <p:nvPr/>
            </p:nvSpPr>
            <p:spPr bwMode="auto">
              <a:xfrm>
                <a:off x="3975" y="1610"/>
                <a:ext cx="541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OpSel</a:t>
                </a:r>
              </a:p>
            </p:txBody>
          </p:sp>
          <p:sp>
            <p:nvSpPr>
              <p:cNvPr id="190" name="Rectangle 18"/>
              <p:cNvSpPr>
                <a:spLocks noChangeArrowheads="1"/>
              </p:cNvSpPr>
              <p:nvPr/>
            </p:nvSpPr>
            <p:spPr bwMode="auto">
              <a:xfrm>
                <a:off x="3983" y="1818"/>
                <a:ext cx="84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MemWrite</a:t>
                </a:r>
              </a:p>
            </p:txBody>
          </p:sp>
          <p:sp>
            <p:nvSpPr>
              <p:cNvPr id="191" name="Rectangle 19"/>
              <p:cNvSpPr>
                <a:spLocks noChangeArrowheads="1"/>
              </p:cNvSpPr>
              <p:nvPr/>
            </p:nvSpPr>
            <p:spPr bwMode="auto">
              <a:xfrm>
                <a:off x="3991" y="2026"/>
                <a:ext cx="548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WBSrc</a:t>
                </a:r>
              </a:p>
            </p:txBody>
          </p:sp>
          <p:sp>
            <p:nvSpPr>
              <p:cNvPr id="192" name="Rectangle 20"/>
              <p:cNvSpPr>
                <a:spLocks noChangeArrowheads="1"/>
              </p:cNvSpPr>
              <p:nvPr/>
            </p:nvSpPr>
            <p:spPr bwMode="auto">
              <a:xfrm>
                <a:off x="3999" y="2234"/>
                <a:ext cx="632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RegDst</a:t>
                </a:r>
              </a:p>
            </p:txBody>
          </p:sp>
          <p:sp>
            <p:nvSpPr>
              <p:cNvPr id="193" name="Line 21"/>
              <p:cNvSpPr>
                <a:spLocks noChangeShapeType="1"/>
              </p:cNvSpPr>
              <p:nvPr/>
            </p:nvSpPr>
            <p:spPr bwMode="auto">
              <a:xfrm>
                <a:off x="3460" y="2568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94" name="Rectangle 22"/>
              <p:cNvSpPr>
                <a:spLocks noChangeArrowheads="1"/>
              </p:cNvSpPr>
              <p:nvPr/>
            </p:nvSpPr>
            <p:spPr bwMode="auto">
              <a:xfrm>
                <a:off x="3999" y="2442"/>
                <a:ext cx="776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RegWrite</a:t>
                </a:r>
              </a:p>
            </p:txBody>
          </p:sp>
          <p:sp>
            <p:nvSpPr>
              <p:cNvPr id="195" name="Line 23"/>
              <p:cNvSpPr>
                <a:spLocks noChangeShapeType="1"/>
              </p:cNvSpPr>
              <p:nvPr/>
            </p:nvSpPr>
            <p:spPr bwMode="auto">
              <a:xfrm>
                <a:off x="3460" y="2776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96" name="Rectangle 24"/>
              <p:cNvSpPr>
                <a:spLocks noChangeArrowheads="1"/>
              </p:cNvSpPr>
              <p:nvPr/>
            </p:nvSpPr>
            <p:spPr bwMode="auto">
              <a:xfrm>
                <a:off x="3999" y="2650"/>
                <a:ext cx="536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PCSrc</a:t>
                </a:r>
              </a:p>
            </p:txBody>
          </p:sp>
        </p:grpSp>
      </p:grpSp>
      <p:sp>
        <p:nvSpPr>
          <p:cNvPr id="197" name="Rectangle 18"/>
          <p:cNvSpPr>
            <a:spLocks noChangeArrowheads="1"/>
          </p:cNvSpPr>
          <p:nvPr/>
        </p:nvSpPr>
        <p:spPr bwMode="auto">
          <a:xfrm>
            <a:off x="769905" y="4888390"/>
            <a:ext cx="7342187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Hardware control is pure combinational logic</a:t>
            </a:r>
            <a:endParaRPr lang="en-US" sz="2000" i="1" dirty="0">
              <a:solidFill>
                <a:srgbClr val="56127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28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ALU Control, Immediate Extension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5855" y="1125272"/>
            <a:ext cx="8358187" cy="5068888"/>
            <a:chOff x="506413" y="1163105"/>
            <a:chExt cx="8358187" cy="5068888"/>
          </a:xfrm>
        </p:grpSpPr>
        <p:sp>
          <p:nvSpPr>
            <p:cNvPr id="30" name="Rectangle 2"/>
            <p:cNvSpPr>
              <a:spLocks noChangeArrowheads="1"/>
            </p:cNvSpPr>
            <p:nvPr/>
          </p:nvSpPr>
          <p:spPr bwMode="auto">
            <a:xfrm>
              <a:off x="2984500" y="1163105"/>
              <a:ext cx="4089400" cy="2349500"/>
            </a:xfrm>
            <a:prstGeom prst="rect">
              <a:avLst/>
            </a:prstGeom>
            <a:noFill/>
            <a:ln w="254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698500" y="1696505"/>
              <a:ext cx="530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1660525" y="1367893"/>
              <a:ext cx="14414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6"/>
            <p:cNvSpPr>
              <a:spLocks noChangeShapeType="1"/>
            </p:cNvSpPr>
            <p:nvPr/>
          </p:nvSpPr>
          <p:spPr bwMode="auto">
            <a:xfrm>
              <a:off x="698500" y="2153705"/>
              <a:ext cx="530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7"/>
            <p:cNvSpPr>
              <a:spLocks noChangeArrowheads="1"/>
            </p:cNvSpPr>
            <p:nvPr/>
          </p:nvSpPr>
          <p:spPr bwMode="auto">
            <a:xfrm>
              <a:off x="506413" y="1826680"/>
              <a:ext cx="2468562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Inst&lt;31:26&gt; </a:t>
              </a:r>
              <a:r>
                <a:rPr lang="en-US" sz="1800" i="1">
                  <a:solidFill>
                    <a:srgbClr val="56127A"/>
                  </a:solidFill>
                </a:rPr>
                <a:t>(Opcode) </a:t>
              </a:r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6007100" y="1442505"/>
              <a:ext cx="687388" cy="1830388"/>
            </a:xfrm>
            <a:custGeom>
              <a:avLst/>
              <a:gdLst>
                <a:gd name="T0" fmla="*/ 0 w 433"/>
                <a:gd name="T1" fmla="*/ 0 h 1153"/>
                <a:gd name="T2" fmla="*/ 432 w 433"/>
                <a:gd name="T3" fmla="*/ 240 h 1153"/>
                <a:gd name="T4" fmla="*/ 432 w 433"/>
                <a:gd name="T5" fmla="*/ 912 h 1153"/>
                <a:gd name="T6" fmla="*/ 0 w 433"/>
                <a:gd name="T7" fmla="*/ 1152 h 1153"/>
                <a:gd name="T8" fmla="*/ 0 w 433"/>
                <a:gd name="T9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1153">
                  <a:moveTo>
                    <a:pt x="0" y="0"/>
                  </a:moveTo>
                  <a:lnTo>
                    <a:pt x="432" y="240"/>
                  </a:lnTo>
                  <a:lnTo>
                    <a:pt x="432" y="912"/>
                  </a:lnTo>
                  <a:lnTo>
                    <a:pt x="0" y="115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9"/>
            <p:cNvSpPr>
              <a:spLocks noChangeArrowheads="1"/>
            </p:cNvSpPr>
            <p:nvPr/>
          </p:nvSpPr>
          <p:spPr bwMode="auto">
            <a:xfrm>
              <a:off x="6540500" y="4187293"/>
              <a:ext cx="23241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0"/>
            <p:cNvSpPr>
              <a:spLocks noChangeShapeType="1"/>
            </p:cNvSpPr>
            <p:nvPr/>
          </p:nvSpPr>
          <p:spPr bwMode="auto">
            <a:xfrm>
              <a:off x="6705600" y="2395005"/>
              <a:ext cx="1346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2603500" y="4147605"/>
              <a:ext cx="3403600" cy="1498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rgbClr val="56127A"/>
                  </a:solidFill>
                </a:rPr>
                <a:t>Decode Map</a:t>
              </a: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519113" y="1369480"/>
              <a:ext cx="1858962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Inst&lt;5:0&gt;</a:t>
              </a:r>
              <a:r>
                <a:rPr lang="en-US" sz="1800" i="1">
                  <a:solidFill>
                    <a:srgbClr val="56127A"/>
                  </a:solidFill>
                </a:rPr>
                <a:t> (Func)</a:t>
              </a:r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2057400" y="2166405"/>
              <a:ext cx="534988" cy="2732088"/>
            </a:xfrm>
            <a:custGeom>
              <a:avLst/>
              <a:gdLst>
                <a:gd name="T0" fmla="*/ 0 w 337"/>
                <a:gd name="T1" fmla="*/ 0 h 1721"/>
                <a:gd name="T2" fmla="*/ 0 w 337"/>
                <a:gd name="T3" fmla="*/ 1720 h 1721"/>
                <a:gd name="T4" fmla="*/ 336 w 337"/>
                <a:gd name="T5" fmla="*/ 1720 h 1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7" h="1721">
                  <a:moveTo>
                    <a:pt x="0" y="0"/>
                  </a:moveTo>
                  <a:lnTo>
                    <a:pt x="0" y="1720"/>
                  </a:lnTo>
                  <a:lnTo>
                    <a:pt x="336" y="17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14"/>
            <p:cNvSpPr>
              <a:spLocks noChangeArrowheads="1"/>
            </p:cNvSpPr>
            <p:nvPr/>
          </p:nvSpPr>
          <p:spPr bwMode="auto">
            <a:xfrm>
              <a:off x="7326313" y="1991780"/>
              <a:ext cx="8794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ALUop</a:t>
              </a:r>
            </a:p>
          </p:txBody>
        </p:sp>
        <p:sp>
          <p:nvSpPr>
            <p:cNvPr id="42" name="Line 15"/>
            <p:cNvSpPr>
              <a:spLocks noChangeShapeType="1"/>
            </p:cNvSpPr>
            <p:nvPr/>
          </p:nvSpPr>
          <p:spPr bwMode="auto">
            <a:xfrm>
              <a:off x="5359400" y="2572805"/>
              <a:ext cx="647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16"/>
            <p:cNvSpPr>
              <a:spLocks noChangeShapeType="1"/>
            </p:cNvSpPr>
            <p:nvPr/>
          </p:nvSpPr>
          <p:spPr bwMode="auto">
            <a:xfrm>
              <a:off x="5359400" y="2991905"/>
              <a:ext cx="647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7"/>
            <p:cNvSpPr>
              <a:spLocks noChangeArrowheads="1"/>
            </p:cNvSpPr>
            <p:nvPr/>
          </p:nvSpPr>
          <p:spPr bwMode="auto">
            <a:xfrm>
              <a:off x="4786313" y="2766480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0?</a:t>
              </a:r>
            </a:p>
          </p:txBody>
        </p:sp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4849813" y="2360080"/>
              <a:ext cx="31432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+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6577013" y="3655480"/>
              <a:ext cx="204152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OpSel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( Func, Op, +, 0? )</a:t>
              </a:r>
            </a:p>
          </p:txBody>
        </p:sp>
        <p:sp>
          <p:nvSpPr>
            <p:cNvPr id="47" name="Line 20"/>
            <p:cNvSpPr>
              <a:spLocks noChangeShapeType="1"/>
            </p:cNvSpPr>
            <p:nvPr/>
          </p:nvSpPr>
          <p:spPr bwMode="auto">
            <a:xfrm>
              <a:off x="6007100" y="5277905"/>
              <a:ext cx="241300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6589713" y="5319180"/>
              <a:ext cx="1752600" cy="912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ExtSel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( sExt</a:t>
              </a:r>
              <a:r>
                <a:rPr lang="en-US" sz="1800" baseline="-25000">
                  <a:solidFill>
                    <a:srgbClr val="56127A"/>
                  </a:solidFill>
                </a:rPr>
                <a:t>16</a:t>
              </a:r>
              <a:r>
                <a:rPr lang="en-US" sz="1800">
                  <a:solidFill>
                    <a:srgbClr val="56127A"/>
                  </a:solidFill>
                </a:rPr>
                <a:t>, uExt</a:t>
              </a:r>
              <a:r>
                <a:rPr lang="en-US" sz="1800" baseline="-25000">
                  <a:solidFill>
                    <a:srgbClr val="56127A"/>
                  </a:solidFill>
                </a:rPr>
                <a:t>16</a:t>
              </a:r>
              <a:r>
                <a:rPr lang="en-US" sz="1800">
                  <a:solidFill>
                    <a:srgbClr val="56127A"/>
                  </a:solidFill>
                </a:rPr>
                <a:t>,</a:t>
              </a:r>
              <a:endParaRPr lang="en-US" sz="1800" baseline="-25000">
                <a:solidFill>
                  <a:srgbClr val="56127A"/>
                </a:solidFill>
              </a:endParaRPr>
            </a:p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  High</a:t>
              </a:r>
              <a:r>
                <a:rPr lang="en-US" sz="1800" baseline="-25000">
                  <a:solidFill>
                    <a:srgbClr val="56127A"/>
                  </a:solidFill>
                </a:rPr>
                <a:t>16</a:t>
              </a:r>
              <a:r>
                <a:rPr lang="en-US" sz="1800">
                  <a:solidFill>
                    <a:srgbClr val="56127A"/>
                  </a:solidFill>
                </a:rPr>
                <a:t>)</a:t>
              </a:r>
            </a:p>
          </p:txBody>
        </p:sp>
        <p:sp>
          <p:nvSpPr>
            <p:cNvPr id="49" name="Freeform 22"/>
            <p:cNvSpPr>
              <a:spLocks/>
            </p:cNvSpPr>
            <p:nvPr/>
          </p:nvSpPr>
          <p:spPr bwMode="auto">
            <a:xfrm>
              <a:off x="6007100" y="3071280"/>
              <a:ext cx="368300" cy="1828800"/>
            </a:xfrm>
            <a:custGeom>
              <a:avLst/>
              <a:gdLst>
                <a:gd name="T0" fmla="*/ 0 w 232"/>
                <a:gd name="T1" fmla="*/ 1152 h 1152"/>
                <a:gd name="T2" fmla="*/ 232 w 232"/>
                <a:gd name="T3" fmla="*/ 1152 h 1152"/>
                <a:gd name="T4" fmla="*/ 232 w 232"/>
                <a:gd name="T5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2" h="1152">
                  <a:moveTo>
                    <a:pt x="0" y="1152"/>
                  </a:moveTo>
                  <a:lnTo>
                    <a:pt x="232" y="1152"/>
                  </a:lnTo>
                  <a:lnTo>
                    <a:pt x="232" y="0"/>
                  </a:lnTo>
                </a:path>
              </a:pathLst>
            </a:custGeom>
            <a:noFill/>
            <a:ln w="25400" cap="flat" cmpd="sng">
              <a:solidFill>
                <a:schemeClr val="bg2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859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Microprogramming in 1980’s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Increasing Complexity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CISC ISAs led to subroutine and call stacks in microcode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Fixing bugs in control conflicts with read-only nature of ROMs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Advent of VLSI technology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Assumptions about ROM </a:t>
            </a:r>
            <a:r>
              <a:rPr lang="en-US" sz="1600" dirty="0" err="1" smtClean="0">
                <a:solidFill>
                  <a:schemeClr val="tx1"/>
                </a:solidFill>
              </a:rPr>
              <a:t>vs</a:t>
            </a:r>
            <a:r>
              <a:rPr lang="en-US" sz="1600" dirty="0" smtClean="0">
                <a:solidFill>
                  <a:schemeClr val="tx1"/>
                </a:solidFill>
              </a:rPr>
              <a:t> RAM speed became invalid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Instructions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Better compilers made complex instructions less important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Compilers had difficulty using complex instructions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Microarchitecture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Microarchitectural innovations: pipelining, caches and buffers, etc.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Make multiple-cycle execution of </a:t>
            </a:r>
            <a:r>
              <a:rPr lang="en-US" sz="1600" dirty="0" err="1" smtClean="0">
                <a:solidFill>
                  <a:schemeClr val="tx1"/>
                </a:solidFill>
              </a:rPr>
              <a:t>reg-reg</a:t>
            </a:r>
            <a:r>
              <a:rPr lang="en-US" sz="1600" dirty="0" smtClean="0">
                <a:solidFill>
                  <a:schemeClr val="tx1"/>
                </a:solidFill>
              </a:rPr>
              <a:t> instructions unattractive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6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Hardwired Control Table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765735"/>
              </p:ext>
            </p:extLst>
          </p:nvPr>
        </p:nvGraphicFramePr>
        <p:xfrm>
          <a:off x="533400" y="1192190"/>
          <a:ext cx="8280400" cy="4105276"/>
        </p:xfrm>
        <a:graphic>
          <a:graphicData uri="http://schemas.openxmlformats.org/drawingml/2006/table">
            <a:tbl>
              <a:tblPr/>
              <a:tblGrid>
                <a:gridCol w="1038225"/>
                <a:gridCol w="900113"/>
                <a:gridCol w="765175"/>
                <a:gridCol w="860425"/>
                <a:gridCol w="950912"/>
                <a:gridCol w="852488"/>
                <a:gridCol w="887412"/>
                <a:gridCol w="963613"/>
                <a:gridCol w="1062037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Opcode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ExtSel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BSrc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OpSel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WBSrc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RegDst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PCSrc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ALUi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ALUiu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BEQZ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z=0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BEQZ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z=1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JALR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" name="Rectangle 135"/>
          <p:cNvSpPr>
            <a:spLocks noChangeArrowheads="1"/>
          </p:cNvSpPr>
          <p:nvPr/>
        </p:nvSpPr>
        <p:spPr bwMode="auto">
          <a:xfrm>
            <a:off x="923525" y="5517580"/>
            <a:ext cx="6878487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dirty="0" err="1">
                <a:latin typeface="+mj-lt"/>
              </a:rPr>
              <a:t>BSrc</a:t>
            </a:r>
            <a:r>
              <a:rPr lang="en-US" sz="1800" dirty="0">
                <a:latin typeface="+mj-lt"/>
              </a:rPr>
              <a:t> = </a:t>
            </a:r>
            <a:r>
              <a:rPr lang="en-US" sz="1800" dirty="0" err="1">
                <a:latin typeface="+mj-lt"/>
              </a:rPr>
              <a:t>Reg</a:t>
            </a:r>
            <a:r>
              <a:rPr lang="en-US" sz="1800" dirty="0">
                <a:latin typeface="+mj-lt"/>
              </a:rPr>
              <a:t> / </a:t>
            </a:r>
            <a:r>
              <a:rPr lang="en-US" sz="1800" dirty="0" err="1" smtClean="0">
                <a:latin typeface="+mj-lt"/>
              </a:rPr>
              <a:t>Imm</a:t>
            </a:r>
            <a:r>
              <a:rPr lang="en-US" sz="1800" dirty="0" smtClean="0">
                <a:latin typeface="+mj-lt"/>
              </a:rPr>
              <a:t>	</a:t>
            </a:r>
            <a:r>
              <a:rPr lang="en-US" sz="1800" dirty="0" err="1" smtClean="0">
                <a:latin typeface="+mj-lt"/>
              </a:rPr>
              <a:t>WBSrc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>
                <a:latin typeface="+mj-lt"/>
              </a:rPr>
              <a:t>= ALU / </a:t>
            </a:r>
            <a:r>
              <a:rPr lang="en-US" sz="1800" dirty="0" err="1">
                <a:latin typeface="+mj-lt"/>
              </a:rPr>
              <a:t>Mem</a:t>
            </a:r>
            <a:r>
              <a:rPr lang="en-US" sz="1800" dirty="0">
                <a:latin typeface="+mj-lt"/>
              </a:rPr>
              <a:t> / PC    </a:t>
            </a:r>
          </a:p>
          <a:p>
            <a:pPr>
              <a:spcBef>
                <a:spcPct val="0"/>
              </a:spcBef>
            </a:pPr>
            <a:r>
              <a:rPr lang="en-US" sz="1800" dirty="0" err="1">
                <a:latin typeface="+mj-lt"/>
              </a:rPr>
              <a:t>RegDst</a:t>
            </a:r>
            <a:r>
              <a:rPr lang="en-US" sz="1800" dirty="0">
                <a:latin typeface="+mj-lt"/>
              </a:rPr>
              <a:t> = </a:t>
            </a:r>
            <a:r>
              <a:rPr lang="en-US" sz="1800" dirty="0" err="1">
                <a:latin typeface="+mj-lt"/>
              </a:rPr>
              <a:t>rt</a:t>
            </a:r>
            <a:r>
              <a:rPr lang="en-US" sz="1800" dirty="0">
                <a:latin typeface="+mj-lt"/>
              </a:rPr>
              <a:t> / </a:t>
            </a:r>
            <a:r>
              <a:rPr lang="en-US" sz="1800" dirty="0" err="1">
                <a:latin typeface="+mj-lt"/>
              </a:rPr>
              <a:t>rd</a:t>
            </a:r>
            <a:r>
              <a:rPr lang="en-US" sz="1800" dirty="0">
                <a:latin typeface="+mj-lt"/>
              </a:rPr>
              <a:t> / R31	</a:t>
            </a:r>
            <a:r>
              <a:rPr lang="en-US" sz="1800" dirty="0" err="1">
                <a:latin typeface="+mj-lt"/>
              </a:rPr>
              <a:t>PCSrc</a:t>
            </a:r>
            <a:r>
              <a:rPr lang="en-US" sz="1800" dirty="0">
                <a:latin typeface="+mj-lt"/>
              </a:rPr>
              <a:t> = pc+4 / </a:t>
            </a:r>
            <a:r>
              <a:rPr lang="en-US" sz="1800" dirty="0" err="1">
                <a:latin typeface="+mj-lt"/>
              </a:rPr>
              <a:t>br</a:t>
            </a:r>
            <a:r>
              <a:rPr lang="en-US" sz="1800" dirty="0">
                <a:latin typeface="+mj-lt"/>
              </a:rPr>
              <a:t> / rind / jabs	</a:t>
            </a:r>
          </a:p>
        </p:txBody>
      </p:sp>
      <p:grpSp>
        <p:nvGrpSpPr>
          <p:cNvPr id="52" name="Group 136"/>
          <p:cNvGrpSpPr>
            <a:grpSpLocks/>
          </p:cNvGrpSpPr>
          <p:nvPr/>
        </p:nvGrpSpPr>
        <p:grpSpPr bwMode="auto">
          <a:xfrm>
            <a:off x="1943100" y="4913290"/>
            <a:ext cx="6607175" cy="368300"/>
            <a:chOff x="1224" y="3176"/>
            <a:chExt cx="4162" cy="232"/>
          </a:xfrm>
        </p:grpSpPr>
        <p:grpSp>
          <p:nvGrpSpPr>
            <p:cNvPr id="53" name="Group 137"/>
            <p:cNvGrpSpPr>
              <a:grpSpLocks/>
            </p:cNvGrpSpPr>
            <p:nvPr/>
          </p:nvGrpSpPr>
          <p:grpSpPr bwMode="auto">
            <a:xfrm>
              <a:off x="1224" y="3176"/>
              <a:ext cx="1764" cy="231"/>
              <a:chOff x="1248" y="4032"/>
              <a:chExt cx="1764" cy="277"/>
            </a:xfrm>
          </p:grpSpPr>
          <p:sp>
            <p:nvSpPr>
              <p:cNvPr id="58" name="Text Box 138"/>
              <p:cNvSpPr txBox="1">
                <a:spLocks noChangeArrowheads="1"/>
              </p:cNvSpPr>
              <p:nvPr/>
            </p:nvSpPr>
            <p:spPr bwMode="auto">
              <a:xfrm>
                <a:off x="1248" y="4032"/>
                <a:ext cx="172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</a:rPr>
                  <a:t>*</a:t>
                </a:r>
              </a:p>
            </p:txBody>
          </p:sp>
          <p:sp>
            <p:nvSpPr>
              <p:cNvPr id="59" name="Text Box 139"/>
              <p:cNvSpPr txBox="1">
                <a:spLocks noChangeArrowheads="1"/>
              </p:cNvSpPr>
              <p:nvPr/>
            </p:nvSpPr>
            <p:spPr bwMode="auto">
              <a:xfrm>
                <a:off x="1728" y="4032"/>
                <a:ext cx="172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</a:rPr>
                  <a:t>*</a:t>
                </a:r>
              </a:p>
            </p:txBody>
          </p:sp>
          <p:sp>
            <p:nvSpPr>
              <p:cNvPr id="60" name="Text Box 140"/>
              <p:cNvSpPr txBox="1">
                <a:spLocks noChangeArrowheads="1"/>
              </p:cNvSpPr>
              <p:nvPr/>
            </p:nvSpPr>
            <p:spPr bwMode="auto">
              <a:xfrm>
                <a:off x="2256" y="4032"/>
                <a:ext cx="172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</a:rPr>
                  <a:t>*</a:t>
                </a:r>
              </a:p>
            </p:txBody>
          </p:sp>
          <p:sp>
            <p:nvSpPr>
              <p:cNvPr id="61" name="Text Box 141"/>
              <p:cNvSpPr txBox="1">
                <a:spLocks noChangeArrowheads="1"/>
              </p:cNvSpPr>
              <p:nvPr/>
            </p:nvSpPr>
            <p:spPr bwMode="auto">
              <a:xfrm>
                <a:off x="2736" y="4032"/>
                <a:ext cx="276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</a:rPr>
                  <a:t>no</a:t>
                </a:r>
              </a:p>
            </p:txBody>
          </p:sp>
        </p:grpSp>
        <p:sp>
          <p:nvSpPr>
            <p:cNvPr id="54" name="Text Box 142"/>
            <p:cNvSpPr txBox="1">
              <a:spLocks noChangeArrowheads="1"/>
            </p:cNvSpPr>
            <p:nvPr/>
          </p:nvSpPr>
          <p:spPr bwMode="auto">
            <a:xfrm>
              <a:off x="3308" y="3176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yes</a:t>
              </a:r>
            </a:p>
          </p:txBody>
        </p:sp>
        <p:sp>
          <p:nvSpPr>
            <p:cNvPr id="55" name="Text Box 143"/>
            <p:cNvSpPr txBox="1">
              <a:spLocks noChangeArrowheads="1"/>
            </p:cNvSpPr>
            <p:nvPr/>
          </p:nvSpPr>
          <p:spPr bwMode="auto">
            <a:xfrm>
              <a:off x="5030" y="3176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rind</a:t>
              </a:r>
            </a:p>
          </p:txBody>
        </p:sp>
        <p:sp>
          <p:nvSpPr>
            <p:cNvPr id="56" name="Text Box 144"/>
            <p:cNvSpPr txBox="1">
              <a:spLocks noChangeArrowheads="1"/>
            </p:cNvSpPr>
            <p:nvPr/>
          </p:nvSpPr>
          <p:spPr bwMode="auto">
            <a:xfrm>
              <a:off x="3852" y="3176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PC</a:t>
              </a:r>
            </a:p>
          </p:txBody>
        </p:sp>
        <p:sp>
          <p:nvSpPr>
            <p:cNvPr id="57" name="Text Box 145"/>
            <p:cNvSpPr txBox="1">
              <a:spLocks noChangeArrowheads="1"/>
            </p:cNvSpPr>
            <p:nvPr/>
          </p:nvSpPr>
          <p:spPr bwMode="auto">
            <a:xfrm>
              <a:off x="4372" y="3177"/>
              <a:ext cx="3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R31</a:t>
              </a:r>
            </a:p>
          </p:txBody>
        </p:sp>
      </p:grpSp>
      <p:sp>
        <p:nvSpPr>
          <p:cNvPr id="62" name="Text Box 146"/>
          <p:cNvSpPr txBox="1">
            <a:spLocks noChangeArrowheads="1"/>
          </p:cNvSpPr>
          <p:nvPr/>
        </p:nvSpPr>
        <p:spPr bwMode="auto">
          <a:xfrm>
            <a:off x="7985125" y="4592615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rind</a:t>
            </a:r>
          </a:p>
        </p:txBody>
      </p:sp>
      <p:grpSp>
        <p:nvGrpSpPr>
          <p:cNvPr id="63" name="Group 147"/>
          <p:cNvGrpSpPr>
            <a:grpSpLocks/>
          </p:cNvGrpSpPr>
          <p:nvPr/>
        </p:nvGrpSpPr>
        <p:grpSpPr bwMode="auto">
          <a:xfrm>
            <a:off x="1928813" y="4592615"/>
            <a:ext cx="1906587" cy="366713"/>
            <a:chOff x="1215" y="2974"/>
            <a:chExt cx="1201" cy="231"/>
          </a:xfrm>
        </p:grpSpPr>
        <p:sp>
          <p:nvSpPr>
            <p:cNvPr id="64" name="Text Box 148"/>
            <p:cNvSpPr txBox="1">
              <a:spLocks noChangeArrowheads="1"/>
            </p:cNvSpPr>
            <p:nvPr/>
          </p:nvSpPr>
          <p:spPr bwMode="auto">
            <a:xfrm>
              <a:off x="1215" y="297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65" name="Text Box 149"/>
            <p:cNvSpPr txBox="1">
              <a:spLocks noChangeArrowheads="1"/>
            </p:cNvSpPr>
            <p:nvPr/>
          </p:nvSpPr>
          <p:spPr bwMode="auto">
            <a:xfrm>
              <a:off x="1736" y="297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66" name="Text Box 150"/>
            <p:cNvSpPr txBox="1">
              <a:spLocks noChangeArrowheads="1"/>
            </p:cNvSpPr>
            <p:nvPr/>
          </p:nvSpPr>
          <p:spPr bwMode="auto">
            <a:xfrm>
              <a:off x="2244" y="297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grpSp>
        <p:nvGrpSpPr>
          <p:cNvPr id="67" name="Group 151"/>
          <p:cNvGrpSpPr>
            <a:grpSpLocks/>
          </p:cNvGrpSpPr>
          <p:nvPr/>
        </p:nvGrpSpPr>
        <p:grpSpPr bwMode="auto">
          <a:xfrm>
            <a:off x="4318000" y="4592615"/>
            <a:ext cx="3060700" cy="366713"/>
            <a:chOff x="2720" y="2974"/>
            <a:chExt cx="1928" cy="231"/>
          </a:xfrm>
        </p:grpSpPr>
        <p:sp>
          <p:nvSpPr>
            <p:cNvPr id="68" name="Text Box 152"/>
            <p:cNvSpPr txBox="1">
              <a:spLocks noChangeArrowheads="1"/>
            </p:cNvSpPr>
            <p:nvPr/>
          </p:nvSpPr>
          <p:spPr bwMode="auto">
            <a:xfrm>
              <a:off x="2720" y="297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69" name="Text Box 153"/>
            <p:cNvSpPr txBox="1">
              <a:spLocks noChangeArrowheads="1"/>
            </p:cNvSpPr>
            <p:nvPr/>
          </p:nvSpPr>
          <p:spPr bwMode="auto">
            <a:xfrm>
              <a:off x="3340" y="297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70" name="Text Box 154"/>
            <p:cNvSpPr txBox="1">
              <a:spLocks noChangeArrowheads="1"/>
            </p:cNvSpPr>
            <p:nvPr/>
          </p:nvSpPr>
          <p:spPr bwMode="auto">
            <a:xfrm>
              <a:off x="3924" y="297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71" name="Text Box 155"/>
            <p:cNvSpPr txBox="1">
              <a:spLocks noChangeArrowheads="1"/>
            </p:cNvSpPr>
            <p:nvPr/>
          </p:nvSpPr>
          <p:spPr bwMode="auto">
            <a:xfrm>
              <a:off x="4476" y="297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sp>
        <p:nvSpPr>
          <p:cNvPr id="72" name="Text Box 156"/>
          <p:cNvSpPr txBox="1">
            <a:spLocks noChangeArrowheads="1"/>
          </p:cNvSpPr>
          <p:nvPr/>
        </p:nvSpPr>
        <p:spPr bwMode="auto">
          <a:xfrm>
            <a:off x="7972425" y="429099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jabs</a:t>
            </a:r>
          </a:p>
        </p:txBody>
      </p:sp>
      <p:grpSp>
        <p:nvGrpSpPr>
          <p:cNvPr id="73" name="Group 157"/>
          <p:cNvGrpSpPr>
            <a:grpSpLocks/>
          </p:cNvGrpSpPr>
          <p:nvPr/>
        </p:nvGrpSpPr>
        <p:grpSpPr bwMode="auto">
          <a:xfrm>
            <a:off x="1928813" y="4227490"/>
            <a:ext cx="2828925" cy="393700"/>
            <a:chOff x="1215" y="2744"/>
            <a:chExt cx="1782" cy="248"/>
          </a:xfrm>
        </p:grpSpPr>
        <p:sp>
          <p:nvSpPr>
            <p:cNvPr id="74" name="Text Box 158"/>
            <p:cNvSpPr txBox="1">
              <a:spLocks noChangeArrowheads="1"/>
            </p:cNvSpPr>
            <p:nvPr/>
          </p:nvSpPr>
          <p:spPr bwMode="auto">
            <a:xfrm>
              <a:off x="1215" y="274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75" name="Text Box 159"/>
            <p:cNvSpPr txBox="1">
              <a:spLocks noChangeArrowheads="1"/>
            </p:cNvSpPr>
            <p:nvPr/>
          </p:nvSpPr>
          <p:spPr bwMode="auto">
            <a:xfrm>
              <a:off x="1736" y="274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76" name="Text Box 160"/>
            <p:cNvSpPr txBox="1">
              <a:spLocks noChangeArrowheads="1"/>
            </p:cNvSpPr>
            <p:nvPr/>
          </p:nvSpPr>
          <p:spPr bwMode="auto">
            <a:xfrm>
              <a:off x="2244" y="2761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77" name="Text Box 161"/>
            <p:cNvSpPr txBox="1">
              <a:spLocks noChangeArrowheads="1"/>
            </p:cNvSpPr>
            <p:nvPr/>
          </p:nvSpPr>
          <p:spPr bwMode="auto">
            <a:xfrm>
              <a:off x="2721" y="274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</p:grpSp>
      <p:sp>
        <p:nvSpPr>
          <p:cNvPr id="78" name="Text Box 162"/>
          <p:cNvSpPr txBox="1">
            <a:spLocks noChangeArrowheads="1"/>
          </p:cNvSpPr>
          <p:nvPr/>
        </p:nvSpPr>
        <p:spPr bwMode="auto">
          <a:xfrm>
            <a:off x="5257800" y="4290990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yes</a:t>
            </a:r>
          </a:p>
        </p:txBody>
      </p:sp>
      <p:sp>
        <p:nvSpPr>
          <p:cNvPr id="79" name="Text Box 163"/>
          <p:cNvSpPr txBox="1">
            <a:spLocks noChangeArrowheads="1"/>
          </p:cNvSpPr>
          <p:nvPr/>
        </p:nvSpPr>
        <p:spPr bwMode="auto">
          <a:xfrm>
            <a:off x="6121400" y="4290990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PC</a:t>
            </a:r>
          </a:p>
        </p:txBody>
      </p:sp>
      <p:sp>
        <p:nvSpPr>
          <p:cNvPr id="80" name="Text Box 164"/>
          <p:cNvSpPr txBox="1">
            <a:spLocks noChangeArrowheads="1"/>
          </p:cNvSpPr>
          <p:nvPr/>
        </p:nvSpPr>
        <p:spPr bwMode="auto">
          <a:xfrm>
            <a:off x="6946900" y="429099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R31</a:t>
            </a:r>
          </a:p>
        </p:txBody>
      </p:sp>
      <p:sp>
        <p:nvSpPr>
          <p:cNvPr id="81" name="Text Box 165"/>
          <p:cNvSpPr txBox="1">
            <a:spLocks noChangeArrowheads="1"/>
          </p:cNvSpPr>
          <p:nvPr/>
        </p:nvSpPr>
        <p:spPr bwMode="auto">
          <a:xfrm>
            <a:off x="7966075" y="389411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jabs</a:t>
            </a:r>
          </a:p>
        </p:txBody>
      </p:sp>
      <p:grpSp>
        <p:nvGrpSpPr>
          <p:cNvPr id="82" name="Group 166"/>
          <p:cNvGrpSpPr>
            <a:grpSpLocks/>
          </p:cNvGrpSpPr>
          <p:nvPr/>
        </p:nvGrpSpPr>
        <p:grpSpPr bwMode="auto">
          <a:xfrm>
            <a:off x="1928813" y="3887765"/>
            <a:ext cx="1906587" cy="392113"/>
            <a:chOff x="1215" y="2530"/>
            <a:chExt cx="1201" cy="247"/>
          </a:xfrm>
        </p:grpSpPr>
        <p:sp>
          <p:nvSpPr>
            <p:cNvPr id="83" name="Text Box 167"/>
            <p:cNvSpPr txBox="1">
              <a:spLocks noChangeArrowheads="1"/>
            </p:cNvSpPr>
            <p:nvPr/>
          </p:nvSpPr>
          <p:spPr bwMode="auto">
            <a:xfrm>
              <a:off x="1215" y="2530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84" name="Text Box 168"/>
            <p:cNvSpPr txBox="1">
              <a:spLocks noChangeArrowheads="1"/>
            </p:cNvSpPr>
            <p:nvPr/>
          </p:nvSpPr>
          <p:spPr bwMode="auto">
            <a:xfrm>
              <a:off x="1736" y="253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85" name="Text Box 169"/>
            <p:cNvSpPr txBox="1">
              <a:spLocks noChangeArrowheads="1"/>
            </p:cNvSpPr>
            <p:nvPr/>
          </p:nvSpPr>
          <p:spPr bwMode="auto">
            <a:xfrm>
              <a:off x="2244" y="2546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grpSp>
        <p:nvGrpSpPr>
          <p:cNvPr id="86" name="Group 170"/>
          <p:cNvGrpSpPr>
            <a:grpSpLocks/>
          </p:cNvGrpSpPr>
          <p:nvPr/>
        </p:nvGrpSpPr>
        <p:grpSpPr bwMode="auto">
          <a:xfrm>
            <a:off x="4319588" y="3894115"/>
            <a:ext cx="3059112" cy="366713"/>
            <a:chOff x="2721" y="2534"/>
            <a:chExt cx="1927" cy="231"/>
          </a:xfrm>
        </p:grpSpPr>
        <p:sp>
          <p:nvSpPr>
            <p:cNvPr id="87" name="Text Box 171"/>
            <p:cNvSpPr txBox="1">
              <a:spLocks noChangeArrowheads="1"/>
            </p:cNvSpPr>
            <p:nvPr/>
          </p:nvSpPr>
          <p:spPr bwMode="auto">
            <a:xfrm>
              <a:off x="2721" y="253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88" name="Text Box 172"/>
            <p:cNvSpPr txBox="1">
              <a:spLocks noChangeArrowheads="1"/>
            </p:cNvSpPr>
            <p:nvPr/>
          </p:nvSpPr>
          <p:spPr bwMode="auto">
            <a:xfrm>
              <a:off x="3340" y="253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89" name="Text Box 173"/>
            <p:cNvSpPr txBox="1">
              <a:spLocks noChangeArrowheads="1"/>
            </p:cNvSpPr>
            <p:nvPr/>
          </p:nvSpPr>
          <p:spPr bwMode="auto">
            <a:xfrm>
              <a:off x="3924" y="253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90" name="Text Box 174"/>
            <p:cNvSpPr txBox="1">
              <a:spLocks noChangeArrowheads="1"/>
            </p:cNvSpPr>
            <p:nvPr/>
          </p:nvSpPr>
          <p:spPr bwMode="auto">
            <a:xfrm>
              <a:off x="4476" y="253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sp>
        <p:nvSpPr>
          <p:cNvPr id="91" name="Text Box 175"/>
          <p:cNvSpPr txBox="1">
            <a:spLocks noChangeArrowheads="1"/>
          </p:cNvSpPr>
          <p:nvPr/>
        </p:nvSpPr>
        <p:spPr bwMode="auto">
          <a:xfrm>
            <a:off x="7924800" y="36051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pc+4</a:t>
            </a:r>
          </a:p>
        </p:txBody>
      </p:sp>
      <p:grpSp>
        <p:nvGrpSpPr>
          <p:cNvPr id="92" name="Group 176"/>
          <p:cNvGrpSpPr>
            <a:grpSpLocks/>
          </p:cNvGrpSpPr>
          <p:nvPr/>
        </p:nvGrpSpPr>
        <p:grpSpPr bwMode="auto">
          <a:xfrm>
            <a:off x="1693863" y="3605190"/>
            <a:ext cx="5703887" cy="366713"/>
            <a:chOff x="1091" y="2976"/>
            <a:chExt cx="3593" cy="277"/>
          </a:xfrm>
        </p:grpSpPr>
        <p:sp>
          <p:nvSpPr>
            <p:cNvPr id="93" name="Text Box 177"/>
            <p:cNvSpPr txBox="1">
              <a:spLocks noChangeArrowheads="1"/>
            </p:cNvSpPr>
            <p:nvPr/>
          </p:nvSpPr>
          <p:spPr bwMode="auto">
            <a:xfrm>
              <a:off x="1091" y="2976"/>
              <a:ext cx="503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sExt</a:t>
              </a:r>
              <a:r>
                <a:rPr lang="en-US" sz="1800" baseline="-25000">
                  <a:solidFill>
                    <a:srgbClr val="56127A"/>
                  </a:solidFill>
                </a:rPr>
                <a:t>16</a:t>
              </a:r>
              <a:endParaRPr lang="en-US" sz="1800">
                <a:solidFill>
                  <a:srgbClr val="56127A"/>
                </a:solidFill>
              </a:endParaRPr>
            </a:p>
          </p:txBody>
        </p:sp>
        <p:sp>
          <p:nvSpPr>
            <p:cNvPr id="94" name="Text Box 178"/>
            <p:cNvSpPr txBox="1">
              <a:spLocks noChangeArrowheads="1"/>
            </p:cNvSpPr>
            <p:nvPr/>
          </p:nvSpPr>
          <p:spPr bwMode="auto">
            <a:xfrm>
              <a:off x="1728" y="2976"/>
              <a:ext cx="17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95" name="Text Box 179"/>
            <p:cNvSpPr txBox="1">
              <a:spLocks noChangeArrowheads="1"/>
            </p:cNvSpPr>
            <p:nvPr/>
          </p:nvSpPr>
          <p:spPr bwMode="auto">
            <a:xfrm>
              <a:off x="2180" y="2976"/>
              <a:ext cx="276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0?</a:t>
              </a:r>
            </a:p>
          </p:txBody>
        </p:sp>
        <p:sp>
          <p:nvSpPr>
            <p:cNvPr id="96" name="Text Box 180"/>
            <p:cNvSpPr txBox="1">
              <a:spLocks noChangeArrowheads="1"/>
            </p:cNvSpPr>
            <p:nvPr/>
          </p:nvSpPr>
          <p:spPr bwMode="auto">
            <a:xfrm>
              <a:off x="2768" y="2976"/>
              <a:ext cx="276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97" name="Text Box 181"/>
            <p:cNvSpPr txBox="1">
              <a:spLocks noChangeArrowheads="1"/>
            </p:cNvSpPr>
            <p:nvPr/>
          </p:nvSpPr>
          <p:spPr bwMode="auto">
            <a:xfrm>
              <a:off x="3344" y="2976"/>
              <a:ext cx="276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98" name="Text Box 182"/>
            <p:cNvSpPr txBox="1">
              <a:spLocks noChangeArrowheads="1"/>
            </p:cNvSpPr>
            <p:nvPr/>
          </p:nvSpPr>
          <p:spPr bwMode="auto">
            <a:xfrm>
              <a:off x="3984" y="2976"/>
              <a:ext cx="17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99" name="Text Box 183"/>
            <p:cNvSpPr txBox="1">
              <a:spLocks noChangeArrowheads="1"/>
            </p:cNvSpPr>
            <p:nvPr/>
          </p:nvSpPr>
          <p:spPr bwMode="auto">
            <a:xfrm>
              <a:off x="4512" y="2976"/>
              <a:ext cx="17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sp>
        <p:nvSpPr>
          <p:cNvPr id="100" name="Text Box 184"/>
          <p:cNvSpPr txBox="1">
            <a:spLocks noChangeArrowheads="1"/>
          </p:cNvSpPr>
          <p:nvPr/>
        </p:nvSpPr>
        <p:spPr bwMode="auto">
          <a:xfrm>
            <a:off x="8074025" y="3238478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br</a:t>
            </a:r>
          </a:p>
        </p:txBody>
      </p:sp>
      <p:sp>
        <p:nvSpPr>
          <p:cNvPr id="101" name="Text Box 185"/>
          <p:cNvSpPr txBox="1">
            <a:spLocks noChangeArrowheads="1"/>
          </p:cNvSpPr>
          <p:nvPr/>
        </p:nvSpPr>
        <p:spPr bwMode="auto">
          <a:xfrm>
            <a:off x="1684338" y="3238478"/>
            <a:ext cx="798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sExt</a:t>
            </a:r>
            <a:r>
              <a:rPr lang="en-US" sz="1800" baseline="-25000">
                <a:solidFill>
                  <a:srgbClr val="56127A"/>
                </a:solidFill>
              </a:rPr>
              <a:t>16</a:t>
            </a:r>
            <a:endParaRPr lang="en-US" sz="1800">
              <a:solidFill>
                <a:srgbClr val="56127A"/>
              </a:solidFill>
            </a:endParaRPr>
          </a:p>
        </p:txBody>
      </p:sp>
      <p:sp>
        <p:nvSpPr>
          <p:cNvPr id="102" name="Text Box 186"/>
          <p:cNvSpPr txBox="1">
            <a:spLocks noChangeArrowheads="1"/>
          </p:cNvSpPr>
          <p:nvPr/>
        </p:nvSpPr>
        <p:spPr bwMode="auto">
          <a:xfrm>
            <a:off x="2755900" y="3238478"/>
            <a:ext cx="27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*</a:t>
            </a:r>
          </a:p>
        </p:txBody>
      </p:sp>
      <p:sp>
        <p:nvSpPr>
          <p:cNvPr id="103" name="Text Box 187"/>
          <p:cNvSpPr txBox="1">
            <a:spLocks noChangeArrowheads="1"/>
          </p:cNvSpPr>
          <p:nvPr/>
        </p:nvSpPr>
        <p:spPr bwMode="auto">
          <a:xfrm>
            <a:off x="3479800" y="323847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0?</a:t>
            </a:r>
          </a:p>
        </p:txBody>
      </p:sp>
      <p:grpSp>
        <p:nvGrpSpPr>
          <p:cNvPr id="104" name="Group 188"/>
          <p:cNvGrpSpPr>
            <a:grpSpLocks/>
          </p:cNvGrpSpPr>
          <p:nvPr/>
        </p:nvGrpSpPr>
        <p:grpSpPr bwMode="auto">
          <a:xfrm>
            <a:off x="4319588" y="3238478"/>
            <a:ext cx="3059112" cy="366712"/>
            <a:chOff x="2721" y="2121"/>
            <a:chExt cx="1927" cy="231"/>
          </a:xfrm>
        </p:grpSpPr>
        <p:sp>
          <p:nvSpPr>
            <p:cNvPr id="105" name="Text Box 189"/>
            <p:cNvSpPr txBox="1">
              <a:spLocks noChangeArrowheads="1"/>
            </p:cNvSpPr>
            <p:nvPr/>
          </p:nvSpPr>
          <p:spPr bwMode="auto">
            <a:xfrm>
              <a:off x="2721" y="2121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106" name="Text Box 190"/>
            <p:cNvSpPr txBox="1">
              <a:spLocks noChangeArrowheads="1"/>
            </p:cNvSpPr>
            <p:nvPr/>
          </p:nvSpPr>
          <p:spPr bwMode="auto">
            <a:xfrm>
              <a:off x="3340" y="2121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107" name="Text Box 191"/>
            <p:cNvSpPr txBox="1">
              <a:spLocks noChangeArrowheads="1"/>
            </p:cNvSpPr>
            <p:nvPr/>
          </p:nvSpPr>
          <p:spPr bwMode="auto">
            <a:xfrm>
              <a:off x="3924" y="2121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108" name="Text Box 192"/>
            <p:cNvSpPr txBox="1">
              <a:spLocks noChangeArrowheads="1"/>
            </p:cNvSpPr>
            <p:nvPr/>
          </p:nvSpPr>
          <p:spPr bwMode="auto">
            <a:xfrm>
              <a:off x="4476" y="2121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grpSp>
        <p:nvGrpSpPr>
          <p:cNvPr id="109" name="Group 193"/>
          <p:cNvGrpSpPr>
            <a:grpSpLocks/>
          </p:cNvGrpSpPr>
          <p:nvPr/>
        </p:nvGrpSpPr>
        <p:grpSpPr bwMode="auto">
          <a:xfrm>
            <a:off x="1684338" y="2876528"/>
            <a:ext cx="6926262" cy="366712"/>
            <a:chOff x="1061" y="1893"/>
            <a:chExt cx="4363" cy="231"/>
          </a:xfrm>
        </p:grpSpPr>
        <p:sp>
          <p:nvSpPr>
            <p:cNvPr id="110" name="Text Box 194"/>
            <p:cNvSpPr txBox="1">
              <a:spLocks noChangeArrowheads="1"/>
            </p:cNvSpPr>
            <p:nvPr/>
          </p:nvSpPr>
          <p:spPr bwMode="auto">
            <a:xfrm>
              <a:off x="4992" y="1893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111" name="Text Box 195"/>
            <p:cNvSpPr txBox="1">
              <a:spLocks noChangeArrowheads="1"/>
            </p:cNvSpPr>
            <p:nvPr/>
          </p:nvSpPr>
          <p:spPr bwMode="auto">
            <a:xfrm>
              <a:off x="1061" y="1893"/>
              <a:ext cx="5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sExt</a:t>
              </a:r>
              <a:r>
                <a:rPr lang="en-US" sz="1800" baseline="-25000">
                  <a:solidFill>
                    <a:srgbClr val="56127A"/>
                  </a:solidFill>
                </a:rPr>
                <a:t>16</a:t>
              </a:r>
              <a:endParaRPr lang="en-US" sz="1800">
                <a:solidFill>
                  <a:srgbClr val="56127A"/>
                </a:solidFill>
              </a:endParaRPr>
            </a:p>
          </p:txBody>
        </p:sp>
        <p:sp>
          <p:nvSpPr>
            <p:cNvPr id="112" name="Text Box 196"/>
            <p:cNvSpPr txBox="1">
              <a:spLocks noChangeArrowheads="1"/>
            </p:cNvSpPr>
            <p:nvPr/>
          </p:nvSpPr>
          <p:spPr bwMode="auto">
            <a:xfrm>
              <a:off x="1636" y="1893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Imm</a:t>
              </a:r>
            </a:p>
          </p:txBody>
        </p:sp>
        <p:sp>
          <p:nvSpPr>
            <p:cNvPr id="113" name="Text Box 197"/>
            <p:cNvSpPr txBox="1">
              <a:spLocks noChangeArrowheads="1"/>
            </p:cNvSpPr>
            <p:nvPr/>
          </p:nvSpPr>
          <p:spPr bwMode="auto">
            <a:xfrm>
              <a:off x="2230" y="1893"/>
              <a:ext cx="2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+</a:t>
              </a:r>
            </a:p>
          </p:txBody>
        </p:sp>
        <p:sp>
          <p:nvSpPr>
            <p:cNvPr id="114" name="Text Box 198"/>
            <p:cNvSpPr txBox="1">
              <a:spLocks noChangeArrowheads="1"/>
            </p:cNvSpPr>
            <p:nvPr/>
          </p:nvSpPr>
          <p:spPr bwMode="auto">
            <a:xfrm>
              <a:off x="2688" y="1893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yes</a:t>
              </a:r>
            </a:p>
          </p:txBody>
        </p:sp>
        <p:sp>
          <p:nvSpPr>
            <p:cNvPr id="115" name="Text Box 199"/>
            <p:cNvSpPr txBox="1">
              <a:spLocks noChangeArrowheads="1"/>
            </p:cNvSpPr>
            <p:nvPr/>
          </p:nvSpPr>
          <p:spPr bwMode="auto">
            <a:xfrm>
              <a:off x="3340" y="189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116" name="Text Box 200"/>
            <p:cNvSpPr txBox="1">
              <a:spLocks noChangeArrowheads="1"/>
            </p:cNvSpPr>
            <p:nvPr/>
          </p:nvSpPr>
          <p:spPr bwMode="auto">
            <a:xfrm>
              <a:off x="3924" y="1893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117" name="Text Box 201"/>
            <p:cNvSpPr txBox="1">
              <a:spLocks noChangeArrowheads="1"/>
            </p:cNvSpPr>
            <p:nvPr/>
          </p:nvSpPr>
          <p:spPr bwMode="auto">
            <a:xfrm>
              <a:off x="4476" y="1893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grpSp>
        <p:nvGrpSpPr>
          <p:cNvPr id="118" name="Group 202"/>
          <p:cNvGrpSpPr>
            <a:grpSpLocks/>
          </p:cNvGrpSpPr>
          <p:nvPr/>
        </p:nvGrpSpPr>
        <p:grpSpPr bwMode="auto">
          <a:xfrm>
            <a:off x="2597150" y="2239940"/>
            <a:ext cx="6013450" cy="366713"/>
            <a:chOff x="1636" y="1492"/>
            <a:chExt cx="3788" cy="231"/>
          </a:xfrm>
        </p:grpSpPr>
        <p:sp>
          <p:nvSpPr>
            <p:cNvPr id="119" name="Text Box 203"/>
            <p:cNvSpPr txBox="1">
              <a:spLocks noChangeArrowheads="1"/>
            </p:cNvSpPr>
            <p:nvPr/>
          </p:nvSpPr>
          <p:spPr bwMode="auto">
            <a:xfrm>
              <a:off x="4992" y="1492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120" name="Text Box 204"/>
            <p:cNvSpPr txBox="1">
              <a:spLocks noChangeArrowheads="1"/>
            </p:cNvSpPr>
            <p:nvPr/>
          </p:nvSpPr>
          <p:spPr bwMode="auto">
            <a:xfrm>
              <a:off x="1636" y="1492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Imm</a:t>
              </a:r>
            </a:p>
          </p:txBody>
        </p:sp>
        <p:sp>
          <p:nvSpPr>
            <p:cNvPr id="121" name="Text Box 205"/>
            <p:cNvSpPr txBox="1">
              <a:spLocks noChangeArrowheads="1"/>
            </p:cNvSpPr>
            <p:nvPr/>
          </p:nvSpPr>
          <p:spPr bwMode="auto">
            <a:xfrm>
              <a:off x="2176" y="1492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Op</a:t>
              </a:r>
            </a:p>
          </p:txBody>
        </p:sp>
        <p:sp>
          <p:nvSpPr>
            <p:cNvPr id="122" name="Text Box 206"/>
            <p:cNvSpPr txBox="1">
              <a:spLocks noChangeArrowheads="1"/>
            </p:cNvSpPr>
            <p:nvPr/>
          </p:nvSpPr>
          <p:spPr bwMode="auto">
            <a:xfrm>
              <a:off x="2721" y="149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123" name="Text Box 207"/>
            <p:cNvSpPr txBox="1">
              <a:spLocks noChangeArrowheads="1"/>
            </p:cNvSpPr>
            <p:nvPr/>
          </p:nvSpPr>
          <p:spPr bwMode="auto">
            <a:xfrm>
              <a:off x="3308" y="1492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yes</a:t>
              </a:r>
            </a:p>
          </p:txBody>
        </p:sp>
        <p:sp>
          <p:nvSpPr>
            <p:cNvPr id="124" name="Text Box 208"/>
            <p:cNvSpPr txBox="1">
              <a:spLocks noChangeArrowheads="1"/>
            </p:cNvSpPr>
            <p:nvPr/>
          </p:nvSpPr>
          <p:spPr bwMode="auto">
            <a:xfrm>
              <a:off x="3812" y="1492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ALU</a:t>
              </a:r>
            </a:p>
          </p:txBody>
        </p:sp>
        <p:sp>
          <p:nvSpPr>
            <p:cNvPr id="125" name="Text Box 209"/>
            <p:cNvSpPr txBox="1">
              <a:spLocks noChangeArrowheads="1"/>
            </p:cNvSpPr>
            <p:nvPr/>
          </p:nvSpPr>
          <p:spPr bwMode="auto">
            <a:xfrm>
              <a:off x="4472" y="149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rt</a:t>
              </a:r>
            </a:p>
          </p:txBody>
        </p:sp>
      </p:grpSp>
      <p:sp>
        <p:nvSpPr>
          <p:cNvPr id="126" name="Text Box 210"/>
          <p:cNvSpPr txBox="1">
            <a:spLocks noChangeArrowheads="1"/>
          </p:cNvSpPr>
          <p:nvPr/>
        </p:nvSpPr>
        <p:spPr bwMode="auto">
          <a:xfrm>
            <a:off x="7924800" y="15985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pc+4</a:t>
            </a:r>
          </a:p>
        </p:txBody>
      </p:sp>
      <p:sp>
        <p:nvSpPr>
          <p:cNvPr id="127" name="Text Box 211"/>
          <p:cNvSpPr txBox="1">
            <a:spLocks noChangeArrowheads="1"/>
          </p:cNvSpPr>
          <p:nvPr/>
        </p:nvSpPr>
        <p:spPr bwMode="auto">
          <a:xfrm>
            <a:off x="1928813" y="1598590"/>
            <a:ext cx="27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*</a:t>
            </a:r>
          </a:p>
        </p:txBody>
      </p:sp>
      <p:sp>
        <p:nvSpPr>
          <p:cNvPr id="128" name="Text Box 212"/>
          <p:cNvSpPr txBox="1">
            <a:spLocks noChangeArrowheads="1"/>
          </p:cNvSpPr>
          <p:nvPr/>
        </p:nvSpPr>
        <p:spPr bwMode="auto">
          <a:xfrm>
            <a:off x="2590800" y="159859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Reg</a:t>
            </a:r>
          </a:p>
        </p:txBody>
      </p:sp>
      <p:sp>
        <p:nvSpPr>
          <p:cNvPr id="129" name="Text Box 213"/>
          <p:cNvSpPr txBox="1">
            <a:spLocks noChangeArrowheads="1"/>
          </p:cNvSpPr>
          <p:nvPr/>
        </p:nvSpPr>
        <p:spPr bwMode="auto">
          <a:xfrm>
            <a:off x="3352800" y="159859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Func</a:t>
            </a:r>
          </a:p>
        </p:txBody>
      </p:sp>
      <p:sp>
        <p:nvSpPr>
          <p:cNvPr id="130" name="Text Box 214"/>
          <p:cNvSpPr txBox="1">
            <a:spLocks noChangeArrowheads="1"/>
          </p:cNvSpPr>
          <p:nvPr/>
        </p:nvSpPr>
        <p:spPr bwMode="auto">
          <a:xfrm>
            <a:off x="4319588" y="159859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no</a:t>
            </a:r>
          </a:p>
        </p:txBody>
      </p:sp>
      <p:sp>
        <p:nvSpPr>
          <p:cNvPr id="131" name="Text Box 215"/>
          <p:cNvSpPr txBox="1">
            <a:spLocks noChangeArrowheads="1"/>
          </p:cNvSpPr>
          <p:nvPr/>
        </p:nvSpPr>
        <p:spPr bwMode="auto">
          <a:xfrm>
            <a:off x="5251450" y="1598590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yes</a:t>
            </a:r>
          </a:p>
        </p:txBody>
      </p:sp>
      <p:sp>
        <p:nvSpPr>
          <p:cNvPr id="132" name="Text Box 216"/>
          <p:cNvSpPr txBox="1">
            <a:spLocks noChangeArrowheads="1"/>
          </p:cNvSpPr>
          <p:nvPr/>
        </p:nvSpPr>
        <p:spPr bwMode="auto">
          <a:xfrm>
            <a:off x="6051550" y="159859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ALU</a:t>
            </a:r>
          </a:p>
        </p:txBody>
      </p:sp>
      <p:sp>
        <p:nvSpPr>
          <p:cNvPr id="133" name="Text Box 217"/>
          <p:cNvSpPr txBox="1">
            <a:spLocks noChangeArrowheads="1"/>
          </p:cNvSpPr>
          <p:nvPr/>
        </p:nvSpPr>
        <p:spPr bwMode="auto">
          <a:xfrm>
            <a:off x="7048500" y="159859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rd</a:t>
            </a:r>
          </a:p>
        </p:txBody>
      </p:sp>
      <p:sp>
        <p:nvSpPr>
          <p:cNvPr id="134" name="Text Box 218"/>
          <p:cNvSpPr txBox="1">
            <a:spLocks noChangeArrowheads="1"/>
          </p:cNvSpPr>
          <p:nvPr/>
        </p:nvSpPr>
        <p:spPr bwMode="auto">
          <a:xfrm>
            <a:off x="1666875" y="1928790"/>
            <a:ext cx="798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sExt</a:t>
            </a:r>
            <a:r>
              <a:rPr lang="en-US" sz="1800" baseline="-25000">
                <a:solidFill>
                  <a:srgbClr val="56127A"/>
                </a:solidFill>
              </a:rPr>
              <a:t>16</a:t>
            </a:r>
          </a:p>
        </p:txBody>
      </p:sp>
      <p:sp>
        <p:nvSpPr>
          <p:cNvPr id="135" name="Text Box 219"/>
          <p:cNvSpPr txBox="1">
            <a:spLocks noChangeArrowheads="1"/>
          </p:cNvSpPr>
          <p:nvPr/>
        </p:nvSpPr>
        <p:spPr bwMode="auto">
          <a:xfrm>
            <a:off x="2597150" y="192879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Imm</a:t>
            </a:r>
          </a:p>
        </p:txBody>
      </p:sp>
      <p:sp>
        <p:nvSpPr>
          <p:cNvPr id="136" name="Text Box 220"/>
          <p:cNvSpPr txBox="1">
            <a:spLocks noChangeArrowheads="1"/>
          </p:cNvSpPr>
          <p:nvPr/>
        </p:nvSpPr>
        <p:spPr bwMode="auto">
          <a:xfrm>
            <a:off x="3454400" y="192879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Op</a:t>
            </a:r>
          </a:p>
        </p:txBody>
      </p:sp>
      <p:grpSp>
        <p:nvGrpSpPr>
          <p:cNvPr id="137" name="Group 221"/>
          <p:cNvGrpSpPr>
            <a:grpSpLocks/>
          </p:cNvGrpSpPr>
          <p:nvPr/>
        </p:nvGrpSpPr>
        <p:grpSpPr bwMode="auto">
          <a:xfrm>
            <a:off x="4319588" y="1928790"/>
            <a:ext cx="4291012" cy="366713"/>
            <a:chOff x="2721" y="1296"/>
            <a:chExt cx="2703" cy="231"/>
          </a:xfrm>
        </p:grpSpPr>
        <p:sp>
          <p:nvSpPr>
            <p:cNvPr id="138" name="Text Box 222"/>
            <p:cNvSpPr txBox="1">
              <a:spLocks noChangeArrowheads="1"/>
            </p:cNvSpPr>
            <p:nvPr/>
          </p:nvSpPr>
          <p:spPr bwMode="auto">
            <a:xfrm>
              <a:off x="4992" y="1296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139" name="Text Box 223"/>
            <p:cNvSpPr txBox="1">
              <a:spLocks noChangeArrowheads="1"/>
            </p:cNvSpPr>
            <p:nvPr/>
          </p:nvSpPr>
          <p:spPr bwMode="auto">
            <a:xfrm>
              <a:off x="2721" y="1296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140" name="Text Box 224"/>
            <p:cNvSpPr txBox="1">
              <a:spLocks noChangeArrowheads="1"/>
            </p:cNvSpPr>
            <p:nvPr/>
          </p:nvSpPr>
          <p:spPr bwMode="auto">
            <a:xfrm>
              <a:off x="3308" y="1296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yes</a:t>
              </a:r>
            </a:p>
          </p:txBody>
        </p:sp>
        <p:sp>
          <p:nvSpPr>
            <p:cNvPr id="141" name="Text Box 225"/>
            <p:cNvSpPr txBox="1">
              <a:spLocks noChangeArrowheads="1"/>
            </p:cNvSpPr>
            <p:nvPr/>
          </p:nvSpPr>
          <p:spPr bwMode="auto">
            <a:xfrm>
              <a:off x="3812" y="1296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ALU</a:t>
              </a:r>
            </a:p>
          </p:txBody>
        </p:sp>
      </p:grpSp>
      <p:sp>
        <p:nvSpPr>
          <p:cNvPr id="142" name="Text Box 226"/>
          <p:cNvSpPr txBox="1">
            <a:spLocks noChangeArrowheads="1"/>
          </p:cNvSpPr>
          <p:nvPr/>
        </p:nvSpPr>
        <p:spPr bwMode="auto">
          <a:xfrm>
            <a:off x="7099300" y="192879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rt</a:t>
            </a:r>
          </a:p>
        </p:txBody>
      </p:sp>
      <p:sp>
        <p:nvSpPr>
          <p:cNvPr id="143" name="Text Box 227"/>
          <p:cNvSpPr txBox="1">
            <a:spLocks noChangeArrowheads="1"/>
          </p:cNvSpPr>
          <p:nvPr/>
        </p:nvSpPr>
        <p:spPr bwMode="auto">
          <a:xfrm>
            <a:off x="7924800" y="255744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pc+4</a:t>
            </a:r>
          </a:p>
        </p:txBody>
      </p:sp>
      <p:sp>
        <p:nvSpPr>
          <p:cNvPr id="144" name="Text Box 228"/>
          <p:cNvSpPr txBox="1">
            <a:spLocks noChangeArrowheads="1"/>
          </p:cNvSpPr>
          <p:nvPr/>
        </p:nvSpPr>
        <p:spPr bwMode="auto">
          <a:xfrm>
            <a:off x="1684338" y="2557440"/>
            <a:ext cx="798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sExt</a:t>
            </a:r>
            <a:r>
              <a:rPr lang="en-US" sz="1800" baseline="-25000">
                <a:solidFill>
                  <a:srgbClr val="56127A"/>
                </a:solidFill>
              </a:rPr>
              <a:t>16</a:t>
            </a:r>
            <a:endParaRPr lang="en-US" sz="1800">
              <a:solidFill>
                <a:srgbClr val="56127A"/>
              </a:solidFill>
            </a:endParaRPr>
          </a:p>
        </p:txBody>
      </p:sp>
      <p:sp>
        <p:nvSpPr>
          <p:cNvPr id="145" name="Text Box 229"/>
          <p:cNvSpPr txBox="1">
            <a:spLocks noChangeArrowheads="1"/>
          </p:cNvSpPr>
          <p:nvPr/>
        </p:nvSpPr>
        <p:spPr bwMode="auto">
          <a:xfrm>
            <a:off x="2597150" y="255744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Imm</a:t>
            </a:r>
          </a:p>
        </p:txBody>
      </p:sp>
      <p:sp>
        <p:nvSpPr>
          <p:cNvPr id="146" name="Text Box 230"/>
          <p:cNvSpPr txBox="1">
            <a:spLocks noChangeArrowheads="1"/>
          </p:cNvSpPr>
          <p:nvPr/>
        </p:nvSpPr>
        <p:spPr bwMode="auto">
          <a:xfrm>
            <a:off x="3540125" y="255744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+</a:t>
            </a:r>
          </a:p>
        </p:txBody>
      </p:sp>
      <p:sp>
        <p:nvSpPr>
          <p:cNvPr id="147" name="Text Box 231"/>
          <p:cNvSpPr txBox="1">
            <a:spLocks noChangeArrowheads="1"/>
          </p:cNvSpPr>
          <p:nvPr/>
        </p:nvSpPr>
        <p:spPr bwMode="auto">
          <a:xfrm>
            <a:off x="4319588" y="255744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no</a:t>
            </a:r>
          </a:p>
        </p:txBody>
      </p:sp>
      <p:sp>
        <p:nvSpPr>
          <p:cNvPr id="148" name="Text Box 232"/>
          <p:cNvSpPr txBox="1">
            <a:spLocks noChangeArrowheads="1"/>
          </p:cNvSpPr>
          <p:nvPr/>
        </p:nvSpPr>
        <p:spPr bwMode="auto">
          <a:xfrm>
            <a:off x="5251450" y="2557440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yes</a:t>
            </a:r>
          </a:p>
        </p:txBody>
      </p:sp>
      <p:sp>
        <p:nvSpPr>
          <p:cNvPr id="149" name="Text Box 233"/>
          <p:cNvSpPr txBox="1">
            <a:spLocks noChangeArrowheads="1"/>
          </p:cNvSpPr>
          <p:nvPr/>
        </p:nvSpPr>
        <p:spPr bwMode="auto">
          <a:xfrm>
            <a:off x="6038850" y="255744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Mem</a:t>
            </a:r>
          </a:p>
        </p:txBody>
      </p:sp>
      <p:sp>
        <p:nvSpPr>
          <p:cNvPr id="150" name="Text Box 234"/>
          <p:cNvSpPr txBox="1">
            <a:spLocks noChangeArrowheads="1"/>
          </p:cNvSpPr>
          <p:nvPr/>
        </p:nvSpPr>
        <p:spPr bwMode="auto">
          <a:xfrm>
            <a:off x="7099300" y="255744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rt</a:t>
            </a:r>
          </a:p>
        </p:txBody>
      </p:sp>
      <p:sp>
        <p:nvSpPr>
          <p:cNvPr id="151" name="Text Box 235"/>
          <p:cNvSpPr txBox="1">
            <a:spLocks noChangeArrowheads="1"/>
          </p:cNvSpPr>
          <p:nvPr/>
        </p:nvSpPr>
        <p:spPr bwMode="auto">
          <a:xfrm>
            <a:off x="1660525" y="2239940"/>
            <a:ext cx="811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uExt</a:t>
            </a:r>
            <a:r>
              <a:rPr lang="en-US" sz="1800" baseline="-25000">
                <a:solidFill>
                  <a:srgbClr val="56127A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92165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utoUpdateAnimBg="0"/>
      <p:bldP spid="72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91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42" grpId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Harvard Control for MIPS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Assumptions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Clock period is sufficiently long to complete: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1. instruction fetch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2. decode and register access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3. ALU operation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4. data fetch if required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5. register write-back setup time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600" b="0" dirty="0" smtClean="0">
                <a:solidFill>
                  <a:schemeClr val="tx1"/>
                </a:solidFill>
              </a:rPr>
              <a:t> &gt; 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IFetch</a:t>
            </a:r>
            <a:r>
              <a:rPr lang="en-US" sz="1600" b="0" dirty="0" smtClean="0">
                <a:solidFill>
                  <a:schemeClr val="tx1"/>
                </a:solidFill>
              </a:rPr>
              <a:t> +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RFetch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+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ALU</a:t>
            </a:r>
            <a:r>
              <a:rPr lang="en-US" sz="1600" b="0" dirty="0" smtClean="0">
                <a:solidFill>
                  <a:schemeClr val="tx1"/>
                </a:solidFill>
              </a:rPr>
              <a:t>+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DMem</a:t>
            </a:r>
            <a:r>
              <a:rPr lang="en-US" sz="1600" b="0" dirty="0" smtClean="0">
                <a:solidFill>
                  <a:schemeClr val="tx1"/>
                </a:solidFill>
              </a:rPr>
              <a:t>+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RWB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Update at end of Cycle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Updates occur on rising edge of following clock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Update architectural state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Program counter (PC), register file, memory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21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An Ideal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All objects go through the same stages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No sharing of resources between any two stages</a:t>
            </a:r>
            <a:endParaRPr lang="en-US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Propagation delay through all pipeline stages is equal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Scheduling of an object entering the pipeline is not affected by objects in other stages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These conditions hold for industrial assembly lines but do they hold for an instruction pipeline?</a:t>
            </a:r>
            <a:endParaRPr lang="en-US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385855" y="1569005"/>
            <a:ext cx="8366125" cy="1130300"/>
            <a:chOff x="321" y="837"/>
            <a:chExt cx="5270" cy="712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951" y="845"/>
              <a:ext cx="608" cy="70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759" y="893"/>
              <a:ext cx="200" cy="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575" y="1197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231" y="837"/>
              <a:ext cx="608" cy="70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039" y="885"/>
              <a:ext cx="200" cy="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2855" y="1189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511" y="837"/>
              <a:ext cx="608" cy="70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4319" y="885"/>
              <a:ext cx="200" cy="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4135" y="1189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4791" y="837"/>
              <a:ext cx="608" cy="70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5415" y="1189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495" y="889"/>
              <a:ext cx="200" cy="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703" y="1199"/>
              <a:ext cx="245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1000" y="985"/>
              <a:ext cx="508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stage</a:t>
              </a:r>
            </a:p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1</a:t>
              </a: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2288" y="979"/>
              <a:ext cx="508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stage</a:t>
              </a:r>
            </a:p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2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568" y="953"/>
              <a:ext cx="508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stage</a:t>
              </a:r>
            </a:p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3</a:t>
              </a: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4856" y="961"/>
              <a:ext cx="508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stage</a:t>
              </a:r>
            </a:p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4</a:t>
              </a: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4536" y="1190"/>
              <a:ext cx="245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3254" y="1185"/>
              <a:ext cx="245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 flipV="1">
              <a:off x="1969" y="1183"/>
              <a:ext cx="245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321" y="1210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68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for MIPS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Strategy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First, build MIPS without pipelining, CPI = 1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Then, add pipeline registers to reduce cycle time, maintaining CPI=1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Clock period reduced by dividing the execution of an instruction into multiple cycles,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>
                <a:solidFill>
                  <a:schemeClr val="tx1"/>
                </a:solidFill>
              </a:rPr>
              <a:t>&gt; max {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IM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RF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ALU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DM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RW</a:t>
            </a:r>
            <a:r>
              <a:rPr lang="en-US" sz="1600" b="0" dirty="0" smtClean="0">
                <a:solidFill>
                  <a:schemeClr val="tx1"/>
                </a:solidFill>
              </a:rPr>
              <a:t>} ( </a:t>
            </a:r>
            <a:r>
              <a:rPr lang="en-US" sz="1600" b="0" dirty="0">
                <a:solidFill>
                  <a:schemeClr val="tx1"/>
                </a:solidFill>
              </a:rPr>
              <a:t>= 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DM</a:t>
            </a:r>
            <a:r>
              <a:rPr lang="en-US" sz="1600" b="0" baseline="-25000" dirty="0">
                <a:solidFill>
                  <a:schemeClr val="tx1"/>
                </a:solidFill>
              </a:rPr>
              <a:t>  </a:t>
            </a:r>
            <a:r>
              <a:rPr lang="en-US" sz="1600" b="0" i="1" dirty="0">
                <a:solidFill>
                  <a:schemeClr val="tx1"/>
                </a:solidFill>
              </a:rPr>
              <a:t>probably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However, CPI will increase unless instructions are pipelined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78615" y="2737710"/>
            <a:ext cx="8934450" cy="3708400"/>
            <a:chOff x="207963" y="1295400"/>
            <a:chExt cx="8934450" cy="3708400"/>
          </a:xfrm>
        </p:grpSpPr>
        <p:sp>
          <p:nvSpPr>
            <p:cNvPr id="7" name="Freeform 2"/>
            <p:cNvSpPr>
              <a:spLocks/>
            </p:cNvSpPr>
            <p:nvPr/>
          </p:nvSpPr>
          <p:spPr bwMode="auto">
            <a:xfrm>
              <a:off x="207963" y="1295400"/>
              <a:ext cx="1566862" cy="1216025"/>
            </a:xfrm>
            <a:custGeom>
              <a:avLst/>
              <a:gdLst>
                <a:gd name="T0" fmla="*/ 800 w 987"/>
                <a:gd name="T1" fmla="*/ 311 h 766"/>
                <a:gd name="T2" fmla="*/ 987 w 987"/>
                <a:gd name="T3" fmla="*/ 311 h 766"/>
                <a:gd name="T4" fmla="*/ 987 w 987"/>
                <a:gd name="T5" fmla="*/ 0 h 766"/>
                <a:gd name="T6" fmla="*/ 0 w 987"/>
                <a:gd name="T7" fmla="*/ 0 h 766"/>
                <a:gd name="T8" fmla="*/ 0 w 987"/>
                <a:gd name="T9" fmla="*/ 765 h 766"/>
                <a:gd name="T10" fmla="*/ 541 w 987"/>
                <a:gd name="T11" fmla="*/ 766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7" h="766">
                  <a:moveTo>
                    <a:pt x="800" y="311"/>
                  </a:moveTo>
                  <a:lnTo>
                    <a:pt x="987" y="311"/>
                  </a:lnTo>
                  <a:lnTo>
                    <a:pt x="987" y="0"/>
                  </a:lnTo>
                  <a:lnTo>
                    <a:pt x="0" y="0"/>
                  </a:lnTo>
                  <a:lnTo>
                    <a:pt x="0" y="765"/>
                  </a:lnTo>
                  <a:lnTo>
                    <a:pt x="541" y="76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5"/>
            <p:cNvGrpSpPr>
              <a:grpSpLocks/>
            </p:cNvGrpSpPr>
            <p:nvPr/>
          </p:nvGrpSpPr>
          <p:grpSpPr bwMode="auto">
            <a:xfrm>
              <a:off x="827088" y="4000500"/>
              <a:ext cx="8315325" cy="1003300"/>
              <a:chOff x="521" y="2520"/>
              <a:chExt cx="5238" cy="632"/>
            </a:xfrm>
          </p:grpSpPr>
          <p:sp>
            <p:nvSpPr>
              <p:cNvPr id="9" name="Rectangle 6"/>
              <p:cNvSpPr>
                <a:spLocks noChangeArrowheads="1"/>
              </p:cNvSpPr>
              <p:nvPr/>
            </p:nvSpPr>
            <p:spPr bwMode="auto">
              <a:xfrm>
                <a:off x="5169" y="2520"/>
                <a:ext cx="590" cy="6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write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-back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521" y="2638"/>
                <a:ext cx="633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fetch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3134" y="2638"/>
                <a:ext cx="809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execute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2" name="Rectangle 9"/>
              <p:cNvSpPr>
                <a:spLocks noChangeArrowheads="1"/>
              </p:cNvSpPr>
              <p:nvPr/>
            </p:nvSpPr>
            <p:spPr bwMode="auto">
              <a:xfrm>
                <a:off x="1310" y="2638"/>
                <a:ext cx="1729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decode &amp; Reg-fetch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4139" y="2638"/>
                <a:ext cx="881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memory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</p:grp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4191000" y="2819400"/>
              <a:ext cx="2593975" cy="654050"/>
            </a:xfrm>
            <a:custGeom>
              <a:avLst/>
              <a:gdLst>
                <a:gd name="T0" fmla="*/ 0 w 1238"/>
                <a:gd name="T1" fmla="*/ 0 h 419"/>
                <a:gd name="T2" fmla="*/ 0 w 1238"/>
                <a:gd name="T3" fmla="*/ 418 h 419"/>
                <a:gd name="T4" fmla="*/ 1237 w 1238"/>
                <a:gd name="T5" fmla="*/ 41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8" h="419">
                  <a:moveTo>
                    <a:pt x="0" y="0"/>
                  </a:moveTo>
                  <a:lnTo>
                    <a:pt x="0" y="418"/>
                  </a:lnTo>
                  <a:lnTo>
                    <a:pt x="1237" y="41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5715000" y="2667000"/>
              <a:ext cx="10699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 flipV="1">
              <a:off x="7559675" y="2862263"/>
              <a:ext cx="287338" cy="103187"/>
            </a:xfrm>
            <a:custGeom>
              <a:avLst/>
              <a:gdLst>
                <a:gd name="T0" fmla="*/ 0 w 358"/>
                <a:gd name="T1" fmla="*/ 0 h 1"/>
                <a:gd name="T2" fmla="*/ 357 w 35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8" h="1">
                  <a:moveTo>
                    <a:pt x="0" y="0"/>
                  </a:moveTo>
                  <a:lnTo>
                    <a:pt x="35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3152775" y="2759075"/>
              <a:ext cx="5367338" cy="1355725"/>
            </a:xfrm>
            <a:custGeom>
              <a:avLst/>
              <a:gdLst>
                <a:gd name="T0" fmla="*/ 3097 w 3381"/>
                <a:gd name="T1" fmla="*/ 244 h 854"/>
                <a:gd name="T2" fmla="*/ 3381 w 3381"/>
                <a:gd name="T3" fmla="*/ 240 h 854"/>
                <a:gd name="T4" fmla="*/ 3379 w 3381"/>
                <a:gd name="T5" fmla="*/ 854 h 854"/>
                <a:gd name="T6" fmla="*/ 0 w 3381"/>
                <a:gd name="T7" fmla="*/ 853 h 854"/>
                <a:gd name="T8" fmla="*/ 1 w 3381"/>
                <a:gd name="T9" fmla="*/ 0 h 854"/>
                <a:gd name="T10" fmla="*/ 131 w 3381"/>
                <a:gd name="T11" fmla="*/ 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81" h="854">
                  <a:moveTo>
                    <a:pt x="3097" y="244"/>
                  </a:moveTo>
                  <a:lnTo>
                    <a:pt x="3381" y="240"/>
                  </a:lnTo>
                  <a:lnTo>
                    <a:pt x="3379" y="854"/>
                  </a:lnTo>
                  <a:lnTo>
                    <a:pt x="0" y="853"/>
                  </a:lnTo>
                  <a:lnTo>
                    <a:pt x="1" y="0"/>
                  </a:lnTo>
                  <a:lnTo>
                    <a:pt x="131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7847013" y="2855913"/>
              <a:ext cx="230187" cy="611187"/>
            </a:xfrm>
            <a:custGeom>
              <a:avLst/>
              <a:gdLst>
                <a:gd name="T0" fmla="*/ 144 w 145"/>
                <a:gd name="T1" fmla="*/ 48 h 385"/>
                <a:gd name="T2" fmla="*/ 144 w 145"/>
                <a:gd name="T3" fmla="*/ 336 h 385"/>
                <a:gd name="T4" fmla="*/ 0 w 145"/>
                <a:gd name="T5" fmla="*/ 384 h 385"/>
                <a:gd name="T6" fmla="*/ 0 w 145"/>
                <a:gd name="T7" fmla="*/ 0 h 385"/>
                <a:gd name="T8" fmla="*/ 144 w 145"/>
                <a:gd name="T9" fmla="*/ 4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85">
                  <a:moveTo>
                    <a:pt x="144" y="48"/>
                  </a:moveTo>
                  <a:lnTo>
                    <a:pt x="144" y="336"/>
                  </a:lnTo>
                  <a:lnTo>
                    <a:pt x="0" y="384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6777038" y="2444750"/>
              <a:ext cx="774700" cy="1193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6711950" y="2517775"/>
              <a:ext cx="527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6724650" y="3327400"/>
              <a:ext cx="64452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wdata</a:t>
              </a: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7061200" y="2771775"/>
              <a:ext cx="58420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rdata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6723063" y="2905125"/>
              <a:ext cx="898525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Data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Memory</a:t>
              </a: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6927850" y="2365375"/>
              <a:ext cx="3968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we</a:t>
              </a: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6815138" y="2457450"/>
              <a:ext cx="50800" cy="762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6865938" y="2432050"/>
              <a:ext cx="38100" cy="889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2671763" y="2393950"/>
              <a:ext cx="230187" cy="458788"/>
            </a:xfrm>
            <a:custGeom>
              <a:avLst/>
              <a:gdLst>
                <a:gd name="T0" fmla="*/ 144 w 145"/>
                <a:gd name="T1" fmla="*/ 240 h 289"/>
                <a:gd name="T2" fmla="*/ 144 w 145"/>
                <a:gd name="T3" fmla="*/ 48 h 289"/>
                <a:gd name="T4" fmla="*/ 0 w 145"/>
                <a:gd name="T5" fmla="*/ 0 h 289"/>
                <a:gd name="T6" fmla="*/ 0 w 145"/>
                <a:gd name="T7" fmla="*/ 288 h 289"/>
                <a:gd name="T8" fmla="*/ 144 w 145"/>
                <a:gd name="T9" fmla="*/ 24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240"/>
                  </a:moveTo>
                  <a:lnTo>
                    <a:pt x="144" y="48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4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3970338" y="2994025"/>
              <a:ext cx="449262" cy="419100"/>
            </a:xfrm>
            <a:custGeom>
              <a:avLst/>
              <a:gdLst>
                <a:gd name="T0" fmla="*/ 0 w 283"/>
                <a:gd name="T1" fmla="*/ 262 h 264"/>
                <a:gd name="T2" fmla="*/ 72 w 283"/>
                <a:gd name="T3" fmla="*/ 264 h 264"/>
                <a:gd name="T4" fmla="*/ 72 w 283"/>
                <a:gd name="T5" fmla="*/ 0 h 264"/>
                <a:gd name="T6" fmla="*/ 283 w 283"/>
                <a:gd name="T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3" h="264">
                  <a:moveTo>
                    <a:pt x="0" y="262"/>
                  </a:moveTo>
                  <a:lnTo>
                    <a:pt x="72" y="264"/>
                  </a:lnTo>
                  <a:lnTo>
                    <a:pt x="72" y="0"/>
                  </a:lnTo>
                  <a:lnTo>
                    <a:pt x="283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2378075" y="2165350"/>
              <a:ext cx="968375" cy="306388"/>
            </a:xfrm>
            <a:custGeom>
              <a:avLst/>
              <a:gdLst>
                <a:gd name="T0" fmla="*/ 0 w 817"/>
                <a:gd name="T1" fmla="*/ 192 h 193"/>
                <a:gd name="T2" fmla="*/ 0 w 817"/>
                <a:gd name="T3" fmla="*/ 0 h 193"/>
                <a:gd name="T4" fmla="*/ 816 w 817"/>
                <a:gd name="T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193">
                  <a:moveTo>
                    <a:pt x="0" y="192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2378075" y="2317750"/>
              <a:ext cx="971550" cy="76200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2378075" y="2470150"/>
              <a:ext cx="293688" cy="282575"/>
            </a:xfrm>
            <a:custGeom>
              <a:avLst/>
              <a:gdLst>
                <a:gd name="T0" fmla="*/ 0 w 385"/>
                <a:gd name="T1" fmla="*/ 0 h 178"/>
                <a:gd name="T2" fmla="*/ 0 w 385"/>
                <a:gd name="T3" fmla="*/ 177 h 178"/>
                <a:gd name="T4" fmla="*/ 384 w 385"/>
                <a:gd name="T5" fmla="*/ 17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5" h="178">
                  <a:moveTo>
                    <a:pt x="0" y="0"/>
                  </a:moveTo>
                  <a:lnTo>
                    <a:pt x="0" y="177"/>
                  </a:lnTo>
                  <a:lnTo>
                    <a:pt x="384" y="177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2378075" y="2746375"/>
              <a:ext cx="984250" cy="639763"/>
            </a:xfrm>
            <a:custGeom>
              <a:avLst/>
              <a:gdLst>
                <a:gd name="T0" fmla="*/ 0 w 817"/>
                <a:gd name="T1" fmla="*/ 0 h 403"/>
                <a:gd name="T2" fmla="*/ 0 w 817"/>
                <a:gd name="T3" fmla="*/ 402 h 403"/>
                <a:gd name="T4" fmla="*/ 816 w 817"/>
                <a:gd name="T5" fmla="*/ 40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403">
                  <a:moveTo>
                    <a:pt x="0" y="0"/>
                  </a:moveTo>
                  <a:lnTo>
                    <a:pt x="0" y="402"/>
                  </a:lnTo>
                  <a:lnTo>
                    <a:pt x="816" y="40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2530475" y="2317750"/>
              <a:ext cx="136525" cy="223838"/>
            </a:xfrm>
            <a:custGeom>
              <a:avLst/>
              <a:gdLst>
                <a:gd name="T0" fmla="*/ 0 w 241"/>
                <a:gd name="T1" fmla="*/ 0 h 141"/>
                <a:gd name="T2" fmla="*/ 0 w 241"/>
                <a:gd name="T3" fmla="*/ 140 h 141"/>
                <a:gd name="T4" fmla="*/ 240 w 241"/>
                <a:gd name="T5" fmla="*/ 14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" h="141">
                  <a:moveTo>
                    <a:pt x="0" y="0"/>
                  </a:moveTo>
                  <a:lnTo>
                    <a:pt x="0" y="140"/>
                  </a:lnTo>
                  <a:lnTo>
                    <a:pt x="240" y="1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2901950" y="2622550"/>
              <a:ext cx="447675" cy="1588"/>
            </a:xfrm>
            <a:custGeom>
              <a:avLst/>
              <a:gdLst>
                <a:gd name="T0" fmla="*/ 0 w 282"/>
                <a:gd name="T1" fmla="*/ 0 h 1"/>
                <a:gd name="T2" fmla="*/ 281 w 28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2" h="1">
                  <a:moveTo>
                    <a:pt x="0" y="0"/>
                  </a:moveTo>
                  <a:lnTo>
                    <a:pt x="28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3956050" y="2478088"/>
              <a:ext cx="1362075" cy="104775"/>
            </a:xfrm>
            <a:custGeom>
              <a:avLst/>
              <a:gdLst>
                <a:gd name="T0" fmla="*/ 0 w 916"/>
                <a:gd name="T1" fmla="*/ 0 h 1"/>
                <a:gd name="T2" fmla="*/ 915 w 91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16" h="1">
                  <a:moveTo>
                    <a:pt x="0" y="0"/>
                  </a:moveTo>
                  <a:lnTo>
                    <a:pt x="915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 flipV="1">
              <a:off x="3944938" y="2724150"/>
              <a:ext cx="473075" cy="95250"/>
            </a:xfrm>
            <a:custGeom>
              <a:avLst/>
              <a:gdLst>
                <a:gd name="T0" fmla="*/ 0 w 689"/>
                <a:gd name="T1" fmla="*/ 0 h 1"/>
                <a:gd name="T2" fmla="*/ 688 w 68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9" h="1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2339975" y="2003425"/>
              <a:ext cx="8128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5"/>
            <p:cNvSpPr>
              <a:spLocks noChangeArrowheads="1"/>
            </p:cNvSpPr>
            <p:nvPr/>
          </p:nvSpPr>
          <p:spPr bwMode="auto">
            <a:xfrm>
              <a:off x="2352675" y="2613025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5318125" y="2393950"/>
              <a:ext cx="411163" cy="611188"/>
            </a:xfrm>
            <a:custGeom>
              <a:avLst/>
              <a:gdLst>
                <a:gd name="T0" fmla="*/ 0 w 259"/>
                <a:gd name="T1" fmla="*/ 0 h 385"/>
                <a:gd name="T2" fmla="*/ 0 w 259"/>
                <a:gd name="T3" fmla="*/ 160 h 385"/>
                <a:gd name="T4" fmla="*/ 52 w 259"/>
                <a:gd name="T5" fmla="*/ 192 h 385"/>
                <a:gd name="T6" fmla="*/ 0 w 259"/>
                <a:gd name="T7" fmla="*/ 224 h 385"/>
                <a:gd name="T8" fmla="*/ 0 w 259"/>
                <a:gd name="T9" fmla="*/ 384 h 385"/>
                <a:gd name="T10" fmla="*/ 258 w 259"/>
                <a:gd name="T11" fmla="*/ 288 h 385"/>
                <a:gd name="T12" fmla="*/ 258 w 259"/>
                <a:gd name="T13" fmla="*/ 96 h 385"/>
                <a:gd name="T14" fmla="*/ 0 w 259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" h="385">
                  <a:moveTo>
                    <a:pt x="0" y="0"/>
                  </a:moveTo>
                  <a:lnTo>
                    <a:pt x="0" y="160"/>
                  </a:lnTo>
                  <a:lnTo>
                    <a:pt x="52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58" y="288"/>
                  </a:lnTo>
                  <a:lnTo>
                    <a:pt x="258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5310188" y="2582863"/>
              <a:ext cx="481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ALU</a:t>
              </a:r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4418013" y="2698750"/>
              <a:ext cx="230187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39"/>
            <p:cNvSpPr>
              <a:spLocks noChangeShapeType="1"/>
            </p:cNvSpPr>
            <p:nvPr/>
          </p:nvSpPr>
          <p:spPr bwMode="auto">
            <a:xfrm flipH="1">
              <a:off x="4648200" y="2903538"/>
              <a:ext cx="669925" cy="63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3360738" y="3244850"/>
              <a:ext cx="584200" cy="330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3346450" y="3190875"/>
              <a:ext cx="541338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Imm</a:t>
              </a:r>
            </a:p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Ext</a:t>
              </a:r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1841500" y="2641600"/>
              <a:ext cx="527050" cy="3175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625475" y="1439863"/>
              <a:ext cx="4651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0x4</a:t>
              </a:r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1103313" y="1497013"/>
              <a:ext cx="382587" cy="611187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1033463" y="1573213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1084263" y="1684338"/>
              <a:ext cx="47466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Add</a:t>
              </a:r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1058863" y="2314575"/>
              <a:ext cx="774700" cy="1193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1000125" y="2387600"/>
              <a:ext cx="527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1341438" y="2528888"/>
              <a:ext cx="5842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rdata</a:t>
              </a:r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1031875" y="2974975"/>
              <a:ext cx="898525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Inst.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Memory</a:t>
              </a:r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3360738" y="1949450"/>
              <a:ext cx="584200" cy="10795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3559175" y="2328863"/>
              <a:ext cx="4810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rd1</a:t>
              </a:r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3362325" y="2824163"/>
              <a:ext cx="57626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GPRs</a:t>
              </a:r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3289300" y="2035175"/>
              <a:ext cx="4222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rs1</a:t>
              </a:r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3292475" y="2187575"/>
              <a:ext cx="4222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rs2</a:t>
              </a:r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3298825" y="2476500"/>
              <a:ext cx="38576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ws</a:t>
              </a:r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3298825" y="2632075"/>
              <a:ext cx="400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wd</a:t>
              </a:r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3575050" y="2654300"/>
              <a:ext cx="4683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rd2</a:t>
              </a:r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3511550" y="1870075"/>
              <a:ext cx="3968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we</a:t>
              </a:r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812800" y="1954213"/>
              <a:ext cx="280988" cy="560387"/>
            </a:xfrm>
            <a:custGeom>
              <a:avLst/>
              <a:gdLst>
                <a:gd name="T0" fmla="*/ 0 w 177"/>
                <a:gd name="T1" fmla="*/ 352 h 353"/>
                <a:gd name="T2" fmla="*/ 0 w 177"/>
                <a:gd name="T3" fmla="*/ 0 h 353"/>
                <a:gd name="T4" fmla="*/ 176 w 177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7" h="353">
                  <a:moveTo>
                    <a:pt x="0" y="352"/>
                  </a:moveTo>
                  <a:lnTo>
                    <a:pt x="0" y="0"/>
                  </a:lnTo>
                  <a:lnTo>
                    <a:pt x="1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 flipV="1">
              <a:off x="6843713" y="2449513"/>
              <a:ext cx="77787" cy="77787"/>
            </a:xfrm>
            <a:custGeom>
              <a:avLst/>
              <a:gdLst>
                <a:gd name="T0" fmla="*/ 0 w 49"/>
                <a:gd name="T1" fmla="*/ 48 h 49"/>
                <a:gd name="T2" fmla="*/ 24 w 49"/>
                <a:gd name="T3" fmla="*/ 0 h 49"/>
                <a:gd name="T4" fmla="*/ 48 w 49"/>
                <a:gd name="T5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 flipV="1">
              <a:off x="3413125" y="1951038"/>
              <a:ext cx="77788" cy="77787"/>
            </a:xfrm>
            <a:custGeom>
              <a:avLst/>
              <a:gdLst>
                <a:gd name="T0" fmla="*/ 0 w 49"/>
                <a:gd name="T1" fmla="*/ 48 h 49"/>
                <a:gd name="T2" fmla="*/ 24 w 49"/>
                <a:gd name="T3" fmla="*/ 0 h 49"/>
                <a:gd name="T4" fmla="*/ 48 w 49"/>
                <a:gd name="T5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6570663" y="2667000"/>
              <a:ext cx="1277937" cy="1246188"/>
            </a:xfrm>
            <a:custGeom>
              <a:avLst/>
              <a:gdLst>
                <a:gd name="T0" fmla="*/ 0 w 805"/>
                <a:gd name="T1" fmla="*/ 0 h 785"/>
                <a:gd name="T2" fmla="*/ 1 w 805"/>
                <a:gd name="T3" fmla="*/ 785 h 785"/>
                <a:gd name="T4" fmla="*/ 701 w 805"/>
                <a:gd name="T5" fmla="*/ 784 h 785"/>
                <a:gd name="T6" fmla="*/ 701 w 805"/>
                <a:gd name="T7" fmla="*/ 394 h 785"/>
                <a:gd name="T8" fmla="*/ 805 w 805"/>
                <a:gd name="T9" fmla="*/ 394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5" h="785">
                  <a:moveTo>
                    <a:pt x="0" y="0"/>
                  </a:moveTo>
                  <a:lnTo>
                    <a:pt x="1" y="785"/>
                  </a:lnTo>
                  <a:lnTo>
                    <a:pt x="701" y="784"/>
                  </a:lnTo>
                  <a:lnTo>
                    <a:pt x="701" y="394"/>
                  </a:lnTo>
                  <a:lnTo>
                    <a:pt x="805" y="39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7" name="Group 64"/>
            <p:cNvGrpSpPr>
              <a:grpSpLocks/>
            </p:cNvGrpSpPr>
            <p:nvPr/>
          </p:nvGrpSpPr>
          <p:grpSpPr bwMode="auto">
            <a:xfrm>
              <a:off x="466725" y="1649413"/>
              <a:ext cx="7915275" cy="3041650"/>
              <a:chOff x="294" y="1039"/>
              <a:chExt cx="4986" cy="1916"/>
            </a:xfrm>
          </p:grpSpPr>
          <p:grpSp>
            <p:nvGrpSpPr>
              <p:cNvPr id="68" name="Group 65"/>
              <p:cNvGrpSpPr>
                <a:grpSpLocks/>
              </p:cNvGrpSpPr>
              <p:nvPr/>
            </p:nvGrpSpPr>
            <p:grpSpPr bwMode="auto">
              <a:xfrm>
                <a:off x="409" y="1039"/>
                <a:ext cx="4796" cy="1916"/>
                <a:chOff x="409" y="959"/>
                <a:chExt cx="4796" cy="1916"/>
              </a:xfrm>
            </p:grpSpPr>
            <p:sp>
              <p:nvSpPr>
                <p:cNvPr id="95" name="Line 66"/>
                <p:cNvSpPr>
                  <a:spLocks noChangeShapeType="1"/>
                </p:cNvSpPr>
                <p:nvPr/>
              </p:nvSpPr>
              <p:spPr bwMode="auto">
                <a:xfrm>
                  <a:off x="5205" y="975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Line 67"/>
                <p:cNvSpPr>
                  <a:spLocks noChangeShapeType="1"/>
                </p:cNvSpPr>
                <p:nvPr/>
              </p:nvSpPr>
              <p:spPr bwMode="auto">
                <a:xfrm>
                  <a:off x="409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Line 68"/>
                <p:cNvSpPr>
                  <a:spLocks noChangeShapeType="1"/>
                </p:cNvSpPr>
                <p:nvPr/>
              </p:nvSpPr>
              <p:spPr bwMode="auto">
                <a:xfrm>
                  <a:off x="1311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Line 69"/>
                <p:cNvSpPr>
                  <a:spLocks noChangeShapeType="1"/>
                </p:cNvSpPr>
                <p:nvPr/>
              </p:nvSpPr>
              <p:spPr bwMode="auto">
                <a:xfrm>
                  <a:off x="3129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Line 70"/>
                <p:cNvSpPr>
                  <a:spLocks noChangeShapeType="1"/>
                </p:cNvSpPr>
                <p:nvPr/>
              </p:nvSpPr>
              <p:spPr bwMode="auto">
                <a:xfrm>
                  <a:off x="3951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9" name="Group 71"/>
              <p:cNvGrpSpPr>
                <a:grpSpLocks/>
              </p:cNvGrpSpPr>
              <p:nvPr/>
            </p:nvGrpSpPr>
            <p:grpSpPr bwMode="auto">
              <a:xfrm>
                <a:off x="1206" y="1463"/>
                <a:ext cx="221" cy="369"/>
                <a:chOff x="1206" y="1463"/>
                <a:chExt cx="221" cy="369"/>
              </a:xfrm>
            </p:grpSpPr>
            <p:sp>
              <p:nvSpPr>
                <p:cNvPr id="92" name="Rectangle 72"/>
                <p:cNvSpPr>
                  <a:spLocks noChangeArrowheads="1"/>
                </p:cNvSpPr>
                <p:nvPr/>
              </p:nvSpPr>
              <p:spPr bwMode="auto">
                <a:xfrm>
                  <a:off x="1247" y="1463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Rectangle 73"/>
                <p:cNvSpPr>
                  <a:spLocks noChangeArrowheads="1"/>
                </p:cNvSpPr>
                <p:nvPr/>
              </p:nvSpPr>
              <p:spPr bwMode="auto">
                <a:xfrm>
                  <a:off x="1206" y="1573"/>
                  <a:ext cx="22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chemeClr val="tx1"/>
                      </a:solidFill>
                      <a:latin typeface="Verdana" pitchFamily="1" charset="0"/>
                    </a:rPr>
                    <a:t>IR</a:t>
                  </a:r>
                </a:p>
              </p:txBody>
            </p:sp>
            <p:sp>
              <p:nvSpPr>
                <p:cNvPr id="94" name="Freeform 74"/>
                <p:cNvSpPr>
                  <a:spLocks/>
                </p:cNvSpPr>
                <p:nvPr/>
              </p:nvSpPr>
              <p:spPr bwMode="auto">
                <a:xfrm>
                  <a:off x="1287" y="1783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0" name="Group 75"/>
              <p:cNvGrpSpPr>
                <a:grpSpLocks/>
              </p:cNvGrpSpPr>
              <p:nvPr/>
            </p:nvGrpSpPr>
            <p:grpSpPr bwMode="auto">
              <a:xfrm>
                <a:off x="3065" y="1418"/>
                <a:ext cx="128" cy="257"/>
                <a:chOff x="2886" y="914"/>
                <a:chExt cx="128" cy="369"/>
              </a:xfrm>
            </p:grpSpPr>
            <p:sp>
              <p:nvSpPr>
                <p:cNvPr id="90" name="Rectangle 76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Freeform 77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" name="Group 78"/>
              <p:cNvGrpSpPr>
                <a:grpSpLocks/>
              </p:cNvGrpSpPr>
              <p:nvPr/>
            </p:nvGrpSpPr>
            <p:grpSpPr bwMode="auto">
              <a:xfrm>
                <a:off x="3072" y="1728"/>
                <a:ext cx="128" cy="257"/>
                <a:chOff x="2886" y="914"/>
                <a:chExt cx="128" cy="369"/>
              </a:xfrm>
            </p:grpSpPr>
            <p:sp>
              <p:nvSpPr>
                <p:cNvPr id="88" name="Rectangle 79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Freeform 80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2" name="Group 81"/>
              <p:cNvGrpSpPr>
                <a:grpSpLocks/>
              </p:cNvGrpSpPr>
              <p:nvPr/>
            </p:nvGrpSpPr>
            <p:grpSpPr bwMode="auto">
              <a:xfrm>
                <a:off x="3072" y="2047"/>
                <a:ext cx="128" cy="257"/>
                <a:chOff x="2886" y="914"/>
                <a:chExt cx="128" cy="369"/>
              </a:xfrm>
            </p:grpSpPr>
            <p:sp>
              <p:nvSpPr>
                <p:cNvPr id="86" name="Rectangle 82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Freeform 83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3" name="Group 84"/>
              <p:cNvGrpSpPr>
                <a:grpSpLocks/>
              </p:cNvGrpSpPr>
              <p:nvPr/>
            </p:nvGrpSpPr>
            <p:grpSpPr bwMode="auto">
              <a:xfrm>
                <a:off x="3890" y="1546"/>
                <a:ext cx="128" cy="257"/>
                <a:chOff x="2886" y="914"/>
                <a:chExt cx="128" cy="369"/>
              </a:xfrm>
            </p:grpSpPr>
            <p:sp>
              <p:nvSpPr>
                <p:cNvPr id="84" name="Rectangle 85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Freeform 86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4" name="Group 87"/>
              <p:cNvGrpSpPr>
                <a:grpSpLocks/>
              </p:cNvGrpSpPr>
              <p:nvPr/>
            </p:nvGrpSpPr>
            <p:grpSpPr bwMode="auto">
              <a:xfrm>
                <a:off x="3888" y="2064"/>
                <a:ext cx="128" cy="257"/>
                <a:chOff x="2886" y="914"/>
                <a:chExt cx="128" cy="369"/>
              </a:xfrm>
            </p:grpSpPr>
            <p:sp>
              <p:nvSpPr>
                <p:cNvPr id="82" name="Rectangle 88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Freeform 89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5" name="Group 90"/>
              <p:cNvGrpSpPr>
                <a:grpSpLocks/>
              </p:cNvGrpSpPr>
              <p:nvPr/>
            </p:nvGrpSpPr>
            <p:grpSpPr bwMode="auto">
              <a:xfrm>
                <a:off x="5152" y="1855"/>
                <a:ext cx="128" cy="257"/>
                <a:chOff x="2886" y="914"/>
                <a:chExt cx="128" cy="369"/>
              </a:xfrm>
            </p:grpSpPr>
            <p:sp>
              <p:nvSpPr>
                <p:cNvPr id="80" name="Rectangle 91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Freeform 92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6" name="Group 93"/>
              <p:cNvGrpSpPr>
                <a:grpSpLocks/>
              </p:cNvGrpSpPr>
              <p:nvPr/>
            </p:nvGrpSpPr>
            <p:grpSpPr bwMode="auto">
              <a:xfrm>
                <a:off x="294" y="1399"/>
                <a:ext cx="239" cy="369"/>
                <a:chOff x="294" y="1399"/>
                <a:chExt cx="239" cy="369"/>
              </a:xfrm>
            </p:grpSpPr>
            <p:sp>
              <p:nvSpPr>
                <p:cNvPr id="77" name="Rectangle 94"/>
                <p:cNvSpPr>
                  <a:spLocks noChangeArrowheads="1"/>
                </p:cNvSpPr>
                <p:nvPr/>
              </p:nvSpPr>
              <p:spPr bwMode="auto">
                <a:xfrm>
                  <a:off x="343" y="1399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Freeform 95"/>
                <p:cNvSpPr>
                  <a:spLocks/>
                </p:cNvSpPr>
                <p:nvPr/>
              </p:nvSpPr>
              <p:spPr bwMode="auto">
                <a:xfrm>
                  <a:off x="383" y="1719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solidFill>
                  <a:schemeClr val="accent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Rectangle 96"/>
                <p:cNvSpPr>
                  <a:spLocks noChangeArrowheads="1"/>
                </p:cNvSpPr>
                <p:nvPr/>
              </p:nvSpPr>
              <p:spPr bwMode="auto">
                <a:xfrm>
                  <a:off x="294" y="1509"/>
                  <a:ext cx="239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chemeClr val="tx1"/>
                      </a:solidFill>
                      <a:latin typeface="Verdana" pitchFamily="1" charset="0"/>
                    </a:rPr>
                    <a:t>PC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6783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Dividing Datapath into Stages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Suppose memory is slower than other stages. 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Since slowest stage determines the clock, it may be possible to combine stages without loss of performance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Group 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920364"/>
              </p:ext>
            </p:extLst>
          </p:nvPr>
        </p:nvGraphicFramePr>
        <p:xfrm>
          <a:off x="2805370" y="3467405"/>
          <a:ext cx="2963862" cy="1497014"/>
        </p:xfrm>
        <a:graphic>
          <a:graphicData uri="http://schemas.openxmlformats.org/drawingml/2006/table">
            <a:tbl>
              <a:tblPr/>
              <a:tblGrid>
                <a:gridCol w="593725"/>
                <a:gridCol w="2370137"/>
              </a:tblGrid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IM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10 units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DM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10 units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ALU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5 units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RF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1 unit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RW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1 unit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9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Example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5349250"/>
            <a:ext cx="7916896" cy="1036935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- Write-back requires much less time, combine with memory access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- </a:t>
            </a:r>
            <a:r>
              <a:rPr lang="en-US" sz="1600" dirty="0" err="1">
                <a:solidFill>
                  <a:schemeClr val="tx1"/>
                </a:solidFill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</a:rPr>
              <a:t>C</a:t>
            </a:r>
            <a:r>
              <a:rPr lang="en-US" sz="1600" dirty="0">
                <a:solidFill>
                  <a:schemeClr val="tx1"/>
                </a:solidFill>
              </a:rPr>
              <a:t> &gt; max {</a:t>
            </a:r>
            <a:r>
              <a:rPr lang="en-US" sz="1600" dirty="0" err="1">
                <a:solidFill>
                  <a:schemeClr val="tx1"/>
                </a:solidFill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</a:rPr>
              <a:t>IM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RF</a:t>
            </a:r>
            <a:r>
              <a:rPr lang="en-US" sz="1600" baseline="-250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+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ALU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DM</a:t>
            </a:r>
            <a:r>
              <a:rPr lang="en-US" sz="1600" baseline="-250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+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RW</a:t>
            </a:r>
            <a:r>
              <a:rPr lang="en-US" sz="1600" dirty="0">
                <a:solidFill>
                  <a:schemeClr val="tx1"/>
                </a:solidFill>
              </a:rPr>
              <a:t>}   </a:t>
            </a:r>
            <a:r>
              <a:rPr lang="en-US" sz="1600" dirty="0" smtClean="0">
                <a:solidFill>
                  <a:schemeClr val="tx1"/>
                </a:solidFill>
              </a:rPr>
              <a:t>=  </a:t>
            </a:r>
            <a:r>
              <a:rPr lang="en-US" sz="1600" dirty="0" err="1">
                <a:solidFill>
                  <a:schemeClr val="tx1"/>
                </a:solidFill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</a:rPr>
              <a:t>DM</a:t>
            </a:r>
            <a:r>
              <a:rPr lang="en-US" sz="1600" dirty="0">
                <a:solidFill>
                  <a:schemeClr val="tx1"/>
                </a:solidFill>
              </a:rPr>
              <a:t>+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RW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117020" y="1163105"/>
            <a:ext cx="8934450" cy="3708400"/>
            <a:chOff x="207963" y="1295400"/>
            <a:chExt cx="8934450" cy="3708400"/>
          </a:xfrm>
        </p:grpSpPr>
        <p:sp>
          <p:nvSpPr>
            <p:cNvPr id="9" name="Line 2"/>
            <p:cNvSpPr>
              <a:spLocks noChangeShapeType="1"/>
            </p:cNvSpPr>
            <p:nvPr/>
          </p:nvSpPr>
          <p:spPr bwMode="auto">
            <a:xfrm flipH="1">
              <a:off x="4648200" y="2903538"/>
              <a:ext cx="669925" cy="63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3"/>
            <p:cNvSpPr>
              <a:spLocks/>
            </p:cNvSpPr>
            <p:nvPr/>
          </p:nvSpPr>
          <p:spPr bwMode="auto">
            <a:xfrm>
              <a:off x="3956050" y="2478088"/>
              <a:ext cx="1362075" cy="104775"/>
            </a:xfrm>
            <a:custGeom>
              <a:avLst/>
              <a:gdLst>
                <a:gd name="T0" fmla="*/ 0 w 916"/>
                <a:gd name="T1" fmla="*/ 0 h 1"/>
                <a:gd name="T2" fmla="*/ 915 w 91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16" h="1">
                  <a:moveTo>
                    <a:pt x="0" y="0"/>
                  </a:moveTo>
                  <a:lnTo>
                    <a:pt x="915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07963" y="1295400"/>
              <a:ext cx="1566862" cy="1216025"/>
            </a:xfrm>
            <a:custGeom>
              <a:avLst/>
              <a:gdLst>
                <a:gd name="T0" fmla="*/ 800 w 987"/>
                <a:gd name="T1" fmla="*/ 311 h 766"/>
                <a:gd name="T2" fmla="*/ 987 w 987"/>
                <a:gd name="T3" fmla="*/ 311 h 766"/>
                <a:gd name="T4" fmla="*/ 987 w 987"/>
                <a:gd name="T5" fmla="*/ 0 h 766"/>
                <a:gd name="T6" fmla="*/ 0 w 987"/>
                <a:gd name="T7" fmla="*/ 0 h 766"/>
                <a:gd name="T8" fmla="*/ 0 w 987"/>
                <a:gd name="T9" fmla="*/ 765 h 766"/>
                <a:gd name="T10" fmla="*/ 541 w 987"/>
                <a:gd name="T11" fmla="*/ 766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7" h="766">
                  <a:moveTo>
                    <a:pt x="800" y="311"/>
                  </a:moveTo>
                  <a:lnTo>
                    <a:pt x="987" y="311"/>
                  </a:lnTo>
                  <a:lnTo>
                    <a:pt x="987" y="0"/>
                  </a:lnTo>
                  <a:lnTo>
                    <a:pt x="0" y="0"/>
                  </a:lnTo>
                  <a:lnTo>
                    <a:pt x="0" y="765"/>
                  </a:lnTo>
                  <a:lnTo>
                    <a:pt x="541" y="76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827088" y="4000500"/>
              <a:ext cx="8315325" cy="1003300"/>
              <a:chOff x="521" y="2520"/>
              <a:chExt cx="5238" cy="632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5169" y="2520"/>
                <a:ext cx="590" cy="6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write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-back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521" y="2638"/>
                <a:ext cx="633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fetch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3134" y="2638"/>
                <a:ext cx="809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execute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1310" y="2638"/>
                <a:ext cx="1729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decode &amp; Reg-fetch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4139" y="2638"/>
                <a:ext cx="881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memory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</p:grp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5715000" y="2667000"/>
              <a:ext cx="10699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 flipV="1">
              <a:off x="7559675" y="2862263"/>
              <a:ext cx="287338" cy="103187"/>
            </a:xfrm>
            <a:custGeom>
              <a:avLst/>
              <a:gdLst>
                <a:gd name="T0" fmla="*/ 0 w 358"/>
                <a:gd name="T1" fmla="*/ 0 h 1"/>
                <a:gd name="T2" fmla="*/ 357 w 35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8" h="1">
                  <a:moveTo>
                    <a:pt x="0" y="0"/>
                  </a:moveTo>
                  <a:lnTo>
                    <a:pt x="35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7847013" y="2855913"/>
              <a:ext cx="230187" cy="611187"/>
            </a:xfrm>
            <a:custGeom>
              <a:avLst/>
              <a:gdLst>
                <a:gd name="T0" fmla="*/ 144 w 145"/>
                <a:gd name="T1" fmla="*/ 48 h 385"/>
                <a:gd name="T2" fmla="*/ 144 w 145"/>
                <a:gd name="T3" fmla="*/ 336 h 385"/>
                <a:gd name="T4" fmla="*/ 0 w 145"/>
                <a:gd name="T5" fmla="*/ 384 h 385"/>
                <a:gd name="T6" fmla="*/ 0 w 145"/>
                <a:gd name="T7" fmla="*/ 0 h 385"/>
                <a:gd name="T8" fmla="*/ 144 w 145"/>
                <a:gd name="T9" fmla="*/ 4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85">
                  <a:moveTo>
                    <a:pt x="144" y="48"/>
                  </a:moveTo>
                  <a:lnTo>
                    <a:pt x="144" y="336"/>
                  </a:lnTo>
                  <a:lnTo>
                    <a:pt x="0" y="384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6777038" y="2444750"/>
              <a:ext cx="774700" cy="1193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6711950" y="2517775"/>
              <a:ext cx="527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6724650" y="3327400"/>
              <a:ext cx="64452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wdata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7061200" y="2771775"/>
              <a:ext cx="58420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rdata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6723063" y="2905125"/>
              <a:ext cx="898525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Data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Memory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6927850" y="2365375"/>
              <a:ext cx="3968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we</a:t>
              </a:r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6815138" y="2457450"/>
              <a:ext cx="50800" cy="762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6865938" y="2432050"/>
              <a:ext cx="38100" cy="889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71763" y="2393950"/>
              <a:ext cx="230187" cy="458788"/>
            </a:xfrm>
            <a:custGeom>
              <a:avLst/>
              <a:gdLst>
                <a:gd name="T0" fmla="*/ 144 w 145"/>
                <a:gd name="T1" fmla="*/ 240 h 289"/>
                <a:gd name="T2" fmla="*/ 144 w 145"/>
                <a:gd name="T3" fmla="*/ 48 h 289"/>
                <a:gd name="T4" fmla="*/ 0 w 145"/>
                <a:gd name="T5" fmla="*/ 0 h 289"/>
                <a:gd name="T6" fmla="*/ 0 w 145"/>
                <a:gd name="T7" fmla="*/ 288 h 289"/>
                <a:gd name="T8" fmla="*/ 144 w 145"/>
                <a:gd name="T9" fmla="*/ 24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240"/>
                  </a:moveTo>
                  <a:lnTo>
                    <a:pt x="144" y="48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4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3970338" y="2994025"/>
              <a:ext cx="449262" cy="419100"/>
            </a:xfrm>
            <a:custGeom>
              <a:avLst/>
              <a:gdLst>
                <a:gd name="T0" fmla="*/ 0 w 283"/>
                <a:gd name="T1" fmla="*/ 262 h 264"/>
                <a:gd name="T2" fmla="*/ 72 w 283"/>
                <a:gd name="T3" fmla="*/ 264 h 264"/>
                <a:gd name="T4" fmla="*/ 72 w 283"/>
                <a:gd name="T5" fmla="*/ 0 h 264"/>
                <a:gd name="T6" fmla="*/ 283 w 283"/>
                <a:gd name="T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3" h="264">
                  <a:moveTo>
                    <a:pt x="0" y="262"/>
                  </a:moveTo>
                  <a:lnTo>
                    <a:pt x="72" y="264"/>
                  </a:lnTo>
                  <a:lnTo>
                    <a:pt x="72" y="0"/>
                  </a:lnTo>
                  <a:lnTo>
                    <a:pt x="283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378075" y="2165350"/>
              <a:ext cx="968375" cy="306388"/>
            </a:xfrm>
            <a:custGeom>
              <a:avLst/>
              <a:gdLst>
                <a:gd name="T0" fmla="*/ 0 w 817"/>
                <a:gd name="T1" fmla="*/ 192 h 193"/>
                <a:gd name="T2" fmla="*/ 0 w 817"/>
                <a:gd name="T3" fmla="*/ 0 h 193"/>
                <a:gd name="T4" fmla="*/ 816 w 817"/>
                <a:gd name="T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193">
                  <a:moveTo>
                    <a:pt x="0" y="192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2378075" y="2317750"/>
              <a:ext cx="971550" cy="76200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2378075" y="2470150"/>
              <a:ext cx="293688" cy="282575"/>
            </a:xfrm>
            <a:custGeom>
              <a:avLst/>
              <a:gdLst>
                <a:gd name="T0" fmla="*/ 0 w 385"/>
                <a:gd name="T1" fmla="*/ 0 h 178"/>
                <a:gd name="T2" fmla="*/ 0 w 385"/>
                <a:gd name="T3" fmla="*/ 177 h 178"/>
                <a:gd name="T4" fmla="*/ 384 w 385"/>
                <a:gd name="T5" fmla="*/ 17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5" h="178">
                  <a:moveTo>
                    <a:pt x="0" y="0"/>
                  </a:moveTo>
                  <a:lnTo>
                    <a:pt x="0" y="177"/>
                  </a:lnTo>
                  <a:lnTo>
                    <a:pt x="384" y="177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2378075" y="2746375"/>
              <a:ext cx="984250" cy="639763"/>
            </a:xfrm>
            <a:custGeom>
              <a:avLst/>
              <a:gdLst>
                <a:gd name="T0" fmla="*/ 0 w 817"/>
                <a:gd name="T1" fmla="*/ 0 h 403"/>
                <a:gd name="T2" fmla="*/ 0 w 817"/>
                <a:gd name="T3" fmla="*/ 402 h 403"/>
                <a:gd name="T4" fmla="*/ 816 w 817"/>
                <a:gd name="T5" fmla="*/ 40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403">
                  <a:moveTo>
                    <a:pt x="0" y="0"/>
                  </a:moveTo>
                  <a:lnTo>
                    <a:pt x="0" y="402"/>
                  </a:lnTo>
                  <a:lnTo>
                    <a:pt x="816" y="40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2530475" y="2317750"/>
              <a:ext cx="136525" cy="223838"/>
            </a:xfrm>
            <a:custGeom>
              <a:avLst/>
              <a:gdLst>
                <a:gd name="T0" fmla="*/ 0 w 241"/>
                <a:gd name="T1" fmla="*/ 0 h 141"/>
                <a:gd name="T2" fmla="*/ 0 w 241"/>
                <a:gd name="T3" fmla="*/ 140 h 141"/>
                <a:gd name="T4" fmla="*/ 240 w 241"/>
                <a:gd name="T5" fmla="*/ 14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" h="141">
                  <a:moveTo>
                    <a:pt x="0" y="0"/>
                  </a:moveTo>
                  <a:lnTo>
                    <a:pt x="0" y="140"/>
                  </a:lnTo>
                  <a:lnTo>
                    <a:pt x="240" y="1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901950" y="2622550"/>
              <a:ext cx="447675" cy="1588"/>
            </a:xfrm>
            <a:custGeom>
              <a:avLst/>
              <a:gdLst>
                <a:gd name="T0" fmla="*/ 0 w 282"/>
                <a:gd name="T1" fmla="*/ 0 h 1"/>
                <a:gd name="T2" fmla="*/ 281 w 28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2" h="1">
                  <a:moveTo>
                    <a:pt x="0" y="0"/>
                  </a:moveTo>
                  <a:lnTo>
                    <a:pt x="28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 flipV="1">
              <a:off x="3944938" y="2724150"/>
              <a:ext cx="473075" cy="95250"/>
            </a:xfrm>
            <a:custGeom>
              <a:avLst/>
              <a:gdLst>
                <a:gd name="T0" fmla="*/ 0 w 689"/>
                <a:gd name="T1" fmla="*/ 0 h 1"/>
                <a:gd name="T2" fmla="*/ 688 w 68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9" h="1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2339975" y="2003425"/>
              <a:ext cx="8128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2352675" y="2613025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5318125" y="2393950"/>
              <a:ext cx="411163" cy="611188"/>
            </a:xfrm>
            <a:custGeom>
              <a:avLst/>
              <a:gdLst>
                <a:gd name="T0" fmla="*/ 0 w 259"/>
                <a:gd name="T1" fmla="*/ 0 h 385"/>
                <a:gd name="T2" fmla="*/ 0 w 259"/>
                <a:gd name="T3" fmla="*/ 160 h 385"/>
                <a:gd name="T4" fmla="*/ 52 w 259"/>
                <a:gd name="T5" fmla="*/ 192 h 385"/>
                <a:gd name="T6" fmla="*/ 0 w 259"/>
                <a:gd name="T7" fmla="*/ 224 h 385"/>
                <a:gd name="T8" fmla="*/ 0 w 259"/>
                <a:gd name="T9" fmla="*/ 384 h 385"/>
                <a:gd name="T10" fmla="*/ 258 w 259"/>
                <a:gd name="T11" fmla="*/ 288 h 385"/>
                <a:gd name="T12" fmla="*/ 258 w 259"/>
                <a:gd name="T13" fmla="*/ 96 h 385"/>
                <a:gd name="T14" fmla="*/ 0 w 259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" h="385">
                  <a:moveTo>
                    <a:pt x="0" y="0"/>
                  </a:moveTo>
                  <a:lnTo>
                    <a:pt x="0" y="160"/>
                  </a:lnTo>
                  <a:lnTo>
                    <a:pt x="52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58" y="288"/>
                  </a:lnTo>
                  <a:lnTo>
                    <a:pt x="258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5310188" y="2582863"/>
              <a:ext cx="481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ALU</a:t>
              </a:r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4418013" y="2698750"/>
              <a:ext cx="230187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360738" y="3244850"/>
              <a:ext cx="584200" cy="330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346450" y="3190875"/>
              <a:ext cx="541338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Imm</a:t>
              </a:r>
            </a:p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Ext</a:t>
              </a:r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1841500" y="2641600"/>
              <a:ext cx="527050" cy="3175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25475" y="1439863"/>
              <a:ext cx="4651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0x4</a:t>
              </a:r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1103313" y="1497013"/>
              <a:ext cx="382587" cy="611187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>
              <a:off x="1033463" y="1573213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084263" y="1684338"/>
              <a:ext cx="47466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Add</a:t>
              </a: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1058863" y="2314575"/>
              <a:ext cx="774700" cy="1193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1000125" y="2387600"/>
              <a:ext cx="527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1341438" y="2528888"/>
              <a:ext cx="5842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rdata</a:t>
              </a: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1031875" y="2974975"/>
              <a:ext cx="898525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Inst.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Memory</a:t>
              </a: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3360738" y="1949450"/>
              <a:ext cx="584200" cy="10795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3559175" y="2328863"/>
              <a:ext cx="4810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rd1</a:t>
              </a: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3362325" y="2824163"/>
              <a:ext cx="57626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GPRs</a:t>
              </a: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3289300" y="2035175"/>
              <a:ext cx="4222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rs1</a:t>
              </a: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3292475" y="2187575"/>
              <a:ext cx="4222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rs2</a:t>
              </a: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3298825" y="2476500"/>
              <a:ext cx="38576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ws</a:t>
              </a: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3298825" y="2632075"/>
              <a:ext cx="400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wd</a:t>
              </a: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3575050" y="2654300"/>
              <a:ext cx="4683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rd2</a:t>
              </a: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3511550" y="1870075"/>
              <a:ext cx="3968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we</a:t>
              </a:r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812800" y="1954213"/>
              <a:ext cx="280988" cy="560387"/>
            </a:xfrm>
            <a:custGeom>
              <a:avLst/>
              <a:gdLst>
                <a:gd name="T0" fmla="*/ 0 w 177"/>
                <a:gd name="T1" fmla="*/ 352 h 353"/>
                <a:gd name="T2" fmla="*/ 0 w 177"/>
                <a:gd name="T3" fmla="*/ 0 h 353"/>
                <a:gd name="T4" fmla="*/ 176 w 177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7" h="353">
                  <a:moveTo>
                    <a:pt x="0" y="352"/>
                  </a:moveTo>
                  <a:lnTo>
                    <a:pt x="0" y="0"/>
                  </a:lnTo>
                  <a:lnTo>
                    <a:pt x="1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 flipV="1">
              <a:off x="6843713" y="2449513"/>
              <a:ext cx="77787" cy="77787"/>
            </a:xfrm>
            <a:custGeom>
              <a:avLst/>
              <a:gdLst>
                <a:gd name="T0" fmla="*/ 0 w 49"/>
                <a:gd name="T1" fmla="*/ 48 h 49"/>
                <a:gd name="T2" fmla="*/ 24 w 49"/>
                <a:gd name="T3" fmla="*/ 0 h 49"/>
                <a:gd name="T4" fmla="*/ 48 w 49"/>
                <a:gd name="T5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 flipV="1">
              <a:off x="3413125" y="1951038"/>
              <a:ext cx="77788" cy="77787"/>
            </a:xfrm>
            <a:custGeom>
              <a:avLst/>
              <a:gdLst>
                <a:gd name="T0" fmla="*/ 0 w 49"/>
                <a:gd name="T1" fmla="*/ 48 h 49"/>
                <a:gd name="T2" fmla="*/ 24 w 49"/>
                <a:gd name="T3" fmla="*/ 0 h 49"/>
                <a:gd name="T4" fmla="*/ 48 w 49"/>
                <a:gd name="T5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6570663" y="2667000"/>
              <a:ext cx="1277937" cy="1246188"/>
            </a:xfrm>
            <a:custGeom>
              <a:avLst/>
              <a:gdLst>
                <a:gd name="T0" fmla="*/ 0 w 805"/>
                <a:gd name="T1" fmla="*/ 0 h 785"/>
                <a:gd name="T2" fmla="*/ 1 w 805"/>
                <a:gd name="T3" fmla="*/ 785 h 785"/>
                <a:gd name="T4" fmla="*/ 701 w 805"/>
                <a:gd name="T5" fmla="*/ 784 h 785"/>
                <a:gd name="T6" fmla="*/ 701 w 805"/>
                <a:gd name="T7" fmla="*/ 394 h 785"/>
                <a:gd name="T8" fmla="*/ 805 w 805"/>
                <a:gd name="T9" fmla="*/ 394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5" h="785">
                  <a:moveTo>
                    <a:pt x="0" y="0"/>
                  </a:moveTo>
                  <a:lnTo>
                    <a:pt x="1" y="785"/>
                  </a:lnTo>
                  <a:lnTo>
                    <a:pt x="701" y="784"/>
                  </a:lnTo>
                  <a:lnTo>
                    <a:pt x="701" y="394"/>
                  </a:lnTo>
                  <a:lnTo>
                    <a:pt x="805" y="39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3152775" y="2759075"/>
              <a:ext cx="5367338" cy="1355725"/>
            </a:xfrm>
            <a:custGeom>
              <a:avLst/>
              <a:gdLst>
                <a:gd name="T0" fmla="*/ 3097 w 3381"/>
                <a:gd name="T1" fmla="*/ 244 h 854"/>
                <a:gd name="T2" fmla="*/ 3381 w 3381"/>
                <a:gd name="T3" fmla="*/ 240 h 854"/>
                <a:gd name="T4" fmla="*/ 3379 w 3381"/>
                <a:gd name="T5" fmla="*/ 854 h 854"/>
                <a:gd name="T6" fmla="*/ 0 w 3381"/>
                <a:gd name="T7" fmla="*/ 853 h 854"/>
                <a:gd name="T8" fmla="*/ 1 w 3381"/>
                <a:gd name="T9" fmla="*/ 0 h 854"/>
                <a:gd name="T10" fmla="*/ 131 w 3381"/>
                <a:gd name="T11" fmla="*/ 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81" h="854">
                  <a:moveTo>
                    <a:pt x="3097" y="244"/>
                  </a:moveTo>
                  <a:lnTo>
                    <a:pt x="3381" y="240"/>
                  </a:lnTo>
                  <a:lnTo>
                    <a:pt x="3379" y="854"/>
                  </a:lnTo>
                  <a:lnTo>
                    <a:pt x="0" y="853"/>
                  </a:lnTo>
                  <a:lnTo>
                    <a:pt x="1" y="0"/>
                  </a:lnTo>
                  <a:lnTo>
                    <a:pt x="131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4191000" y="2819400"/>
              <a:ext cx="2593975" cy="654050"/>
            </a:xfrm>
            <a:custGeom>
              <a:avLst/>
              <a:gdLst>
                <a:gd name="T0" fmla="*/ 0 w 1238"/>
                <a:gd name="T1" fmla="*/ 0 h 419"/>
                <a:gd name="T2" fmla="*/ 0 w 1238"/>
                <a:gd name="T3" fmla="*/ 418 h 419"/>
                <a:gd name="T4" fmla="*/ 1237 w 1238"/>
                <a:gd name="T5" fmla="*/ 41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8" h="419">
                  <a:moveTo>
                    <a:pt x="0" y="0"/>
                  </a:moveTo>
                  <a:lnTo>
                    <a:pt x="0" y="418"/>
                  </a:lnTo>
                  <a:lnTo>
                    <a:pt x="1237" y="41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9" name="Group 68"/>
            <p:cNvGrpSpPr>
              <a:grpSpLocks/>
            </p:cNvGrpSpPr>
            <p:nvPr/>
          </p:nvGrpSpPr>
          <p:grpSpPr bwMode="auto">
            <a:xfrm>
              <a:off x="466725" y="1649413"/>
              <a:ext cx="7915275" cy="3041650"/>
              <a:chOff x="294" y="1039"/>
              <a:chExt cx="4986" cy="1916"/>
            </a:xfrm>
          </p:grpSpPr>
          <p:grpSp>
            <p:nvGrpSpPr>
              <p:cNvPr id="70" name="Group 69"/>
              <p:cNvGrpSpPr>
                <a:grpSpLocks/>
              </p:cNvGrpSpPr>
              <p:nvPr/>
            </p:nvGrpSpPr>
            <p:grpSpPr bwMode="auto">
              <a:xfrm>
                <a:off x="409" y="1039"/>
                <a:ext cx="4796" cy="1916"/>
                <a:chOff x="409" y="959"/>
                <a:chExt cx="4796" cy="1916"/>
              </a:xfrm>
            </p:grpSpPr>
            <p:sp>
              <p:nvSpPr>
                <p:cNvPr id="97" name="Line 70"/>
                <p:cNvSpPr>
                  <a:spLocks noChangeShapeType="1"/>
                </p:cNvSpPr>
                <p:nvPr/>
              </p:nvSpPr>
              <p:spPr bwMode="auto">
                <a:xfrm>
                  <a:off x="5205" y="975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Line 71"/>
                <p:cNvSpPr>
                  <a:spLocks noChangeShapeType="1"/>
                </p:cNvSpPr>
                <p:nvPr/>
              </p:nvSpPr>
              <p:spPr bwMode="auto">
                <a:xfrm>
                  <a:off x="409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Line 72"/>
                <p:cNvSpPr>
                  <a:spLocks noChangeShapeType="1"/>
                </p:cNvSpPr>
                <p:nvPr/>
              </p:nvSpPr>
              <p:spPr bwMode="auto">
                <a:xfrm>
                  <a:off x="1311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Line 73"/>
                <p:cNvSpPr>
                  <a:spLocks noChangeShapeType="1"/>
                </p:cNvSpPr>
                <p:nvPr/>
              </p:nvSpPr>
              <p:spPr bwMode="auto">
                <a:xfrm>
                  <a:off x="3129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Line 74"/>
                <p:cNvSpPr>
                  <a:spLocks noChangeShapeType="1"/>
                </p:cNvSpPr>
                <p:nvPr/>
              </p:nvSpPr>
              <p:spPr bwMode="auto">
                <a:xfrm>
                  <a:off x="3951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1" name="Group 75"/>
              <p:cNvGrpSpPr>
                <a:grpSpLocks/>
              </p:cNvGrpSpPr>
              <p:nvPr/>
            </p:nvGrpSpPr>
            <p:grpSpPr bwMode="auto">
              <a:xfrm>
                <a:off x="1206" y="1463"/>
                <a:ext cx="221" cy="369"/>
                <a:chOff x="1206" y="1463"/>
                <a:chExt cx="221" cy="369"/>
              </a:xfrm>
            </p:grpSpPr>
            <p:sp>
              <p:nvSpPr>
                <p:cNvPr id="94" name="Rectangle 76"/>
                <p:cNvSpPr>
                  <a:spLocks noChangeArrowheads="1"/>
                </p:cNvSpPr>
                <p:nvPr/>
              </p:nvSpPr>
              <p:spPr bwMode="auto">
                <a:xfrm>
                  <a:off x="1247" y="1463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Rectangle 77"/>
                <p:cNvSpPr>
                  <a:spLocks noChangeArrowheads="1"/>
                </p:cNvSpPr>
                <p:nvPr/>
              </p:nvSpPr>
              <p:spPr bwMode="auto">
                <a:xfrm>
                  <a:off x="1206" y="1573"/>
                  <a:ext cx="22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chemeClr val="tx1"/>
                      </a:solidFill>
                      <a:latin typeface="Verdana" pitchFamily="1" charset="0"/>
                    </a:rPr>
                    <a:t>IR</a:t>
                  </a:r>
                </a:p>
              </p:txBody>
            </p:sp>
            <p:sp>
              <p:nvSpPr>
                <p:cNvPr id="96" name="Freeform 78"/>
                <p:cNvSpPr>
                  <a:spLocks/>
                </p:cNvSpPr>
                <p:nvPr/>
              </p:nvSpPr>
              <p:spPr bwMode="auto">
                <a:xfrm>
                  <a:off x="1287" y="1783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2" name="Group 79"/>
              <p:cNvGrpSpPr>
                <a:grpSpLocks/>
              </p:cNvGrpSpPr>
              <p:nvPr/>
            </p:nvGrpSpPr>
            <p:grpSpPr bwMode="auto">
              <a:xfrm>
                <a:off x="3065" y="1418"/>
                <a:ext cx="128" cy="257"/>
                <a:chOff x="2886" y="914"/>
                <a:chExt cx="128" cy="369"/>
              </a:xfrm>
            </p:grpSpPr>
            <p:sp>
              <p:nvSpPr>
                <p:cNvPr id="92" name="Rectangle 80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Freeform 81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3" name="Group 82"/>
              <p:cNvGrpSpPr>
                <a:grpSpLocks/>
              </p:cNvGrpSpPr>
              <p:nvPr/>
            </p:nvGrpSpPr>
            <p:grpSpPr bwMode="auto">
              <a:xfrm>
                <a:off x="3072" y="1728"/>
                <a:ext cx="128" cy="257"/>
                <a:chOff x="2886" y="914"/>
                <a:chExt cx="128" cy="369"/>
              </a:xfrm>
            </p:grpSpPr>
            <p:sp>
              <p:nvSpPr>
                <p:cNvPr id="90" name="Rectangle 83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Freeform 84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4" name="Group 85"/>
              <p:cNvGrpSpPr>
                <a:grpSpLocks/>
              </p:cNvGrpSpPr>
              <p:nvPr/>
            </p:nvGrpSpPr>
            <p:grpSpPr bwMode="auto">
              <a:xfrm>
                <a:off x="3072" y="2047"/>
                <a:ext cx="128" cy="257"/>
                <a:chOff x="2886" y="914"/>
                <a:chExt cx="128" cy="369"/>
              </a:xfrm>
            </p:grpSpPr>
            <p:sp>
              <p:nvSpPr>
                <p:cNvPr id="88" name="Rectangle 86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Freeform 87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5" name="Group 88"/>
              <p:cNvGrpSpPr>
                <a:grpSpLocks/>
              </p:cNvGrpSpPr>
              <p:nvPr/>
            </p:nvGrpSpPr>
            <p:grpSpPr bwMode="auto">
              <a:xfrm>
                <a:off x="3890" y="1546"/>
                <a:ext cx="128" cy="257"/>
                <a:chOff x="2886" y="914"/>
                <a:chExt cx="128" cy="369"/>
              </a:xfrm>
            </p:grpSpPr>
            <p:sp>
              <p:nvSpPr>
                <p:cNvPr id="86" name="Rectangle 89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Freeform 90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6" name="Group 91"/>
              <p:cNvGrpSpPr>
                <a:grpSpLocks/>
              </p:cNvGrpSpPr>
              <p:nvPr/>
            </p:nvGrpSpPr>
            <p:grpSpPr bwMode="auto">
              <a:xfrm>
                <a:off x="3888" y="2064"/>
                <a:ext cx="128" cy="257"/>
                <a:chOff x="2886" y="914"/>
                <a:chExt cx="128" cy="369"/>
              </a:xfrm>
            </p:grpSpPr>
            <p:sp>
              <p:nvSpPr>
                <p:cNvPr id="84" name="Rectangle 92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Freeform 93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7" name="Group 94"/>
              <p:cNvGrpSpPr>
                <a:grpSpLocks/>
              </p:cNvGrpSpPr>
              <p:nvPr/>
            </p:nvGrpSpPr>
            <p:grpSpPr bwMode="auto">
              <a:xfrm>
                <a:off x="5152" y="1855"/>
                <a:ext cx="128" cy="257"/>
                <a:chOff x="2886" y="914"/>
                <a:chExt cx="128" cy="369"/>
              </a:xfrm>
            </p:grpSpPr>
            <p:sp>
              <p:nvSpPr>
                <p:cNvPr id="82" name="Rectangle 95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Freeform 96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8" name="Group 97"/>
              <p:cNvGrpSpPr>
                <a:grpSpLocks/>
              </p:cNvGrpSpPr>
              <p:nvPr/>
            </p:nvGrpSpPr>
            <p:grpSpPr bwMode="auto">
              <a:xfrm>
                <a:off x="294" y="1399"/>
                <a:ext cx="239" cy="369"/>
                <a:chOff x="294" y="1399"/>
                <a:chExt cx="239" cy="369"/>
              </a:xfrm>
            </p:grpSpPr>
            <p:sp>
              <p:nvSpPr>
                <p:cNvPr id="79" name="Rectangle 98"/>
                <p:cNvSpPr>
                  <a:spLocks noChangeArrowheads="1"/>
                </p:cNvSpPr>
                <p:nvPr/>
              </p:nvSpPr>
              <p:spPr bwMode="auto">
                <a:xfrm>
                  <a:off x="343" y="1399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Freeform 99"/>
                <p:cNvSpPr>
                  <a:spLocks/>
                </p:cNvSpPr>
                <p:nvPr/>
              </p:nvSpPr>
              <p:spPr bwMode="auto">
                <a:xfrm>
                  <a:off x="383" y="1719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solidFill>
                  <a:schemeClr val="accent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Rectangle 100"/>
                <p:cNvSpPr>
                  <a:spLocks noChangeArrowheads="1"/>
                </p:cNvSpPr>
                <p:nvPr/>
              </p:nvSpPr>
              <p:spPr bwMode="auto">
                <a:xfrm>
                  <a:off x="294" y="1509"/>
                  <a:ext cx="239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chemeClr val="tx1"/>
                      </a:solidFill>
                      <a:latin typeface="Verdana" pitchFamily="1" charset="0"/>
                    </a:rPr>
                    <a:t>PC</a:t>
                  </a:r>
                </a:p>
              </p:txBody>
            </p:sp>
          </p:grpSp>
        </p:grpSp>
        <p:grpSp>
          <p:nvGrpSpPr>
            <p:cNvPr id="102" name="Group 101"/>
            <p:cNvGrpSpPr>
              <a:grpSpLocks/>
            </p:cNvGrpSpPr>
            <p:nvPr/>
          </p:nvGrpSpPr>
          <p:grpSpPr bwMode="auto">
            <a:xfrm>
              <a:off x="8020050" y="1573213"/>
              <a:ext cx="485775" cy="3117850"/>
              <a:chOff x="5052" y="991"/>
              <a:chExt cx="306" cy="1964"/>
            </a:xfrm>
          </p:grpSpPr>
          <p:sp>
            <p:nvSpPr>
              <p:cNvPr id="103" name="Line 102"/>
              <p:cNvSpPr>
                <a:spLocks noChangeShapeType="1"/>
              </p:cNvSpPr>
              <p:nvPr/>
            </p:nvSpPr>
            <p:spPr bwMode="auto">
              <a:xfrm>
                <a:off x="5205" y="991"/>
                <a:ext cx="0" cy="1964"/>
              </a:xfrm>
              <a:prstGeom prst="line">
                <a:avLst/>
              </a:prstGeom>
              <a:noFill/>
              <a:ln w="2540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3"/>
              <p:cNvSpPr>
                <a:spLocks noChangeShapeType="1"/>
              </p:cNvSpPr>
              <p:nvPr/>
            </p:nvSpPr>
            <p:spPr bwMode="auto">
              <a:xfrm>
                <a:off x="5052" y="2592"/>
                <a:ext cx="3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104"/>
              <p:cNvSpPr>
                <a:spLocks noChangeShapeType="1"/>
              </p:cNvSpPr>
              <p:nvPr/>
            </p:nvSpPr>
            <p:spPr bwMode="auto">
              <a:xfrm>
                <a:off x="5094" y="1984"/>
                <a:ext cx="2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" name="Group 105"/>
            <p:cNvGrpSpPr>
              <a:grpSpLocks/>
            </p:cNvGrpSpPr>
            <p:nvPr/>
          </p:nvGrpSpPr>
          <p:grpSpPr bwMode="auto">
            <a:xfrm>
              <a:off x="4687888" y="1649413"/>
              <a:ext cx="522287" cy="3016250"/>
              <a:chOff x="2953" y="1039"/>
              <a:chExt cx="329" cy="1900"/>
            </a:xfrm>
          </p:grpSpPr>
          <p:sp>
            <p:nvSpPr>
              <p:cNvPr id="107" name="Line 106"/>
              <p:cNvSpPr>
                <a:spLocks noChangeShapeType="1"/>
              </p:cNvSpPr>
              <p:nvPr/>
            </p:nvSpPr>
            <p:spPr bwMode="auto">
              <a:xfrm>
                <a:off x="3134" y="1039"/>
                <a:ext cx="0" cy="1900"/>
              </a:xfrm>
              <a:prstGeom prst="line">
                <a:avLst/>
              </a:prstGeom>
              <a:noFill/>
              <a:ln w="2540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107"/>
              <p:cNvSpPr>
                <a:spLocks noChangeShapeType="1"/>
              </p:cNvSpPr>
              <p:nvPr/>
            </p:nvSpPr>
            <p:spPr bwMode="auto">
              <a:xfrm>
                <a:off x="2958" y="2592"/>
                <a:ext cx="3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Line 108"/>
              <p:cNvSpPr>
                <a:spLocks noChangeShapeType="1"/>
              </p:cNvSpPr>
              <p:nvPr/>
            </p:nvSpPr>
            <p:spPr bwMode="auto">
              <a:xfrm>
                <a:off x="2976" y="2188"/>
                <a:ext cx="3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Line 109"/>
              <p:cNvSpPr>
                <a:spLocks noChangeShapeType="1"/>
              </p:cNvSpPr>
              <p:nvPr/>
            </p:nvSpPr>
            <p:spPr bwMode="auto">
              <a:xfrm>
                <a:off x="2959" y="1833"/>
                <a:ext cx="3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Line 110"/>
              <p:cNvSpPr>
                <a:spLocks noChangeShapeType="1"/>
              </p:cNvSpPr>
              <p:nvPr/>
            </p:nvSpPr>
            <p:spPr bwMode="auto">
              <a:xfrm>
                <a:off x="2953" y="1560"/>
                <a:ext cx="3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8011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Speedup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3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Assumptions		</a:t>
            </a:r>
            <a:r>
              <a:rPr lang="en-US" sz="1600" b="1" dirty="0" err="1" smtClean="0">
                <a:solidFill>
                  <a:schemeClr val="tx1"/>
                </a:solidFill>
              </a:rPr>
              <a:t>Unpipelined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t</a:t>
            </a:r>
            <a:r>
              <a:rPr lang="en-US" sz="1600" b="1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600" b="1" baseline="-25000" dirty="0" smtClean="0">
                <a:solidFill>
                  <a:schemeClr val="tx1"/>
                </a:solidFill>
              </a:rPr>
              <a:t> 	</a:t>
            </a:r>
            <a:r>
              <a:rPr lang="en-US" sz="1600" b="1" dirty="0" err="1" smtClean="0">
                <a:solidFill>
                  <a:schemeClr val="tx1"/>
                </a:solidFill>
              </a:rPr>
              <a:t>Unpipelined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t</a:t>
            </a:r>
            <a:r>
              <a:rPr lang="en-US" sz="1600" b="1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</a:rPr>
              <a:t> 	Speedup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IM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Symbol" pitchFamily="1" charset="2"/>
              </a:rPr>
              <a:t>=</a:t>
            </a:r>
            <a:r>
              <a:rPr lang="en-US" sz="1600" dirty="0">
                <a:solidFill>
                  <a:schemeClr val="tx1"/>
                </a:solidFill>
                <a:latin typeface="Symbol" pitchFamily="1" charset="2"/>
              </a:rPr>
              <a:t>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DM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= 10; 			27		10	2.7</a:t>
            </a:r>
          </a:p>
          <a:p>
            <a:pPr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ALU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5, 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RF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RW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1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4-stage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pipeline </a:t>
            </a:r>
            <a:endParaRPr lang="en-US" sz="1600" dirty="0" smtClean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 smtClean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IM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DM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ALU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RF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RW</a:t>
            </a:r>
            <a:r>
              <a:rPr lang="en-US" sz="1600" baseline="-25000" dirty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5	25		10	2.5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4-stage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pipeline 		</a:t>
            </a:r>
            <a:endParaRPr lang="en-US" sz="1600" dirty="0" smtClean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 smtClean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IM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DM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ALU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RF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RW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5	25		5	5.0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5-stage pipeline</a:t>
            </a:r>
            <a:endParaRPr lang="en-US" sz="1800" dirty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Verdana" pitchFamily="1" charset="0"/>
              </a:rPr>
              <a:t>Higher speedup possible w/ more pipeline stages</a:t>
            </a:r>
            <a:endParaRPr lang="en-US" dirty="0">
              <a:solidFill>
                <a:schemeClr val="tx1"/>
              </a:solidFill>
              <a:latin typeface="Verdana" pitchFamily="1" charset="0"/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84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Microcoding</a:t>
            </a:r>
            <a:r>
              <a:rPr lang="en-US" dirty="0" smtClean="0">
                <a:solidFill>
                  <a:schemeClr val="tx1"/>
                </a:solidFill>
              </a:rPr>
              <a:t> became less attractive as gap between RAM and ROM speeds</a:t>
            </a:r>
          </a:p>
          <a:p>
            <a:pPr marL="285750" indent="-285750" algn="l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Complex instruction sets difficult to pipeline, so it was difficult to increase performance as gate count grew</a:t>
            </a:r>
          </a:p>
          <a:p>
            <a:pPr marL="285750" indent="-285750" algn="l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Processor performance depends on (a) instructions per program, (b) cycles per instruction and (c) time per cycle</a:t>
            </a:r>
          </a:p>
          <a:p>
            <a:pPr marL="285750" indent="-285750" algn="l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Load/Store RISC instruction sets designed for efficient, pipelined implementations</a:t>
            </a:r>
          </a:p>
          <a:p>
            <a:pPr marL="285750" indent="-285750" algn="l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4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Modern Microprogramming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Microprogramming is far from extinct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Played crucial role in microprocessors of 1980’s (e.g., Intel 386, 486)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Plays assisting role in modern microprocessors</a:t>
            </a:r>
          </a:p>
          <a:p>
            <a:pPr algn="l">
              <a:spcBef>
                <a:spcPct val="0"/>
              </a:spcBef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Assisting role in modern microprocessors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Example: AMD </a:t>
            </a:r>
            <a:r>
              <a:rPr lang="en-US" b="0" dirty="0" err="1" smtClean="0">
                <a:solidFill>
                  <a:schemeClr val="tx1"/>
                </a:solidFill>
              </a:rPr>
              <a:t>Athlon</a:t>
            </a:r>
            <a:r>
              <a:rPr lang="en-US" b="0" dirty="0" smtClean="0">
                <a:solidFill>
                  <a:schemeClr val="tx1"/>
                </a:solidFill>
              </a:rPr>
              <a:t>, Intel Core 2 Duo, IBM Power PC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Most instructions executed directly (hardwired control)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Infrequently-used, complicated instructions invoke microcode engine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Assisting role in modern microprocessors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Patchable microcode common for post-fabrication bug  fixes</a:t>
            </a:r>
          </a:p>
          <a:p>
            <a:pPr lvl="1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Example: Intel Pentiums load microcode patches at </a:t>
            </a:r>
            <a:r>
              <a:rPr lang="en-US" sz="1600" b="0" dirty="0" err="1" smtClean="0">
                <a:solidFill>
                  <a:schemeClr val="tx1"/>
                </a:solidFill>
              </a:rPr>
              <a:t>bootup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77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CISC to RISC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 Management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Shift away from fixed hardware microcode, </a:t>
            </a:r>
            <a:r>
              <a:rPr lang="en-US" sz="1600" dirty="0" err="1" smtClean="0">
                <a:solidFill>
                  <a:schemeClr val="tx1"/>
                </a:solidFill>
              </a:rPr>
              <a:t>microroutines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Exploit fast RAM to build instruction cache of user-visible instructions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Adapt contents of fast instruction memory to fit what application needs at the moment. 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Simple Instruction Set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Shift away from complex CISC instructions, which are rarely used	- Enable hardwired, pipelined implementation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Greater Integration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In early 1980s, able to fit 32-bit datapath and small cache on die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Allow faster operation by avoiding chip crossings in common case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45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CDC 6600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Seymore</a:t>
            </a:r>
            <a:r>
              <a:rPr lang="en-US" dirty="0" smtClean="0">
                <a:solidFill>
                  <a:schemeClr val="tx1"/>
                </a:solidFill>
              </a:rPr>
              <a:t> Cray, 1964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Fast, pipelined machine with 60-bit words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Ten functional units (floating-point, integer, etc.)</a:t>
            </a:r>
          </a:p>
          <a:p>
            <a:pPr lvl="2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Control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Hardwired control, no </a:t>
            </a:r>
            <a:r>
              <a:rPr lang="en-US" sz="1600" dirty="0" err="1" smtClean="0">
                <a:solidFill>
                  <a:schemeClr val="tx1"/>
                </a:solidFill>
              </a:rPr>
              <a:t>microcoding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Dynamic instruction scheduling with a scoreboard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System Organization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Ten peripheral processors for input/output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Fast time-shared 12-bit integer ALU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Very fast clock, 10MHz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Novel Freon-based technology for cooling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56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CDC 6600: 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" name="Rectangle 2" descr="80%"/>
          <p:cNvSpPr>
            <a:spLocks noChangeArrowheads="1"/>
          </p:cNvSpPr>
          <p:nvPr/>
        </p:nvSpPr>
        <p:spPr bwMode="auto">
          <a:xfrm>
            <a:off x="3095625" y="5148263"/>
            <a:ext cx="787400" cy="304800"/>
          </a:xfrm>
          <a:prstGeom prst="rect">
            <a:avLst/>
          </a:prstGeom>
          <a:pattFill prst="pct80">
            <a:fgClr>
              <a:schemeClr val="accent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3" name="Rectangle 3" descr="80%"/>
          <p:cNvSpPr>
            <a:spLocks noChangeArrowheads="1"/>
          </p:cNvSpPr>
          <p:nvPr/>
        </p:nvSpPr>
        <p:spPr bwMode="auto">
          <a:xfrm>
            <a:off x="4849813" y="2779713"/>
            <a:ext cx="787400" cy="279400"/>
          </a:xfrm>
          <a:prstGeom prst="rect">
            <a:avLst/>
          </a:prstGeom>
          <a:pattFill prst="pct80">
            <a:fgClr>
              <a:schemeClr val="accent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427288" y="3511550"/>
            <a:ext cx="3460885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Address Regs         Index Regs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  8 x 18-bit                8 x 18-bit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379067" y="1209675"/>
            <a:ext cx="181620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Operand Regs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8 x 60-bit</a:t>
            </a:r>
          </a:p>
        </p:txBody>
      </p:sp>
      <p:grpSp>
        <p:nvGrpSpPr>
          <p:cNvPr id="16" name="Group 7"/>
          <p:cNvGrpSpPr>
            <a:grpSpLocks/>
          </p:cNvGrpSpPr>
          <p:nvPr/>
        </p:nvGrpSpPr>
        <p:grpSpPr bwMode="auto">
          <a:xfrm>
            <a:off x="4767263" y="4240213"/>
            <a:ext cx="812800" cy="1193800"/>
            <a:chOff x="3003" y="2671"/>
            <a:chExt cx="512" cy="752"/>
          </a:xfrm>
        </p:grpSpPr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3003" y="2671"/>
              <a:ext cx="51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3003" y="2759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3003" y="2855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3003" y="2951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>
              <a:off x="3003" y="3143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3003" y="3047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3003" y="3335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3003" y="3239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6443663" y="3935413"/>
            <a:ext cx="1727200" cy="889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6700955" y="4030663"/>
            <a:ext cx="1288816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Inst. Stack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8 x 60-bit</a:t>
            </a: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6443663" y="3402013"/>
            <a:ext cx="12700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8" name="Rectangle 19"/>
          <p:cNvSpPr>
            <a:spLocks noChangeArrowheads="1"/>
          </p:cNvSpPr>
          <p:nvPr/>
        </p:nvSpPr>
        <p:spPr bwMode="auto">
          <a:xfrm>
            <a:off x="6810375" y="3355975"/>
            <a:ext cx="37510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IR</a:t>
            </a: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6443663" y="2259013"/>
            <a:ext cx="1727200" cy="889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6436394" y="2354263"/>
            <a:ext cx="1667125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10 Functional</a:t>
            </a:r>
          </a:p>
          <a:p>
            <a:pPr algn="ctr"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Units</a:t>
            </a:r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533400" y="1649413"/>
            <a:ext cx="1543050" cy="39973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2" name="Rectangle 23"/>
          <p:cNvSpPr>
            <a:spLocks noChangeArrowheads="1"/>
          </p:cNvSpPr>
          <p:nvPr/>
        </p:nvSpPr>
        <p:spPr bwMode="auto">
          <a:xfrm>
            <a:off x="557139" y="2895600"/>
            <a:ext cx="1492397" cy="14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Central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Memory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128K words,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32 banks,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1ms cycle</a:t>
            </a:r>
          </a:p>
        </p:txBody>
      </p:sp>
      <p:grpSp>
        <p:nvGrpSpPr>
          <p:cNvPr id="33" name="Group 24"/>
          <p:cNvGrpSpPr>
            <a:grpSpLocks/>
          </p:cNvGrpSpPr>
          <p:nvPr/>
        </p:nvGrpSpPr>
        <p:grpSpPr bwMode="auto">
          <a:xfrm>
            <a:off x="4754563" y="1878013"/>
            <a:ext cx="901700" cy="1193800"/>
            <a:chOff x="2995" y="1183"/>
            <a:chExt cx="568" cy="752"/>
          </a:xfrm>
        </p:grpSpPr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3051" y="1183"/>
              <a:ext cx="51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" name="Line 26"/>
            <p:cNvSpPr>
              <a:spLocks noChangeShapeType="1"/>
            </p:cNvSpPr>
            <p:nvPr/>
          </p:nvSpPr>
          <p:spPr bwMode="auto">
            <a:xfrm>
              <a:off x="3051" y="1271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" name="Line 27"/>
            <p:cNvSpPr>
              <a:spLocks noChangeShapeType="1"/>
            </p:cNvSpPr>
            <p:nvPr/>
          </p:nvSpPr>
          <p:spPr bwMode="auto">
            <a:xfrm>
              <a:off x="3051" y="1367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" name="Line 28"/>
            <p:cNvSpPr>
              <a:spLocks noChangeShapeType="1"/>
            </p:cNvSpPr>
            <p:nvPr/>
          </p:nvSpPr>
          <p:spPr bwMode="auto">
            <a:xfrm>
              <a:off x="3051" y="1463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" name="Line 29"/>
            <p:cNvSpPr>
              <a:spLocks noChangeShapeType="1"/>
            </p:cNvSpPr>
            <p:nvPr/>
          </p:nvSpPr>
          <p:spPr bwMode="auto">
            <a:xfrm>
              <a:off x="3051" y="1655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" name="Line 30"/>
            <p:cNvSpPr>
              <a:spLocks noChangeShapeType="1"/>
            </p:cNvSpPr>
            <p:nvPr/>
          </p:nvSpPr>
          <p:spPr bwMode="auto">
            <a:xfrm>
              <a:off x="3051" y="1559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0" name="Line 31"/>
            <p:cNvSpPr>
              <a:spLocks noChangeShapeType="1"/>
            </p:cNvSpPr>
            <p:nvPr/>
          </p:nvSpPr>
          <p:spPr bwMode="auto">
            <a:xfrm>
              <a:off x="3051" y="1847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1" name="Line 32"/>
            <p:cNvSpPr>
              <a:spLocks noChangeShapeType="1"/>
            </p:cNvSpPr>
            <p:nvPr/>
          </p:nvSpPr>
          <p:spPr bwMode="auto">
            <a:xfrm>
              <a:off x="3051" y="1751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2995" y="1799"/>
              <a:ext cx="49" cy="97"/>
            </a:xfrm>
            <a:custGeom>
              <a:avLst/>
              <a:gdLst>
                <a:gd name="T0" fmla="*/ 48 w 49"/>
                <a:gd name="T1" fmla="*/ 0 h 97"/>
                <a:gd name="T2" fmla="*/ 0 w 49"/>
                <a:gd name="T3" fmla="*/ 0 h 97"/>
                <a:gd name="T4" fmla="*/ 0 w 49"/>
                <a:gd name="T5" fmla="*/ 96 h 97"/>
                <a:gd name="T6" fmla="*/ 48 w 49"/>
                <a:gd name="T7" fmla="*/ 9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7">
                  <a:moveTo>
                    <a:pt x="48" y="0"/>
                  </a:moveTo>
                  <a:lnTo>
                    <a:pt x="0" y="0"/>
                  </a:lnTo>
                  <a:lnTo>
                    <a:pt x="0" y="96"/>
                  </a:lnTo>
                  <a:lnTo>
                    <a:pt x="48" y="9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43" name="Freeform 34"/>
          <p:cNvSpPr>
            <a:spLocks/>
          </p:cNvSpPr>
          <p:nvPr/>
        </p:nvSpPr>
        <p:spPr bwMode="auto">
          <a:xfrm>
            <a:off x="2087563" y="2932113"/>
            <a:ext cx="2668587" cy="1587"/>
          </a:xfrm>
          <a:custGeom>
            <a:avLst/>
            <a:gdLst>
              <a:gd name="T0" fmla="*/ 1680 w 1681"/>
              <a:gd name="T1" fmla="*/ 0 h 1"/>
              <a:gd name="T2" fmla="*/ 0 w 1681"/>
              <a:gd name="T3" fmla="*/ 0 h 1"/>
              <a:gd name="T4" fmla="*/ 0 w 168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1" h="1">
                <a:moveTo>
                  <a:pt x="168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44" name="Freeform 35"/>
          <p:cNvSpPr>
            <a:spLocks/>
          </p:cNvSpPr>
          <p:nvPr/>
        </p:nvSpPr>
        <p:spPr bwMode="auto">
          <a:xfrm>
            <a:off x="3001963" y="5210175"/>
            <a:ext cx="77787" cy="153988"/>
          </a:xfrm>
          <a:custGeom>
            <a:avLst/>
            <a:gdLst>
              <a:gd name="T0" fmla="*/ 48 w 49"/>
              <a:gd name="T1" fmla="*/ 0 h 97"/>
              <a:gd name="T2" fmla="*/ 0 w 49"/>
              <a:gd name="T3" fmla="*/ 0 h 97"/>
              <a:gd name="T4" fmla="*/ 0 w 49"/>
              <a:gd name="T5" fmla="*/ 96 h 97"/>
              <a:gd name="T6" fmla="*/ 48 w 49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97">
                <a:moveTo>
                  <a:pt x="48" y="0"/>
                </a:moveTo>
                <a:lnTo>
                  <a:pt x="0" y="0"/>
                </a:lnTo>
                <a:lnTo>
                  <a:pt x="0" y="96"/>
                </a:lnTo>
                <a:lnTo>
                  <a:pt x="48" y="9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45" name="Freeform 36"/>
          <p:cNvSpPr>
            <a:spLocks/>
          </p:cNvSpPr>
          <p:nvPr/>
        </p:nvSpPr>
        <p:spPr bwMode="auto">
          <a:xfrm>
            <a:off x="2087563" y="5286375"/>
            <a:ext cx="915987" cy="1588"/>
          </a:xfrm>
          <a:custGeom>
            <a:avLst/>
            <a:gdLst>
              <a:gd name="T0" fmla="*/ 576 w 577"/>
              <a:gd name="T1" fmla="*/ 0 h 1"/>
              <a:gd name="T2" fmla="*/ 0 w 577"/>
              <a:gd name="T3" fmla="*/ 0 h 1"/>
              <a:gd name="T4" fmla="*/ 0 w 57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7" h="1">
                <a:moveTo>
                  <a:pt x="576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46" name="Rectangle 37"/>
          <p:cNvSpPr>
            <a:spLocks noChangeArrowheads="1"/>
          </p:cNvSpPr>
          <p:nvPr/>
        </p:nvSpPr>
        <p:spPr bwMode="auto">
          <a:xfrm>
            <a:off x="2200577" y="4953000"/>
            <a:ext cx="758222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result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addr</a:t>
            </a:r>
          </a:p>
        </p:txBody>
      </p:sp>
      <p:sp>
        <p:nvSpPr>
          <p:cNvPr id="47" name="Rectangle 38"/>
          <p:cNvSpPr>
            <a:spLocks noChangeArrowheads="1"/>
          </p:cNvSpPr>
          <p:nvPr/>
        </p:nvSpPr>
        <p:spPr bwMode="auto">
          <a:xfrm>
            <a:off x="3021315" y="2582863"/>
            <a:ext cx="758222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result</a:t>
            </a:r>
          </a:p>
        </p:txBody>
      </p:sp>
      <p:grpSp>
        <p:nvGrpSpPr>
          <p:cNvPr id="48" name="Group 39"/>
          <p:cNvGrpSpPr>
            <a:grpSpLocks/>
          </p:cNvGrpSpPr>
          <p:nvPr/>
        </p:nvGrpSpPr>
        <p:grpSpPr bwMode="auto">
          <a:xfrm>
            <a:off x="2992438" y="4251325"/>
            <a:ext cx="896937" cy="1193800"/>
            <a:chOff x="1885" y="2678"/>
            <a:chExt cx="565" cy="752"/>
          </a:xfrm>
        </p:grpSpPr>
        <p:sp>
          <p:nvSpPr>
            <p:cNvPr id="49" name="Rectangle 40"/>
            <p:cNvSpPr>
              <a:spLocks noChangeArrowheads="1"/>
            </p:cNvSpPr>
            <p:nvPr/>
          </p:nvSpPr>
          <p:spPr bwMode="auto">
            <a:xfrm>
              <a:off x="1938" y="2678"/>
              <a:ext cx="51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0" name="Line 41"/>
            <p:cNvSpPr>
              <a:spLocks noChangeShapeType="1"/>
            </p:cNvSpPr>
            <p:nvPr/>
          </p:nvSpPr>
          <p:spPr bwMode="auto">
            <a:xfrm>
              <a:off x="1938" y="2766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" name="Line 42"/>
            <p:cNvSpPr>
              <a:spLocks noChangeShapeType="1"/>
            </p:cNvSpPr>
            <p:nvPr/>
          </p:nvSpPr>
          <p:spPr bwMode="auto">
            <a:xfrm>
              <a:off x="1938" y="2862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2" name="Line 43"/>
            <p:cNvSpPr>
              <a:spLocks noChangeShapeType="1"/>
            </p:cNvSpPr>
            <p:nvPr/>
          </p:nvSpPr>
          <p:spPr bwMode="auto">
            <a:xfrm>
              <a:off x="1938" y="2958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3" name="Line 44"/>
            <p:cNvSpPr>
              <a:spLocks noChangeShapeType="1"/>
            </p:cNvSpPr>
            <p:nvPr/>
          </p:nvSpPr>
          <p:spPr bwMode="auto">
            <a:xfrm>
              <a:off x="1938" y="3150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4" name="Line 45"/>
            <p:cNvSpPr>
              <a:spLocks noChangeShapeType="1"/>
            </p:cNvSpPr>
            <p:nvPr/>
          </p:nvSpPr>
          <p:spPr bwMode="auto">
            <a:xfrm>
              <a:off x="1938" y="3054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5" name="Line 46"/>
            <p:cNvSpPr>
              <a:spLocks noChangeShapeType="1"/>
            </p:cNvSpPr>
            <p:nvPr/>
          </p:nvSpPr>
          <p:spPr bwMode="auto">
            <a:xfrm>
              <a:off x="1938" y="3342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6" name="Line 47"/>
            <p:cNvSpPr>
              <a:spLocks noChangeShapeType="1"/>
            </p:cNvSpPr>
            <p:nvPr/>
          </p:nvSpPr>
          <p:spPr bwMode="auto">
            <a:xfrm>
              <a:off x="1938" y="3246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1885" y="2731"/>
              <a:ext cx="55" cy="461"/>
            </a:xfrm>
            <a:custGeom>
              <a:avLst/>
              <a:gdLst>
                <a:gd name="T0" fmla="*/ 54 w 55"/>
                <a:gd name="T1" fmla="*/ 0 h 461"/>
                <a:gd name="T2" fmla="*/ 0 w 55"/>
                <a:gd name="T3" fmla="*/ 0 h 461"/>
                <a:gd name="T4" fmla="*/ 0 w 55"/>
                <a:gd name="T5" fmla="*/ 460 h 461"/>
                <a:gd name="T6" fmla="*/ 54 w 55"/>
                <a:gd name="T7" fmla="*/ 46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461">
                  <a:moveTo>
                    <a:pt x="54" y="0"/>
                  </a:moveTo>
                  <a:lnTo>
                    <a:pt x="0" y="0"/>
                  </a:lnTo>
                  <a:lnTo>
                    <a:pt x="0" y="460"/>
                  </a:lnTo>
                  <a:lnTo>
                    <a:pt x="54" y="46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58" name="Line 49"/>
          <p:cNvSpPr>
            <a:spLocks noChangeShapeType="1"/>
          </p:cNvSpPr>
          <p:nvPr/>
        </p:nvSpPr>
        <p:spPr bwMode="auto">
          <a:xfrm flipH="1">
            <a:off x="2060575" y="4695825"/>
            <a:ext cx="93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59" name="Freeform 50"/>
          <p:cNvSpPr>
            <a:spLocks/>
          </p:cNvSpPr>
          <p:nvPr/>
        </p:nvSpPr>
        <p:spPr bwMode="auto">
          <a:xfrm>
            <a:off x="4487863" y="2093913"/>
            <a:ext cx="344487" cy="611187"/>
          </a:xfrm>
          <a:custGeom>
            <a:avLst/>
            <a:gdLst>
              <a:gd name="T0" fmla="*/ 216 w 217"/>
              <a:gd name="T1" fmla="*/ 0 h 385"/>
              <a:gd name="T2" fmla="*/ 0 w 217"/>
              <a:gd name="T3" fmla="*/ 0 h 385"/>
              <a:gd name="T4" fmla="*/ 0 w 217"/>
              <a:gd name="T5" fmla="*/ 384 h 385"/>
              <a:gd name="T6" fmla="*/ 216 w 217"/>
              <a:gd name="T7" fmla="*/ 384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" h="385">
                <a:moveTo>
                  <a:pt x="216" y="0"/>
                </a:moveTo>
                <a:lnTo>
                  <a:pt x="0" y="0"/>
                </a:lnTo>
                <a:lnTo>
                  <a:pt x="0" y="384"/>
                </a:lnTo>
                <a:lnTo>
                  <a:pt x="216" y="384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0" name="Line 51"/>
          <p:cNvSpPr>
            <a:spLocks noChangeShapeType="1"/>
          </p:cNvSpPr>
          <p:nvPr/>
        </p:nvSpPr>
        <p:spPr bwMode="auto">
          <a:xfrm flipH="1">
            <a:off x="2074863" y="2398713"/>
            <a:ext cx="2411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61" name="Freeform 52"/>
          <p:cNvSpPr>
            <a:spLocks/>
          </p:cNvSpPr>
          <p:nvPr/>
        </p:nvSpPr>
        <p:spPr bwMode="auto">
          <a:xfrm>
            <a:off x="5668963" y="2474913"/>
            <a:ext cx="763587" cy="1587"/>
          </a:xfrm>
          <a:custGeom>
            <a:avLst/>
            <a:gdLst>
              <a:gd name="T0" fmla="*/ 0 w 481"/>
              <a:gd name="T1" fmla="*/ 0 h 1"/>
              <a:gd name="T2" fmla="*/ 480 w 48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81" h="1">
                <a:moveTo>
                  <a:pt x="0" y="0"/>
                </a:moveTo>
                <a:lnTo>
                  <a:pt x="48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2" name="Freeform 53"/>
          <p:cNvSpPr>
            <a:spLocks/>
          </p:cNvSpPr>
          <p:nvPr/>
        </p:nvSpPr>
        <p:spPr bwMode="auto">
          <a:xfrm>
            <a:off x="3916363" y="2779713"/>
            <a:ext cx="2514600" cy="2114550"/>
          </a:xfrm>
          <a:custGeom>
            <a:avLst/>
            <a:gdLst>
              <a:gd name="T0" fmla="*/ 0 w 1584"/>
              <a:gd name="T1" fmla="*/ 1332 h 1332"/>
              <a:gd name="T2" fmla="*/ 264 w 1584"/>
              <a:gd name="T3" fmla="*/ 1332 h 1332"/>
              <a:gd name="T4" fmla="*/ 264 w 1584"/>
              <a:gd name="T5" fmla="*/ 432 h 1332"/>
              <a:gd name="T6" fmla="*/ 1248 w 1584"/>
              <a:gd name="T7" fmla="*/ 432 h 1332"/>
              <a:gd name="T8" fmla="*/ 1248 w 1584"/>
              <a:gd name="T9" fmla="*/ 0 h 1332"/>
              <a:gd name="T10" fmla="*/ 1584 w 1584"/>
              <a:gd name="T11" fmla="*/ 0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84" h="1332">
                <a:moveTo>
                  <a:pt x="0" y="1332"/>
                </a:moveTo>
                <a:lnTo>
                  <a:pt x="264" y="1332"/>
                </a:lnTo>
                <a:lnTo>
                  <a:pt x="264" y="432"/>
                </a:lnTo>
                <a:lnTo>
                  <a:pt x="1248" y="432"/>
                </a:lnTo>
                <a:lnTo>
                  <a:pt x="1248" y="0"/>
                </a:lnTo>
                <a:lnTo>
                  <a:pt x="158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3" name="Freeform 54"/>
          <p:cNvSpPr>
            <a:spLocks/>
          </p:cNvSpPr>
          <p:nvPr/>
        </p:nvSpPr>
        <p:spPr bwMode="auto">
          <a:xfrm>
            <a:off x="5592763" y="3008313"/>
            <a:ext cx="839787" cy="1830387"/>
          </a:xfrm>
          <a:custGeom>
            <a:avLst/>
            <a:gdLst>
              <a:gd name="T0" fmla="*/ 0 w 529"/>
              <a:gd name="T1" fmla="*/ 1152 h 1153"/>
              <a:gd name="T2" fmla="*/ 336 w 529"/>
              <a:gd name="T3" fmla="*/ 1152 h 1153"/>
              <a:gd name="T4" fmla="*/ 336 w 529"/>
              <a:gd name="T5" fmla="*/ 0 h 1153"/>
              <a:gd name="T6" fmla="*/ 528 w 529"/>
              <a:gd name="T7" fmla="*/ 0 h 1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9" h="1153">
                <a:moveTo>
                  <a:pt x="0" y="1152"/>
                </a:moveTo>
                <a:lnTo>
                  <a:pt x="336" y="1152"/>
                </a:lnTo>
                <a:lnTo>
                  <a:pt x="336" y="0"/>
                </a:lnTo>
                <a:lnTo>
                  <a:pt x="528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4" name="Freeform 55"/>
          <p:cNvSpPr>
            <a:spLocks/>
          </p:cNvSpPr>
          <p:nvPr/>
        </p:nvSpPr>
        <p:spPr bwMode="auto">
          <a:xfrm>
            <a:off x="1481138" y="4811713"/>
            <a:ext cx="5872162" cy="1260475"/>
          </a:xfrm>
          <a:custGeom>
            <a:avLst/>
            <a:gdLst>
              <a:gd name="T0" fmla="*/ 0 w 3699"/>
              <a:gd name="T1" fmla="*/ 549 h 794"/>
              <a:gd name="T2" fmla="*/ 0 w 3699"/>
              <a:gd name="T3" fmla="*/ 793 h 794"/>
              <a:gd name="T4" fmla="*/ 3698 w 3699"/>
              <a:gd name="T5" fmla="*/ 793 h 794"/>
              <a:gd name="T6" fmla="*/ 3698 w 3699"/>
              <a:gd name="T7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99" h="794">
                <a:moveTo>
                  <a:pt x="0" y="549"/>
                </a:moveTo>
                <a:lnTo>
                  <a:pt x="0" y="793"/>
                </a:lnTo>
                <a:lnTo>
                  <a:pt x="3698" y="793"/>
                </a:lnTo>
                <a:lnTo>
                  <a:pt x="3698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5" name="Freeform 56"/>
          <p:cNvSpPr>
            <a:spLocks/>
          </p:cNvSpPr>
          <p:nvPr/>
        </p:nvSpPr>
        <p:spPr bwMode="auto">
          <a:xfrm>
            <a:off x="7726363" y="3541713"/>
            <a:ext cx="611187" cy="839787"/>
          </a:xfrm>
          <a:custGeom>
            <a:avLst/>
            <a:gdLst>
              <a:gd name="T0" fmla="*/ 288 w 385"/>
              <a:gd name="T1" fmla="*/ 528 h 529"/>
              <a:gd name="T2" fmla="*/ 384 w 385"/>
              <a:gd name="T3" fmla="*/ 528 h 529"/>
              <a:gd name="T4" fmla="*/ 384 w 385"/>
              <a:gd name="T5" fmla="*/ 0 h 529"/>
              <a:gd name="T6" fmla="*/ 0 w 385"/>
              <a:gd name="T7" fmla="*/ 0 h 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5" h="529">
                <a:moveTo>
                  <a:pt x="288" y="528"/>
                </a:moveTo>
                <a:lnTo>
                  <a:pt x="384" y="528"/>
                </a:lnTo>
                <a:lnTo>
                  <a:pt x="384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6" name="Rectangle 57"/>
          <p:cNvSpPr>
            <a:spLocks noChangeArrowheads="1"/>
          </p:cNvSpPr>
          <p:nvPr/>
        </p:nvSpPr>
        <p:spPr bwMode="auto">
          <a:xfrm>
            <a:off x="2889957" y="2035175"/>
            <a:ext cx="116698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operand</a:t>
            </a:r>
          </a:p>
        </p:txBody>
      </p:sp>
      <p:sp>
        <p:nvSpPr>
          <p:cNvPr id="67" name="Rectangle 58"/>
          <p:cNvSpPr>
            <a:spLocks noChangeArrowheads="1"/>
          </p:cNvSpPr>
          <p:nvPr/>
        </p:nvSpPr>
        <p:spPr bwMode="auto">
          <a:xfrm>
            <a:off x="1996194" y="4343400"/>
            <a:ext cx="1166988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operand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addr</a:t>
            </a:r>
          </a:p>
        </p:txBody>
      </p:sp>
    </p:spTree>
    <p:extLst>
      <p:ext uri="{BB962C8B-B14F-4D97-AF65-F5344CB8AC3E}">
        <p14:creationId xmlns:p14="http://schemas.microsoft.com/office/powerpoint/2010/main" val="21275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CDC 6600: Load/Store Architecture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Separate instructions manipulate three register types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- 8, 60-bit data registers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- 8, 18-bit address registers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- 8, 18-bit index registers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Arithmetic and logic instructions are </a:t>
            </a:r>
            <a:r>
              <a:rPr lang="en-US" dirty="0" err="1" smtClean="0">
                <a:solidFill>
                  <a:schemeClr val="tx1"/>
                </a:solidFill>
              </a:rPr>
              <a:t>reg</a:t>
            </a:r>
            <a:r>
              <a:rPr lang="en-US" dirty="0" smtClean="0">
                <a:solidFill>
                  <a:schemeClr val="tx1"/>
                </a:solidFill>
              </a:rPr>
              <a:t>-to-</a:t>
            </a:r>
            <a:r>
              <a:rPr lang="en-US" dirty="0" err="1" smtClean="0">
                <a:solidFill>
                  <a:schemeClr val="tx1"/>
                </a:solidFill>
              </a:rPr>
              <a:t>reg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Hardwired control, no </a:t>
            </a:r>
            <a:r>
              <a:rPr lang="en-US" sz="1600" dirty="0" err="1" smtClean="0">
                <a:solidFill>
                  <a:schemeClr val="tx1"/>
                </a:solidFill>
              </a:rPr>
              <a:t>microcoding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Dynamic instruction scheduling with a scoreboard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Only load and store instructions refer to memory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85510" y="3759200"/>
            <a:ext cx="6892914" cy="1043876"/>
            <a:chOff x="1485510" y="3759200"/>
            <a:chExt cx="6892914" cy="1043876"/>
          </a:xfrm>
        </p:grpSpPr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1485510" y="3759200"/>
              <a:ext cx="6892914" cy="1043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solidFill>
                    <a:schemeClr val="tx1"/>
                  </a:solidFill>
                  <a:latin typeface="+mj-lt"/>
                </a:rPr>
                <a:t>      6	   </a:t>
              </a:r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   3        3       </a:t>
              </a:r>
              <a:r>
                <a:rPr lang="en-US" sz="1800" dirty="0">
                  <a:solidFill>
                    <a:schemeClr val="tx1"/>
                  </a:solidFill>
                  <a:latin typeface="+mj-lt"/>
                </a:rPr>
                <a:t>3 </a:t>
              </a:r>
              <a:endParaRPr lang="en-US" sz="2000" dirty="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2000" dirty="0" err="1">
                  <a:solidFill>
                    <a:srgbClr val="56127A"/>
                  </a:solidFill>
                  <a:latin typeface="+mj-lt"/>
                </a:rPr>
                <a:t>opcode</a:t>
              </a:r>
              <a:r>
                <a:rPr lang="en-US" sz="2000" dirty="0">
                  <a:solidFill>
                    <a:srgbClr val="56127A"/>
                  </a:solidFill>
                  <a:latin typeface="+mj-lt"/>
                </a:rPr>
                <a:t>   </a:t>
              </a:r>
              <a:r>
                <a:rPr lang="en-US" sz="2000" dirty="0" smtClean="0">
                  <a:solidFill>
                    <a:srgbClr val="56127A"/>
                  </a:solidFill>
                  <a:latin typeface="+mj-lt"/>
                </a:rPr>
                <a:t>  i        j       </a:t>
              </a:r>
              <a:r>
                <a:rPr lang="en-US" sz="2000" dirty="0">
                  <a:solidFill>
                    <a:srgbClr val="56127A"/>
                  </a:solidFill>
                  <a:latin typeface="+mj-lt"/>
                </a:rPr>
                <a:t>k  		 </a:t>
              </a:r>
              <a:r>
                <a:rPr lang="en-US" sz="2000" dirty="0" err="1" smtClean="0">
                  <a:solidFill>
                    <a:srgbClr val="56127A"/>
                  </a:solidFill>
                  <a:latin typeface="+mj-lt"/>
                </a:rPr>
                <a:t>Ri</a:t>
              </a:r>
              <a:r>
                <a:rPr lang="en-US" sz="2000" dirty="0" smtClean="0">
                  <a:solidFill>
                    <a:srgbClr val="56127A"/>
                  </a:solidFill>
                  <a:latin typeface="+mj-lt"/>
                </a:rPr>
                <a:t> </a:t>
              </a:r>
              <a:r>
                <a:rPr lang="en-US" sz="2400" dirty="0" smtClean="0">
                  <a:solidFill>
                    <a:srgbClr val="56127A"/>
                  </a:solidFill>
                  <a:latin typeface="+mj-lt"/>
                  <a:sym typeface="Wingdings" pitchFamily="2" charset="2"/>
                </a:rPr>
                <a:t></a:t>
              </a:r>
              <a:r>
                <a:rPr lang="en-US" sz="2000" dirty="0" smtClean="0">
                  <a:solidFill>
                    <a:srgbClr val="56127A"/>
                  </a:solidFill>
                  <a:latin typeface="+mj-lt"/>
                </a:rPr>
                <a:t>(</a:t>
              </a:r>
              <a:r>
                <a:rPr lang="en-US" sz="2000" dirty="0" err="1">
                  <a:solidFill>
                    <a:srgbClr val="56127A"/>
                  </a:solidFill>
                  <a:latin typeface="+mj-lt"/>
                </a:rPr>
                <a:t>Rj</a:t>
              </a:r>
              <a:r>
                <a:rPr lang="en-US" sz="2000" dirty="0">
                  <a:solidFill>
                    <a:srgbClr val="56127A"/>
                  </a:solidFill>
                  <a:latin typeface="+mj-lt"/>
                </a:rPr>
                <a:t>) op (</a:t>
              </a:r>
              <a:r>
                <a:rPr lang="en-US" sz="2000" dirty="0" err="1">
                  <a:solidFill>
                    <a:srgbClr val="56127A"/>
                  </a:solidFill>
                  <a:latin typeface="+mj-lt"/>
                </a:rPr>
                <a:t>Rk</a:t>
              </a:r>
              <a:r>
                <a:rPr lang="en-US" sz="2000" dirty="0">
                  <a:solidFill>
                    <a:srgbClr val="56127A"/>
                  </a:solidFill>
                  <a:latin typeface="+mj-lt"/>
                </a:rPr>
                <a:t>)</a:t>
              </a:r>
            </a:p>
            <a:p>
              <a:pPr latinLnBrk="1">
                <a:spcBef>
                  <a:spcPct val="0"/>
                </a:spcBef>
              </a:pPr>
              <a:endParaRPr lang="en-US" sz="2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1504560" y="4070350"/>
              <a:ext cx="2952225" cy="41592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2651750" y="4095750"/>
              <a:ext cx="0" cy="368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3266230" y="4094162"/>
              <a:ext cx="0" cy="368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3842305" y="4097635"/>
              <a:ext cx="0" cy="368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555595" y="5314317"/>
            <a:ext cx="7933263" cy="104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6     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      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3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 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3                 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       18 </a:t>
            </a:r>
            <a:endParaRPr lang="en-US" sz="18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2000" dirty="0" err="1">
                <a:solidFill>
                  <a:srgbClr val="56127A"/>
                </a:solidFill>
                <a:latin typeface="+mj-lt"/>
              </a:rPr>
              <a:t>opcode</a:t>
            </a:r>
            <a:r>
              <a:rPr lang="en-US" sz="2000" dirty="0">
                <a:solidFill>
                  <a:srgbClr val="56127A"/>
                </a:solidFill>
                <a:latin typeface="+mj-lt"/>
              </a:rPr>
              <a:t>   </a:t>
            </a:r>
            <a:r>
              <a:rPr lang="en-US" sz="2000" dirty="0" smtClean="0">
                <a:solidFill>
                  <a:srgbClr val="56127A"/>
                </a:solidFill>
                <a:latin typeface="+mj-lt"/>
              </a:rPr>
              <a:t>  i     </a:t>
            </a:r>
            <a:r>
              <a:rPr lang="en-US" sz="2000" dirty="0">
                <a:solidFill>
                  <a:srgbClr val="56127A"/>
                </a:solidFill>
                <a:latin typeface="+mj-lt"/>
              </a:rPr>
              <a:t>j                </a:t>
            </a:r>
            <a:r>
              <a:rPr lang="en-US" sz="2000" dirty="0" smtClean="0">
                <a:solidFill>
                  <a:srgbClr val="56127A"/>
                </a:solidFill>
                <a:latin typeface="+mj-lt"/>
              </a:rPr>
              <a:t>      </a:t>
            </a:r>
            <a:r>
              <a:rPr lang="en-US" sz="2000" dirty="0" err="1" smtClean="0">
                <a:solidFill>
                  <a:srgbClr val="56127A"/>
                </a:solidFill>
                <a:latin typeface="+mj-lt"/>
              </a:rPr>
              <a:t>disp</a:t>
            </a:r>
            <a:r>
              <a:rPr lang="en-US" sz="2000" dirty="0" smtClean="0">
                <a:solidFill>
                  <a:srgbClr val="56127A"/>
                </a:solidFill>
                <a:latin typeface="+mj-lt"/>
              </a:rPr>
              <a:t>                  	</a:t>
            </a:r>
            <a:r>
              <a:rPr lang="en-US" sz="2000" dirty="0" err="1" smtClean="0">
                <a:solidFill>
                  <a:srgbClr val="56127A"/>
                </a:solidFill>
                <a:latin typeface="+mj-lt"/>
              </a:rPr>
              <a:t>Ri</a:t>
            </a:r>
            <a:r>
              <a:rPr lang="en-US" sz="2000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56127A"/>
                </a:solidFill>
                <a:latin typeface="+mj-lt"/>
                <a:sym typeface="Wingdings" pitchFamily="2" charset="2"/>
              </a:rPr>
              <a:t> M</a:t>
            </a:r>
            <a:r>
              <a:rPr lang="en-US" sz="2000" dirty="0" smtClean="0">
                <a:solidFill>
                  <a:srgbClr val="56127A"/>
                </a:solidFill>
                <a:latin typeface="+mj-lt"/>
              </a:rPr>
              <a:t>[(</a:t>
            </a:r>
            <a:r>
              <a:rPr lang="en-US" sz="2000" dirty="0" err="1">
                <a:solidFill>
                  <a:srgbClr val="56127A"/>
                </a:solidFill>
                <a:latin typeface="+mj-lt"/>
              </a:rPr>
              <a:t>Rj</a:t>
            </a:r>
            <a:r>
              <a:rPr lang="en-US" sz="2000" dirty="0">
                <a:solidFill>
                  <a:srgbClr val="56127A"/>
                </a:solidFill>
                <a:latin typeface="+mj-lt"/>
              </a:rPr>
              <a:t>) + </a:t>
            </a:r>
            <a:r>
              <a:rPr lang="en-US" sz="2000" dirty="0" err="1">
                <a:solidFill>
                  <a:srgbClr val="56127A"/>
                </a:solidFill>
                <a:latin typeface="+mj-lt"/>
              </a:rPr>
              <a:t>disp</a:t>
            </a:r>
            <a:r>
              <a:rPr lang="en-US" sz="2000" dirty="0">
                <a:solidFill>
                  <a:srgbClr val="56127A"/>
                </a:solidFill>
                <a:latin typeface="+mj-lt"/>
              </a:rPr>
              <a:t>]</a:t>
            </a:r>
            <a:endParaRPr lang="en-US" sz="1800" dirty="0">
              <a:solidFill>
                <a:srgbClr val="56127A"/>
              </a:solidFill>
              <a:latin typeface="+mj-lt"/>
            </a:endParaRPr>
          </a:p>
          <a:p>
            <a:pPr latinLnBrk="1">
              <a:spcBef>
                <a:spcPct val="0"/>
              </a:spcBef>
            </a:pPr>
            <a:endParaRPr lang="en-US" sz="1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60358" y="5695317"/>
            <a:ext cx="5353050" cy="403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1806840" y="5694895"/>
            <a:ext cx="0" cy="368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2229295" y="5694895"/>
            <a:ext cx="0" cy="368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2651750" y="5694895"/>
            <a:ext cx="0" cy="368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8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CDC 6600: Instruction Set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Simplified Pipeline Implementation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Three-address, register-register ALU instructions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No implicit dependencies between inputs and outputs</a:t>
            </a:r>
          </a:p>
          <a:p>
            <a:pPr algn="l">
              <a:spcBef>
                <a:spcPct val="0"/>
              </a:spcBef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Multiple Outstanding Memory Accesses</a:t>
            </a:r>
          </a:p>
          <a:p>
            <a:pPr marL="457200"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Decouple (a) setting of address register from (b) </a:t>
            </a:r>
            <a:r>
              <a:rPr lang="en-US" sz="1600" b="0" dirty="0" smtClean="0">
                <a:solidFill>
                  <a:schemeClr val="tx1"/>
                </a:solidFill>
              </a:rPr>
              <a:t>retrieving value </a:t>
            </a:r>
            <a:r>
              <a:rPr lang="en-US" sz="1600" b="0" dirty="0" smtClean="0">
                <a:solidFill>
                  <a:schemeClr val="tx1"/>
                </a:solidFill>
              </a:rPr>
              <a:t>from data register</a:t>
            </a:r>
          </a:p>
          <a:p>
            <a:pPr marL="457200" lvl="2">
              <a:spcBef>
                <a:spcPct val="0"/>
              </a:spcBef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SW can schedule load for address register before use of loaded value</a:t>
            </a:r>
          </a:p>
          <a:p>
            <a:pPr marL="457200"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SW can interleave independent instructions</a:t>
            </a:r>
          </a:p>
          <a:p>
            <a:pPr algn="l">
              <a:spcBef>
                <a:spcPct val="0"/>
              </a:spcBef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Superscalar: multiple </a:t>
            </a:r>
            <a:r>
              <a:rPr lang="en-US" dirty="0" smtClean="0">
                <a:solidFill>
                  <a:schemeClr val="tx1"/>
                </a:solidFill>
              </a:rPr>
              <a:t>parallel functional units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Example: two separate multipliers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Functional units initially </a:t>
            </a:r>
            <a:r>
              <a:rPr lang="en-US" b="0" dirty="0" err="1" smtClean="0">
                <a:solidFill>
                  <a:schemeClr val="tx1"/>
                </a:solidFill>
              </a:rPr>
              <a:t>unpipelined</a:t>
            </a:r>
            <a:endParaRPr lang="en-US" b="0" dirty="0" smtClean="0">
              <a:solidFill>
                <a:schemeClr val="tx1"/>
              </a:solidFill>
            </a:endParaRP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CDC7600 pipelines functional units (foreshadowing later RISC machines)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4938</TotalTime>
  <Words>2231</Words>
  <Application>Microsoft Office PowerPoint</Application>
  <PresentationFormat>On-screen Show (4:3)</PresentationFormat>
  <Paragraphs>1134</Paragraphs>
  <Slides>38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Executive</vt:lpstr>
      <vt:lpstr>ECE 252 / CPS 220  Advanced Computer Architecture I  Lecture 4 Reduced Instruction Set Computers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323</cp:revision>
  <dcterms:created xsi:type="dcterms:W3CDTF">2011-07-23T19:26:49Z</dcterms:created>
  <dcterms:modified xsi:type="dcterms:W3CDTF">2011-09-07T23:24:02Z</dcterms:modified>
</cp:coreProperties>
</file>