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sldIdLst>
    <p:sldId id="256" r:id="rId2"/>
    <p:sldId id="510" r:id="rId3"/>
    <p:sldId id="652" r:id="rId4"/>
    <p:sldId id="679" r:id="rId5"/>
    <p:sldId id="690" r:id="rId6"/>
    <p:sldId id="691" r:id="rId7"/>
    <p:sldId id="630" r:id="rId8"/>
    <p:sldId id="692" r:id="rId9"/>
    <p:sldId id="680" r:id="rId10"/>
    <p:sldId id="653" r:id="rId11"/>
    <p:sldId id="654" r:id="rId12"/>
    <p:sldId id="681" r:id="rId13"/>
    <p:sldId id="656" r:id="rId14"/>
    <p:sldId id="682" r:id="rId15"/>
    <p:sldId id="683" r:id="rId16"/>
    <p:sldId id="685" r:id="rId17"/>
    <p:sldId id="687" r:id="rId18"/>
    <p:sldId id="686" r:id="rId19"/>
    <p:sldId id="688" r:id="rId20"/>
    <p:sldId id="655" r:id="rId21"/>
    <p:sldId id="693" r:id="rId22"/>
    <p:sldId id="694" r:id="rId23"/>
    <p:sldId id="696" r:id="rId24"/>
    <p:sldId id="695" r:id="rId25"/>
    <p:sldId id="689" r:id="rId26"/>
    <p:sldId id="697" r:id="rId27"/>
    <p:sldId id="698" r:id="rId28"/>
    <p:sldId id="699" r:id="rId29"/>
    <p:sldId id="702" r:id="rId30"/>
    <p:sldId id="700" r:id="rId31"/>
    <p:sldId id="701" r:id="rId32"/>
    <p:sldId id="703" r:id="rId33"/>
    <p:sldId id="7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0" autoAdjust="0"/>
    <p:restoredTop sz="94660"/>
  </p:normalViewPr>
  <p:slideViewPr>
    <p:cSldViewPr>
      <p:cViewPr>
        <p:scale>
          <a:sx n="125" d="100"/>
          <a:sy n="125" d="100"/>
        </p:scale>
        <p:origin x="-3132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uke.edu/~bcl15/class/class_ece299fall10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252 / CPS 220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</a:t>
            </a: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16</a:t>
            </a: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Multi-threading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www.duke.edu/~bcl15/class/class_ece252fall11.html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CDC 6600 Peripheral Processors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4389125"/>
            <a:ext cx="8147325" cy="1805034"/>
          </a:xfrm>
        </p:spPr>
        <p:txBody>
          <a:bodyPr anchor="t"/>
          <a:lstStyle/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Cray (1964) built first multithreaded hardware architecture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Pipeline with100ns clock period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10 </a:t>
            </a:r>
            <a:r>
              <a:rPr lang="en-US" sz="1600" b="0" dirty="0" smtClean="0">
                <a:solidFill>
                  <a:schemeClr val="tx1"/>
                </a:solidFill>
              </a:rPr>
              <a:t>“virtual” </a:t>
            </a:r>
            <a:r>
              <a:rPr lang="en-US" sz="1600" b="0" dirty="0" smtClean="0">
                <a:solidFill>
                  <a:schemeClr val="tx1"/>
                </a:solidFill>
              </a:rPr>
              <a:t>I/O </a:t>
            </a:r>
            <a:r>
              <a:rPr lang="en-US" sz="1600" b="0" dirty="0" smtClean="0">
                <a:solidFill>
                  <a:schemeClr val="tx1"/>
                </a:solidFill>
              </a:rPr>
              <a:t>processors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provides thread-level parallelism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Each virtual processor executes one instruction every 1000ns (= 1ms)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Minimize processor state with accumulator-based instruction set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4" descr="cdc6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19200"/>
            <a:ext cx="4114800" cy="299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Simple Multithreaded Pipeline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4657960"/>
            <a:ext cx="8147325" cy="1536198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Additional State: One copy of architected state per thread (e.g., PC, GPR)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 Select:</a:t>
            </a:r>
            <a:r>
              <a:rPr lang="en-US" sz="1600" b="0" dirty="0" smtClean="0">
                <a:solidFill>
                  <a:schemeClr val="tx1"/>
                </a:solidFill>
              </a:rPr>
              <a:t> Round-robin logic; Propagate thread ID down pipeline to access correct state (e.g., GPR1 versus GPR2)</a:t>
            </a:r>
          </a:p>
          <a:p>
            <a:pPr marL="285750" indent="-285750" algn="l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Software (e.g., OS) perceives multiple, slower CPUs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76200" y="932675"/>
            <a:ext cx="8839200" cy="3295710"/>
            <a:chOff x="76200" y="932675"/>
            <a:chExt cx="8839200" cy="329571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962400" y="1466075"/>
              <a:ext cx="1600200" cy="1295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57200" y="3523475"/>
              <a:ext cx="152400" cy="609600"/>
              <a:chOff x="432" y="2208"/>
              <a:chExt cx="96" cy="384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32" y="2496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04800" y="3066275"/>
              <a:ext cx="4572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+1</a:t>
              </a: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09600" y="3218675"/>
              <a:ext cx="457200" cy="609600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288" y="384"/>
                </a:cxn>
                <a:cxn ang="0">
                  <a:pos x="288" y="0"/>
                </a:cxn>
                <a:cxn ang="0">
                  <a:pos x="96" y="0"/>
                </a:cxn>
              </a:cxnLst>
              <a:rect l="0" t="0" r="r" b="b"/>
              <a:pathLst>
                <a:path w="288" h="384">
                  <a:moveTo>
                    <a:pt x="0" y="384"/>
                  </a:moveTo>
                  <a:lnTo>
                    <a:pt x="288" y="384"/>
                  </a:lnTo>
                  <a:lnTo>
                    <a:pt x="288" y="0"/>
                  </a:lnTo>
                  <a:lnTo>
                    <a:pt x="96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76200" y="3218675"/>
              <a:ext cx="381000" cy="6096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0" y="384"/>
                </a:cxn>
                <a:cxn ang="0">
                  <a:pos x="240" y="384"/>
                </a:cxn>
              </a:cxnLst>
              <a:rect l="0" t="0" r="r" b="b"/>
              <a:pathLst>
                <a:path w="240" h="384">
                  <a:moveTo>
                    <a:pt x="144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40" y="384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762000" y="3752075"/>
              <a:ext cx="354013" cy="457200"/>
              <a:chOff x="624" y="2448"/>
              <a:chExt cx="223" cy="288"/>
            </a:xfrm>
          </p:grpSpPr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624" y="244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624" y="2448"/>
                <a:ext cx="223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b="1"/>
                  <a:t>2</a:t>
                </a:r>
              </a:p>
            </p:txBody>
          </p:sp>
        </p:grp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066800" y="3828275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142999" y="3828275"/>
              <a:ext cx="1777585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/>
                <a:t>Thread select</a:t>
              </a:r>
            </a:p>
          </p:txBody>
        </p: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914400" y="1466075"/>
              <a:ext cx="304800" cy="838200"/>
              <a:chOff x="432" y="1296"/>
              <a:chExt cx="192" cy="528"/>
            </a:xfrm>
          </p:grpSpPr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FFFF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762000" y="1618475"/>
              <a:ext cx="304800" cy="838200"/>
              <a:chOff x="432" y="1296"/>
              <a:chExt cx="192" cy="528"/>
            </a:xfrm>
          </p:grpSpPr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9999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609600" y="1770875"/>
              <a:ext cx="304800" cy="838200"/>
              <a:chOff x="432" y="1296"/>
              <a:chExt cx="192" cy="528"/>
            </a:xfrm>
          </p:grpSpPr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FF9933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457200" y="1923275"/>
              <a:ext cx="304800" cy="838200"/>
              <a:chOff x="432" y="1296"/>
              <a:chExt cx="192" cy="528"/>
            </a:xfrm>
          </p:grpSpPr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PC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1</a:t>
                </a: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solidFill>
                <a:srgbClr val="00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752600" y="1694675"/>
              <a:ext cx="228600" cy="914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44" y="528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576"/>
                  </a:lnTo>
                  <a:lnTo>
                    <a:pt x="144" y="528"/>
                  </a:lnTo>
                  <a:lnTo>
                    <a:pt x="14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219200" y="19232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1066800" y="2075675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914400" y="2228075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762000" y="2380475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1905000" y="2532875"/>
              <a:ext cx="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1981200" y="2151875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2362200" y="1694675"/>
              <a:ext cx="685800" cy="838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/>
                <a:t>I$</a:t>
              </a:r>
            </a:p>
          </p:txBody>
        </p:sp>
        <p:grpSp>
          <p:nvGrpSpPr>
            <p:cNvPr id="42" name="Group 36"/>
            <p:cNvGrpSpPr>
              <a:grpSpLocks/>
            </p:cNvGrpSpPr>
            <p:nvPr/>
          </p:nvGrpSpPr>
          <p:grpSpPr bwMode="auto">
            <a:xfrm>
              <a:off x="3352800" y="3523475"/>
              <a:ext cx="152400" cy="609600"/>
              <a:chOff x="432" y="2208"/>
              <a:chExt cx="96" cy="384"/>
            </a:xfrm>
          </p:grpSpPr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32" y="2496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39"/>
            <p:cNvGrpSpPr>
              <a:grpSpLocks/>
            </p:cNvGrpSpPr>
            <p:nvPr/>
          </p:nvGrpSpPr>
          <p:grpSpPr bwMode="auto">
            <a:xfrm>
              <a:off x="3352800" y="1694675"/>
              <a:ext cx="304800" cy="838200"/>
              <a:chOff x="432" y="1296"/>
              <a:chExt cx="192" cy="528"/>
            </a:xfrm>
          </p:grpSpPr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IR</a:t>
                </a:r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048000" y="21518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4495800" y="1570850"/>
              <a:ext cx="990600" cy="7778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000" b="1"/>
                <a:t>GPR1</a:t>
              </a: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4343400" y="1662925"/>
              <a:ext cx="990600" cy="777875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000" b="1"/>
                <a:t>GPR1</a:t>
              </a: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191000" y="1755000"/>
              <a:ext cx="990600" cy="777875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000" b="1"/>
                <a:t>GPR1</a:t>
              </a: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038600" y="1847075"/>
              <a:ext cx="990600" cy="7778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/>
                <a:t>GPR1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657600" y="21518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3505200" y="3828275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V="1">
              <a:off x="4648200" y="2761475"/>
              <a:ext cx="0" cy="106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5562600" y="18470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5562600" y="25328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52"/>
            <p:cNvGrpSpPr>
              <a:grpSpLocks/>
            </p:cNvGrpSpPr>
            <p:nvPr/>
          </p:nvGrpSpPr>
          <p:grpSpPr bwMode="auto">
            <a:xfrm>
              <a:off x="5791200" y="1313675"/>
              <a:ext cx="304800" cy="838200"/>
              <a:chOff x="432" y="1296"/>
              <a:chExt cx="192" cy="528"/>
            </a:xfrm>
          </p:grpSpPr>
          <p:sp>
            <p:nvSpPr>
              <p:cNvPr id="59" name="Rectangle 53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X</a:t>
                </a:r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" name="Group 55"/>
            <p:cNvGrpSpPr>
              <a:grpSpLocks/>
            </p:cNvGrpSpPr>
            <p:nvPr/>
          </p:nvGrpSpPr>
          <p:grpSpPr bwMode="auto">
            <a:xfrm>
              <a:off x="5791200" y="2228075"/>
              <a:ext cx="304800" cy="838200"/>
              <a:chOff x="432" y="1296"/>
              <a:chExt cx="192" cy="528"/>
            </a:xfrm>
          </p:grpSpPr>
          <p:sp>
            <p:nvSpPr>
              <p:cNvPr id="62" name="Rectangle 56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b="1" dirty="0"/>
                  <a:t>Y</a:t>
                </a:r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324600" y="1542275"/>
              <a:ext cx="381000" cy="1219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68"/>
                </a:cxn>
                <a:cxn ang="0">
                  <a:pos x="240" y="624"/>
                </a:cxn>
                <a:cxn ang="0">
                  <a:pos x="240" y="144"/>
                </a:cxn>
                <a:cxn ang="0">
                  <a:pos x="0" y="0"/>
                </a:cxn>
              </a:cxnLst>
              <a:rect l="0" t="0" r="r" b="b"/>
              <a:pathLst>
                <a:path w="240" h="768">
                  <a:moveTo>
                    <a:pt x="0" y="0"/>
                  </a:moveTo>
                  <a:lnTo>
                    <a:pt x="0" y="768"/>
                  </a:lnTo>
                  <a:lnTo>
                    <a:pt x="240" y="624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" name="Group 59"/>
            <p:cNvGrpSpPr>
              <a:grpSpLocks/>
            </p:cNvGrpSpPr>
            <p:nvPr/>
          </p:nvGrpSpPr>
          <p:grpSpPr bwMode="auto">
            <a:xfrm>
              <a:off x="5791200" y="3523475"/>
              <a:ext cx="152400" cy="609600"/>
              <a:chOff x="432" y="2208"/>
              <a:chExt cx="96" cy="384"/>
            </a:xfrm>
          </p:grpSpPr>
          <p:sp>
            <p:nvSpPr>
              <p:cNvPr id="66" name="Rectangle 60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432" y="2496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62"/>
            <p:cNvGrpSpPr>
              <a:grpSpLocks/>
            </p:cNvGrpSpPr>
            <p:nvPr/>
          </p:nvGrpSpPr>
          <p:grpSpPr bwMode="auto">
            <a:xfrm>
              <a:off x="3962400" y="3752075"/>
              <a:ext cx="354013" cy="457200"/>
              <a:chOff x="624" y="2448"/>
              <a:chExt cx="223" cy="288"/>
            </a:xfrm>
          </p:grpSpPr>
          <p:sp>
            <p:nvSpPr>
              <p:cNvPr id="69" name="Line 63"/>
              <p:cNvSpPr>
                <a:spLocks noChangeShapeType="1"/>
              </p:cNvSpPr>
              <p:nvPr/>
            </p:nvSpPr>
            <p:spPr bwMode="auto">
              <a:xfrm flipV="1">
                <a:off x="624" y="244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 Box 64"/>
              <p:cNvSpPr txBox="1">
                <a:spLocks noChangeArrowheads="1"/>
              </p:cNvSpPr>
              <p:nvPr/>
            </p:nvSpPr>
            <p:spPr bwMode="auto">
              <a:xfrm>
                <a:off x="624" y="2448"/>
                <a:ext cx="223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b="1"/>
                  <a:t>2</a:t>
                </a:r>
              </a:p>
            </p:txBody>
          </p:sp>
        </p:grp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6096000" y="18470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6096000" y="25328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67"/>
            <p:cNvGrpSpPr>
              <a:grpSpLocks/>
            </p:cNvGrpSpPr>
            <p:nvPr/>
          </p:nvGrpSpPr>
          <p:grpSpPr bwMode="auto">
            <a:xfrm>
              <a:off x="6934200" y="1770875"/>
              <a:ext cx="152400" cy="838200"/>
              <a:chOff x="432" y="1296"/>
              <a:chExt cx="192" cy="528"/>
            </a:xfrm>
          </p:grpSpPr>
          <p:sp>
            <p:nvSpPr>
              <p:cNvPr id="74" name="Rectangle 68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en-US" sz="1800" b="1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>
              <a:off x="6705600" y="21518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71"/>
            <p:cNvGrpSpPr>
              <a:grpSpLocks/>
            </p:cNvGrpSpPr>
            <p:nvPr/>
          </p:nvGrpSpPr>
          <p:grpSpPr bwMode="auto">
            <a:xfrm>
              <a:off x="6934200" y="2685275"/>
              <a:ext cx="152400" cy="838200"/>
              <a:chOff x="432" y="1296"/>
              <a:chExt cx="192" cy="528"/>
            </a:xfrm>
          </p:grpSpPr>
          <p:sp>
            <p:nvSpPr>
              <p:cNvPr id="78" name="Rectangle 72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en-US" sz="1800" b="1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6172200" y="2532875"/>
              <a:ext cx="7620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2"/>
                </a:cxn>
                <a:cxn ang="0">
                  <a:pos x="480" y="432"/>
                </a:cxn>
              </a:cxnLst>
              <a:rect l="0" t="0" r="r" b="b"/>
              <a:pathLst>
                <a:path w="480" h="432">
                  <a:moveTo>
                    <a:pt x="0" y="0"/>
                  </a:moveTo>
                  <a:lnTo>
                    <a:pt x="0" y="432"/>
                  </a:lnTo>
                  <a:lnTo>
                    <a:pt x="480" y="43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7391400" y="1999475"/>
              <a:ext cx="4572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/>
                <a:t>D$</a:t>
              </a:r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7086600" y="21518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7086600" y="3066275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78"/>
            <p:cNvGrpSpPr>
              <a:grpSpLocks/>
            </p:cNvGrpSpPr>
            <p:nvPr/>
          </p:nvGrpSpPr>
          <p:grpSpPr bwMode="auto">
            <a:xfrm>
              <a:off x="8458200" y="2228075"/>
              <a:ext cx="152400" cy="838200"/>
              <a:chOff x="432" y="1296"/>
              <a:chExt cx="192" cy="528"/>
            </a:xfrm>
          </p:grpSpPr>
          <p:sp>
            <p:nvSpPr>
              <p:cNvPr id="85" name="Rectangle 79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192" cy="5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en-US" sz="1800" b="1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432" y="1728"/>
                <a:ext cx="19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>
              <a:off x="7848600" y="28376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8077200" y="2151875"/>
              <a:ext cx="152400" cy="914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44" y="528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576"/>
                  </a:lnTo>
                  <a:lnTo>
                    <a:pt x="144" y="528"/>
                  </a:lnTo>
                  <a:lnTo>
                    <a:pt x="14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>
              <a:off x="8229600" y="2609075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7162800" y="1694675"/>
              <a:ext cx="914400" cy="6096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480" y="0"/>
                </a:cxn>
                <a:cxn ang="0">
                  <a:pos x="480" y="384"/>
                </a:cxn>
                <a:cxn ang="0">
                  <a:pos x="576" y="384"/>
                </a:cxn>
              </a:cxnLst>
              <a:rect l="0" t="0" r="r" b="b"/>
              <a:pathLst>
                <a:path w="576" h="384">
                  <a:moveTo>
                    <a:pt x="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384"/>
                  </a:lnTo>
                  <a:lnTo>
                    <a:pt x="576" y="384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5"/>
            <p:cNvSpPr>
              <a:spLocks noChangeShapeType="1"/>
            </p:cNvSpPr>
            <p:nvPr/>
          </p:nvSpPr>
          <p:spPr bwMode="auto">
            <a:xfrm>
              <a:off x="5943600" y="38282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4800600" y="932675"/>
              <a:ext cx="4114800" cy="1676400"/>
            </a:xfrm>
            <a:custGeom>
              <a:avLst/>
              <a:gdLst/>
              <a:ahLst/>
              <a:cxnLst>
                <a:cxn ang="0">
                  <a:pos x="2400" y="1056"/>
                </a:cxn>
                <a:cxn ang="0">
                  <a:pos x="2592" y="1056"/>
                </a:cxn>
                <a:cxn ang="0">
                  <a:pos x="2592" y="0"/>
                </a:cxn>
                <a:cxn ang="0">
                  <a:pos x="0" y="0"/>
                </a:cxn>
                <a:cxn ang="0">
                  <a:pos x="0" y="336"/>
                </a:cxn>
              </a:cxnLst>
              <a:rect l="0" t="0" r="r" b="b"/>
              <a:pathLst>
                <a:path w="2592" h="1056">
                  <a:moveTo>
                    <a:pt x="2400" y="1056"/>
                  </a:moveTo>
                  <a:lnTo>
                    <a:pt x="2592" y="1056"/>
                  </a:lnTo>
                  <a:lnTo>
                    <a:pt x="2592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Multithreading Costs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User State (per thread)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Program counters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Physical register files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System State (per thread)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Page table base register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Exception </a:t>
            </a:r>
            <a:r>
              <a:rPr lang="en-US" sz="1600" b="0" dirty="0" smtClean="0">
                <a:solidFill>
                  <a:schemeClr val="tx1"/>
                </a:solidFill>
              </a:rPr>
              <a:t>handling registers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Overheads and Contention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Threads contend for shared caches, TLB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Alternatively, threads require additional cache, TLB capacity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</a:t>
            </a:r>
            <a:r>
              <a:rPr lang="en-US" sz="1600" b="0" dirty="0" smtClean="0">
                <a:solidFill>
                  <a:schemeClr val="tx1"/>
                </a:solidFill>
              </a:rPr>
              <a:t>cheduler (</a:t>
            </a:r>
            <a:r>
              <a:rPr lang="en-US" sz="1600" b="0" dirty="0" smtClean="0">
                <a:solidFill>
                  <a:schemeClr val="tx1"/>
                </a:solidFill>
              </a:rPr>
              <a:t>OS or </a:t>
            </a:r>
            <a:r>
              <a:rPr lang="en-US" sz="1600" b="0" dirty="0" smtClean="0">
                <a:solidFill>
                  <a:schemeClr val="tx1"/>
                </a:solidFill>
              </a:rPr>
              <a:t>HW) manages threads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Fine-Grain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Switch threads at instruction-granularity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Fixed Interleave (CDC 6600 PPUs, 1964)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PPU – peripheral processing unit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Given N threads, each thread executes one instruction every N cycles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Insert pipeline bubble (e.g., NOP) if thread not ready for its slot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Software-controlled Interleave (TI ASC PPUs, 1971)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PPU – peripheral processing unit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OS explicitly controls thread interleaving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blue thread scheduled 2x as often as orange, purple thread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Why was thread scheduling introduced for peripheral processing units first?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336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384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432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48000" y="489083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3528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6576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9624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267200" y="489083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5720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8768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181600" y="489083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4864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7912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096000" y="489083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400800" y="489083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705600" y="489083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Denelcor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 HEP (1982)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First commercial hardware-threading for main CPU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Architected by Burton Smith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Multithreading previously used to hide long I/O, memory latencies in PPUs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8 processors, 10 MHz Clock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120 threads per processor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Precursor to </a:t>
            </a:r>
            <a:r>
              <a:rPr lang="en-US" sz="1600" b="0" dirty="0" err="1" smtClean="0">
                <a:solidFill>
                  <a:schemeClr val="tx1"/>
                </a:solidFill>
              </a:rPr>
              <a:t>Tera</a:t>
            </a:r>
            <a:r>
              <a:rPr lang="en-US" sz="1600" b="0" dirty="0" smtClean="0">
                <a:solidFill>
                  <a:schemeClr val="tx1"/>
                </a:solidFill>
              </a:rPr>
              <a:t> MTA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915" y="2326897"/>
            <a:ext cx="4392320" cy="28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Tera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 MTA (1990)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256 processors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128 threads per processor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Processors and memories communicate via a 3D torus interconnect</a:t>
            </a:r>
          </a:p>
          <a:p>
            <a:pPr marL="1200150" lvl="2" indent="-285750"/>
            <a:r>
              <a:rPr lang="en-US" sz="1400" b="0" dirty="0" smtClean="0">
                <a:solidFill>
                  <a:schemeClr val="tx1"/>
                </a:solidFill>
              </a:rPr>
              <a:t>Nodes linked to nearest 6 neighbors</a:t>
            </a: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Main memory is flat and shared</a:t>
            </a:r>
          </a:p>
          <a:p>
            <a:pPr marL="1257300" lvl="2" indent="-342900"/>
            <a:r>
              <a:rPr lang="en-US" sz="1400" b="0" dirty="0" smtClean="0">
                <a:solidFill>
                  <a:schemeClr val="tx1"/>
                </a:solidFill>
              </a:rPr>
              <a:t>Flat memory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 no data cache</a:t>
            </a:r>
          </a:p>
          <a:p>
            <a:pPr marL="1257300" lvl="2" indent="-342900"/>
            <a:r>
              <a:rPr lang="en-US" sz="1400" b="0" dirty="0" smtClean="0">
                <a:solidFill>
                  <a:schemeClr val="tx1"/>
                </a:solidFill>
              </a:rPr>
              <a:t>M</a:t>
            </a:r>
            <a:r>
              <a:rPr lang="en-US" sz="1400" b="0" dirty="0" smtClean="0">
                <a:solidFill>
                  <a:schemeClr val="tx1"/>
                </a:solidFill>
              </a:rPr>
              <a:t>emory sustains 1 memory access per cycle per processor</a:t>
            </a:r>
          </a:p>
          <a:p>
            <a:pPr marL="1257300" lvl="2" indent="-342900"/>
            <a:r>
              <a:rPr lang="en-US" sz="1400" b="0" dirty="0" smtClean="0">
                <a:solidFill>
                  <a:schemeClr val="tx1"/>
                </a:solidFill>
              </a:rPr>
              <a:t>Why does this make sense for a multi-threaded machine?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814" y="2084825"/>
            <a:ext cx="2189085" cy="18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bclee\Desktop\20090717-0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8006" y="1931205"/>
            <a:ext cx="2144042" cy="217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MIT Alewife (1990)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81445" y="1163104"/>
            <a:ext cx="5223079" cy="5031055"/>
          </a:xfrm>
        </p:spPr>
        <p:txBody>
          <a:bodyPr anchor="t"/>
          <a:lstStyle/>
          <a:p>
            <a:pPr marL="742950" lvl="1" indent="-285750"/>
            <a:r>
              <a:rPr lang="en-US" sz="2400" b="0" dirty="0" err="1" smtClean="0">
                <a:solidFill>
                  <a:schemeClr val="tx1"/>
                </a:solidFill>
              </a:rPr>
              <a:t>Anant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Agarwal</a:t>
            </a:r>
            <a:r>
              <a:rPr lang="en-US" sz="2400" b="0" dirty="0" smtClean="0">
                <a:solidFill>
                  <a:schemeClr val="tx1"/>
                </a:solidFill>
              </a:rPr>
              <a:t> at MIT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sz="2400" b="0" dirty="0" smtClean="0">
                <a:solidFill>
                  <a:schemeClr val="tx1"/>
                </a:solidFill>
              </a:rPr>
              <a:t>SPARC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RISC instruction set architecture from Sun Microsystems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Alewife modifies SPARC processor</a:t>
            </a: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sz="2400" b="0" dirty="0" smtClean="0">
                <a:solidFill>
                  <a:schemeClr val="tx1"/>
                </a:solidFill>
              </a:rPr>
              <a:t>Multithreading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4 threads per processor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Threads switch on cache miss</a:t>
            </a:r>
            <a:endParaRPr lang="en-US" sz="1400" b="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90" y="1470345"/>
            <a:ext cx="2870014" cy="43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Coarse-Grain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Switch threads on long-latency operation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Tera</a:t>
            </a:r>
            <a:r>
              <a:rPr lang="en-US" dirty="0" smtClean="0">
                <a:solidFill>
                  <a:schemeClr val="tx1"/>
                </a:solidFill>
              </a:rPr>
              <a:t> MTA designed for supercomputing applications with large data sets and little locality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Little locality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no data cache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Many parallel threads needed to hide long memory latency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one thread accesses memory, schedule another thread in its place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Other applications may be more cache friendly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Good locality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data cache hits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Provide small number of threads to hide cache miss penalty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one thread misses cache, schedule another thread in its place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Multithreading &amp; “Simple” Cores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IBM PowerPC RS64-IV (2000)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RISC instruction set architecture from IBM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Implements in-order, quad-issue, 5-stage pipeline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Up to 2 threads per processor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Oracle/Sun Niagara Processors (2004-2009)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Targets datacenter web and database servers.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SPARC instruction set architecture from Sun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Implements simple, in-order core</a:t>
            </a:r>
          </a:p>
          <a:p>
            <a:pPr marL="742950" lvl="1" indent="-285750"/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Niagara-1 (2004) – 8 cores, 4 threads/core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Niagara-2 (2007) – 8 cores, 8 threads/core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Niagara-3 (2009) – 16 cores, 8 threads/core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Why Simple Cores?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Switch threads on cache miss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a thread accesses memory, flush pipeline switch to another thread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Simple Core Advantages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Minimize flush penalty with short pipeline </a:t>
            </a:r>
            <a:r>
              <a:rPr lang="en-US" sz="1600" b="0" dirty="0" smtClean="0">
                <a:solidFill>
                  <a:schemeClr val="tx1"/>
                </a:solidFill>
              </a:rPr>
              <a:t>(4 cycles in 5-stage pipeline)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energy cost per op (out-of-order execution consumes energy)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/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Simple </a:t>
            </a:r>
            <a:r>
              <a:rPr lang="en-US" dirty="0" smtClean="0">
                <a:solidFill>
                  <a:schemeClr val="tx1"/>
                </a:solidFill>
              </a:rPr>
              <a:t>Core Trade-off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Lower single-thread performance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Higher multi-thread performance and energy efficiency</a:t>
            </a:r>
          </a:p>
          <a:p>
            <a:pPr marL="742950" lvl="1" indent="-285750">
              <a:buFontTx/>
              <a:buChar char="-"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ECE252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15 </a:t>
            </a:r>
            <a:r>
              <a:rPr lang="en-US" dirty="0">
                <a:solidFill>
                  <a:schemeClr val="tx1"/>
                </a:solidFill>
              </a:rPr>
              <a:t>November – Homework #4 Due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Project Proposals</a:t>
            </a:r>
          </a:p>
          <a:p>
            <a:pPr marL="800100" lvl="1" indent="-342900">
              <a:buAutoNum type="arabicPeriod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ECE 299 – Energy-Efficient Computer Systems</a:t>
            </a: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  <a:hlinkClick r:id="rId4"/>
              </a:rPr>
              <a:t>www.duke.edu/~bcl15/class/class_ece299fall10.html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Technology, architectures, systems, applications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Seminar for Spring 2012.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Class is paper reading, discussion, research project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 Fall 2010, students read &gt;35 research papers.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 Fall 2012, read research papers.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 Fall 2012, also considering textbook “The Datacenter as a Computer: An Introduction to the Design of Warehouse-scale Machines.”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Oracle/Sun Niagara-3 (2009) 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30" y="1547155"/>
            <a:ext cx="42481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190" y="1931205"/>
            <a:ext cx="4491972" cy="35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Superscalar (In)Efficiency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17725" y="1484313"/>
            <a:ext cx="2571750" cy="4078287"/>
            <a:chOff x="1382" y="791"/>
            <a:chExt cx="1620" cy="2569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62" name="Line 53"/>
          <p:cNvSpPr>
            <a:spLocks noChangeShapeType="1"/>
          </p:cNvSpPr>
          <p:nvPr/>
        </p:nvSpPr>
        <p:spPr bwMode="auto">
          <a:xfrm flipV="1">
            <a:off x="4572000" y="293211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5181600" y="2627313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Completely idle cycle (</a:t>
            </a:r>
            <a:r>
              <a:rPr lang="en-US" sz="1800" b="1" dirty="0">
                <a:solidFill>
                  <a:schemeClr val="hlink"/>
                </a:solidFill>
              </a:rPr>
              <a:t>vertical waste</a:t>
            </a:r>
            <a:r>
              <a:rPr lang="en-US" sz="1800" b="1" dirty="0"/>
              <a:t>)</a:t>
            </a:r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 flipV="1">
            <a:off x="2743200" y="22860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1828800" y="19050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V="1">
            <a:off x="4572000" y="4303713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5410200" y="3922713"/>
            <a:ext cx="24384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Vertical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68" name="Rectangle 4" descr="Solid diamond"/>
          <p:cNvSpPr>
            <a:spLocks noChangeArrowheads="1"/>
          </p:cNvSpPr>
          <p:nvPr/>
        </p:nvSpPr>
        <p:spPr bwMode="auto">
          <a:xfrm>
            <a:off x="34290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5" descr="Solid diamond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" descr="Solid diamond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343400" y="1981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34290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37338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10" descr="Solid diamond"/>
          <p:cNvSpPr>
            <a:spLocks noChangeArrowheads="1"/>
          </p:cNvSpPr>
          <p:nvPr/>
        </p:nvSpPr>
        <p:spPr bwMode="auto">
          <a:xfrm>
            <a:off x="4038600" y="22860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13" descr="Wide upward diagonal"/>
          <p:cNvSpPr>
            <a:spLocks noChangeArrowheads="1"/>
          </p:cNvSpPr>
          <p:nvPr/>
        </p:nvSpPr>
        <p:spPr bwMode="auto">
          <a:xfrm>
            <a:off x="37338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14" descr="Wide upward diagonal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34290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37338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8" descr="Wide upward diagonal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34290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21" descr="Solid diamond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22" descr="Solid diamond"/>
          <p:cNvSpPr>
            <a:spLocks noChangeArrowheads="1"/>
          </p:cNvSpPr>
          <p:nvPr/>
        </p:nvSpPr>
        <p:spPr bwMode="auto">
          <a:xfrm>
            <a:off x="40386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3"/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34290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26" descr="Solid diamond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43434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28" descr="Wide upward diagonal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29" descr="Wide upward diagonal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33"/>
          <p:cNvSpPr>
            <a:spLocks noChangeArrowheads="1"/>
          </p:cNvSpPr>
          <p:nvPr/>
        </p:nvSpPr>
        <p:spPr bwMode="auto">
          <a:xfrm>
            <a:off x="37338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34" descr="Solid diamond"/>
          <p:cNvSpPr>
            <a:spLocks noChangeArrowheads="1"/>
          </p:cNvSpPr>
          <p:nvPr/>
        </p:nvSpPr>
        <p:spPr bwMode="auto">
          <a:xfrm>
            <a:off x="4038600" y="41148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35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36" descr="Solid diamond"/>
          <p:cNvSpPr>
            <a:spLocks noChangeArrowheads="1"/>
          </p:cNvSpPr>
          <p:nvPr/>
        </p:nvSpPr>
        <p:spPr bwMode="auto">
          <a:xfrm>
            <a:off x="34290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37" descr="Solid diamond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38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39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40" descr="Solid diamond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41" descr="Solid diamond"/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42" descr="Solid diamond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43" descr="Solid diamond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45"/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6" descr="Wide upward diagonal"/>
          <p:cNvSpPr>
            <a:spLocks noChangeArrowheads="1"/>
          </p:cNvSpPr>
          <p:nvPr/>
        </p:nvSpPr>
        <p:spPr bwMode="auto">
          <a:xfrm>
            <a:off x="40386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47" descr="Wide upward diagonal"/>
          <p:cNvSpPr>
            <a:spLocks noChangeArrowheads="1"/>
          </p:cNvSpPr>
          <p:nvPr/>
        </p:nvSpPr>
        <p:spPr bwMode="auto">
          <a:xfrm>
            <a:off x="43434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3429000" y="1676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3336925" y="125571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Issue width</a:t>
            </a:r>
          </a:p>
        </p:txBody>
      </p:sp>
      <p:sp>
        <p:nvSpPr>
          <p:cNvPr id="114" name="Line 50"/>
          <p:cNvSpPr>
            <a:spLocks noChangeShapeType="1"/>
          </p:cNvSpPr>
          <p:nvPr/>
        </p:nvSpPr>
        <p:spPr bwMode="auto">
          <a:xfrm>
            <a:off x="2971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 Box 51"/>
          <p:cNvSpPr txBox="1">
            <a:spLocks noChangeArrowheads="1"/>
          </p:cNvSpPr>
          <p:nvPr/>
        </p:nvSpPr>
        <p:spPr bwMode="auto">
          <a:xfrm>
            <a:off x="2193925" y="3465513"/>
            <a:ext cx="727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Time</a:t>
            </a:r>
          </a:p>
        </p:txBody>
      </p:sp>
      <p:sp>
        <p:nvSpPr>
          <p:cNvPr id="116" name="Text Box 52"/>
          <p:cNvSpPr txBox="1">
            <a:spLocks noChangeArrowheads="1"/>
          </p:cNvSpPr>
          <p:nvPr/>
        </p:nvSpPr>
        <p:spPr bwMode="auto">
          <a:xfrm>
            <a:off x="5410200" y="2438400"/>
            <a:ext cx="3200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Second thread interleaved cycle-by-cycle</a:t>
            </a:r>
          </a:p>
        </p:txBody>
      </p:sp>
      <p:sp>
        <p:nvSpPr>
          <p:cNvPr id="117" name="Line 53"/>
          <p:cNvSpPr>
            <a:spLocks noChangeShapeType="1"/>
          </p:cNvSpPr>
          <p:nvPr/>
        </p:nvSpPr>
        <p:spPr bwMode="auto">
          <a:xfrm flipH="1" flipV="1">
            <a:off x="2819400" y="2057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Text Box 54"/>
          <p:cNvSpPr txBox="1">
            <a:spLocks noChangeArrowheads="1"/>
          </p:cNvSpPr>
          <p:nvPr/>
        </p:nvSpPr>
        <p:spPr bwMode="auto">
          <a:xfrm>
            <a:off x="1905000" y="16764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Instruction issue</a:t>
            </a:r>
          </a:p>
        </p:txBody>
      </p:sp>
      <p:sp>
        <p:nvSpPr>
          <p:cNvPr id="119" name="Line 55"/>
          <p:cNvSpPr>
            <a:spLocks noChangeShapeType="1"/>
          </p:cNvSpPr>
          <p:nvPr/>
        </p:nvSpPr>
        <p:spPr bwMode="auto">
          <a:xfrm flipV="1">
            <a:off x="4648200" y="41148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 Box 56"/>
          <p:cNvSpPr txBox="1">
            <a:spLocks noChangeArrowheads="1"/>
          </p:cNvSpPr>
          <p:nvPr/>
        </p:nvSpPr>
        <p:spPr bwMode="auto">
          <a:xfrm>
            <a:off x="5410200" y="37338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  <p:sp>
        <p:nvSpPr>
          <p:cNvPr id="121" name="Line 57"/>
          <p:cNvSpPr>
            <a:spLocks noChangeShapeType="1"/>
          </p:cNvSpPr>
          <p:nvPr/>
        </p:nvSpPr>
        <p:spPr bwMode="auto">
          <a:xfrm flipV="1">
            <a:off x="4648200" y="2667000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Placeholder 1"/>
          <p:cNvSpPr>
            <a:spLocks noGrp="1"/>
          </p:cNvSpPr>
          <p:nvPr>
            <p:ph type="body" idx="1"/>
          </p:nvPr>
        </p:nvSpPr>
        <p:spPr>
          <a:xfrm>
            <a:off x="424260" y="5618085"/>
            <a:ext cx="8147325" cy="576074"/>
          </a:xfrm>
        </p:spPr>
        <p:txBody>
          <a:bodyPr anchor="t"/>
          <a:lstStyle/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Vertical multithreading reduces vertical waste with </a:t>
            </a:r>
            <a:r>
              <a:rPr lang="en-US" sz="1600" b="0" dirty="0" smtClean="0">
                <a:solidFill>
                  <a:schemeClr val="tx1"/>
                </a:solidFill>
              </a:rPr>
              <a:t>cycle-by-cycle interleaving.</a:t>
            </a: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However, horizontal waste remains.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Chip Multiprocessing (CMP)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67" name="Text Placeholder 1"/>
          <p:cNvSpPr>
            <a:spLocks noGrp="1"/>
          </p:cNvSpPr>
          <p:nvPr>
            <p:ph type="body" idx="1"/>
          </p:nvPr>
        </p:nvSpPr>
        <p:spPr>
          <a:xfrm>
            <a:off x="457199" y="5426060"/>
            <a:ext cx="8147325" cy="768099"/>
          </a:xfrm>
        </p:spPr>
        <p:txBody>
          <a:bodyPr anchor="t"/>
          <a:lstStyle/>
          <a:p>
            <a:pPr marL="285750" indent="-285750" algn="l"/>
            <a:r>
              <a:rPr lang="en-US" sz="1600" b="0" dirty="0" smtClean="0">
                <a:solidFill>
                  <a:schemeClr val="tx1"/>
                </a:solidFill>
              </a:rPr>
              <a:t>Chip multiprocessing reduces horizontal waste with simple (narrower) cores.</a:t>
            </a: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However, vertical waste remains. And ILP is bounded.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58" name="Rectangle 4" descr="Solid diamond"/>
          <p:cNvSpPr>
            <a:spLocks noChangeArrowheads="1"/>
          </p:cNvSpPr>
          <p:nvPr/>
        </p:nvSpPr>
        <p:spPr bwMode="auto">
          <a:xfrm>
            <a:off x="39036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 descr="Solid diamond"/>
          <p:cNvSpPr>
            <a:spLocks noChangeArrowheads="1"/>
          </p:cNvSpPr>
          <p:nvPr/>
        </p:nvSpPr>
        <p:spPr bwMode="auto">
          <a:xfrm>
            <a:off x="42084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 descr="Wide upward diagonal"/>
          <p:cNvSpPr>
            <a:spLocks noChangeArrowheads="1"/>
          </p:cNvSpPr>
          <p:nvPr/>
        </p:nvSpPr>
        <p:spPr bwMode="auto">
          <a:xfrm>
            <a:off x="4749800" y="166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5054600" y="166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39036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42084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4749800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11" descr="Wide upward diagonal"/>
          <p:cNvSpPr>
            <a:spLocks noChangeArrowheads="1"/>
          </p:cNvSpPr>
          <p:nvPr/>
        </p:nvSpPr>
        <p:spPr bwMode="auto">
          <a:xfrm>
            <a:off x="5054600" y="1970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3903663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13" descr="Solid diamond"/>
          <p:cNvSpPr>
            <a:spLocks noChangeArrowheads="1"/>
          </p:cNvSpPr>
          <p:nvPr/>
        </p:nvSpPr>
        <p:spPr bwMode="auto">
          <a:xfrm>
            <a:off x="4208463" y="2274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14" descr="Wide upward diagonal"/>
          <p:cNvSpPr>
            <a:spLocks noChangeArrowheads="1"/>
          </p:cNvSpPr>
          <p:nvPr/>
        </p:nvSpPr>
        <p:spPr bwMode="auto">
          <a:xfrm>
            <a:off x="4749800" y="227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054600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39036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42084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47498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50546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3903663" y="2884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21" descr="Solid diamond"/>
          <p:cNvSpPr>
            <a:spLocks noChangeArrowheads="1"/>
          </p:cNvSpPr>
          <p:nvPr/>
        </p:nvSpPr>
        <p:spPr bwMode="auto">
          <a:xfrm>
            <a:off x="4208463" y="288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22" descr="Wide upward diagonal"/>
          <p:cNvSpPr>
            <a:spLocks noChangeArrowheads="1"/>
          </p:cNvSpPr>
          <p:nvPr/>
        </p:nvSpPr>
        <p:spPr bwMode="auto">
          <a:xfrm>
            <a:off x="47498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 descr="Wide upward diagonal"/>
          <p:cNvSpPr>
            <a:spLocks noChangeArrowheads="1"/>
          </p:cNvSpPr>
          <p:nvPr/>
        </p:nvSpPr>
        <p:spPr bwMode="auto">
          <a:xfrm>
            <a:off x="50546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24"/>
          <p:cNvSpPr>
            <a:spLocks noChangeArrowheads="1"/>
          </p:cNvSpPr>
          <p:nvPr/>
        </p:nvSpPr>
        <p:spPr bwMode="auto">
          <a:xfrm>
            <a:off x="39036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42084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26" descr="Wide upward diagonal"/>
          <p:cNvSpPr>
            <a:spLocks noChangeArrowheads="1"/>
          </p:cNvSpPr>
          <p:nvPr/>
        </p:nvSpPr>
        <p:spPr bwMode="auto">
          <a:xfrm>
            <a:off x="4749800" y="318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5054600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28" descr="Solid diamond"/>
          <p:cNvSpPr>
            <a:spLocks noChangeArrowheads="1"/>
          </p:cNvSpPr>
          <p:nvPr/>
        </p:nvSpPr>
        <p:spPr bwMode="auto">
          <a:xfrm>
            <a:off x="39036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29" descr="Solid diamond"/>
          <p:cNvSpPr>
            <a:spLocks noChangeArrowheads="1"/>
          </p:cNvSpPr>
          <p:nvPr/>
        </p:nvSpPr>
        <p:spPr bwMode="auto">
          <a:xfrm>
            <a:off x="42084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47498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50546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/>
          <p:cNvSpPr>
            <a:spLocks noChangeArrowheads="1"/>
          </p:cNvSpPr>
          <p:nvPr/>
        </p:nvSpPr>
        <p:spPr bwMode="auto">
          <a:xfrm>
            <a:off x="39036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33"/>
          <p:cNvSpPr>
            <a:spLocks noChangeArrowheads="1"/>
          </p:cNvSpPr>
          <p:nvPr/>
        </p:nvSpPr>
        <p:spPr bwMode="auto">
          <a:xfrm>
            <a:off x="42084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 descr="Wide upward diagonal"/>
          <p:cNvSpPr>
            <a:spLocks noChangeArrowheads="1"/>
          </p:cNvSpPr>
          <p:nvPr/>
        </p:nvSpPr>
        <p:spPr bwMode="auto">
          <a:xfrm>
            <a:off x="4749800" y="3798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5054600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 descr="Solid diamond"/>
          <p:cNvSpPr>
            <a:spLocks noChangeArrowheads="1"/>
          </p:cNvSpPr>
          <p:nvPr/>
        </p:nvSpPr>
        <p:spPr bwMode="auto">
          <a:xfrm>
            <a:off x="39036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37" descr="Solid diamond"/>
          <p:cNvSpPr>
            <a:spLocks noChangeArrowheads="1"/>
          </p:cNvSpPr>
          <p:nvPr/>
        </p:nvSpPr>
        <p:spPr bwMode="auto">
          <a:xfrm>
            <a:off x="42084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/>
          <p:cNvSpPr>
            <a:spLocks noChangeArrowheads="1"/>
          </p:cNvSpPr>
          <p:nvPr/>
        </p:nvSpPr>
        <p:spPr bwMode="auto">
          <a:xfrm>
            <a:off x="47498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auto">
          <a:xfrm>
            <a:off x="50546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 descr="Solid diamond"/>
          <p:cNvSpPr>
            <a:spLocks noChangeArrowheads="1"/>
          </p:cNvSpPr>
          <p:nvPr/>
        </p:nvSpPr>
        <p:spPr bwMode="auto">
          <a:xfrm>
            <a:off x="39036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41" descr="Solid diamond"/>
          <p:cNvSpPr>
            <a:spLocks noChangeArrowheads="1"/>
          </p:cNvSpPr>
          <p:nvPr/>
        </p:nvSpPr>
        <p:spPr bwMode="auto">
          <a:xfrm>
            <a:off x="42084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42" descr="Wide upward diagonal"/>
          <p:cNvSpPr>
            <a:spLocks noChangeArrowheads="1"/>
          </p:cNvSpPr>
          <p:nvPr/>
        </p:nvSpPr>
        <p:spPr bwMode="auto">
          <a:xfrm>
            <a:off x="47498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 descr="Wide upward diagonal"/>
          <p:cNvSpPr>
            <a:spLocks noChangeArrowheads="1"/>
          </p:cNvSpPr>
          <p:nvPr/>
        </p:nvSpPr>
        <p:spPr bwMode="auto">
          <a:xfrm>
            <a:off x="50546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44"/>
          <p:cNvSpPr>
            <a:spLocks noChangeArrowheads="1"/>
          </p:cNvSpPr>
          <p:nvPr/>
        </p:nvSpPr>
        <p:spPr bwMode="auto">
          <a:xfrm>
            <a:off x="39036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45"/>
          <p:cNvSpPr>
            <a:spLocks noChangeArrowheads="1"/>
          </p:cNvSpPr>
          <p:nvPr/>
        </p:nvSpPr>
        <p:spPr bwMode="auto">
          <a:xfrm>
            <a:off x="42084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46" descr="Wide upward diagonal"/>
          <p:cNvSpPr>
            <a:spLocks noChangeArrowheads="1"/>
          </p:cNvSpPr>
          <p:nvPr/>
        </p:nvSpPr>
        <p:spPr bwMode="auto">
          <a:xfrm>
            <a:off x="47498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47" descr="Wide upward diagonal"/>
          <p:cNvSpPr>
            <a:spLocks noChangeArrowheads="1"/>
          </p:cNvSpPr>
          <p:nvPr/>
        </p:nvSpPr>
        <p:spPr bwMode="auto">
          <a:xfrm>
            <a:off x="50546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3859213" y="1450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Text Box 49"/>
          <p:cNvSpPr txBox="1">
            <a:spLocks noChangeArrowheads="1"/>
          </p:cNvSpPr>
          <p:nvPr/>
        </p:nvSpPr>
        <p:spPr bwMode="auto">
          <a:xfrm>
            <a:off x="3857625" y="939800"/>
            <a:ext cx="1428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04" name="Line 50"/>
          <p:cNvSpPr>
            <a:spLocks noChangeShapeType="1"/>
          </p:cNvSpPr>
          <p:nvPr/>
        </p:nvSpPr>
        <p:spPr bwMode="auto">
          <a:xfrm>
            <a:off x="3446463" y="2579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51"/>
          <p:cNvSpPr txBox="1">
            <a:spLocks noChangeArrowheads="1"/>
          </p:cNvSpPr>
          <p:nvPr/>
        </p:nvSpPr>
        <p:spPr bwMode="auto">
          <a:xfrm>
            <a:off x="2668588" y="3149600"/>
            <a:ext cx="717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06" name="Line 52"/>
          <p:cNvSpPr>
            <a:spLocks noChangeShapeType="1"/>
          </p:cNvSpPr>
          <p:nvPr/>
        </p:nvSpPr>
        <p:spPr bwMode="auto">
          <a:xfrm>
            <a:off x="4757738" y="1433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55"/>
          <p:cNvSpPr>
            <a:spLocks noChangeShapeType="1"/>
          </p:cNvSpPr>
          <p:nvPr/>
        </p:nvSpPr>
        <p:spPr bwMode="auto">
          <a:xfrm flipV="1">
            <a:off x="5384605" y="38100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56"/>
          <p:cNvSpPr txBox="1">
            <a:spLocks noChangeArrowheads="1"/>
          </p:cNvSpPr>
          <p:nvPr/>
        </p:nvSpPr>
        <p:spPr bwMode="auto">
          <a:xfrm>
            <a:off x="6146605" y="34290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  <p:sp>
        <p:nvSpPr>
          <p:cNvPr id="109" name="Line 53"/>
          <p:cNvSpPr>
            <a:spLocks noChangeShapeType="1"/>
          </p:cNvSpPr>
          <p:nvPr/>
        </p:nvSpPr>
        <p:spPr bwMode="auto">
          <a:xfrm flipV="1">
            <a:off x="5383385" y="2620055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Text Box 54"/>
          <p:cNvSpPr txBox="1">
            <a:spLocks noChangeArrowheads="1"/>
          </p:cNvSpPr>
          <p:nvPr/>
        </p:nvSpPr>
        <p:spPr bwMode="auto">
          <a:xfrm>
            <a:off x="5992985" y="2315255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Completely idle cycle (</a:t>
            </a:r>
            <a:r>
              <a:rPr lang="en-US" sz="1800" b="1" dirty="0">
                <a:solidFill>
                  <a:schemeClr val="hlink"/>
                </a:solidFill>
              </a:rPr>
              <a:t>vertical waste</a:t>
            </a:r>
            <a:r>
              <a:rPr lang="en-US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Simultaneous Multithreading (SMT)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67" name="Text Placeholder 1"/>
          <p:cNvSpPr>
            <a:spLocks noGrp="1"/>
          </p:cNvSpPr>
          <p:nvPr>
            <p:ph type="body" idx="1"/>
          </p:nvPr>
        </p:nvSpPr>
        <p:spPr>
          <a:xfrm>
            <a:off x="457199" y="5426060"/>
            <a:ext cx="8147325" cy="768099"/>
          </a:xfrm>
        </p:spPr>
        <p:txBody>
          <a:bodyPr anchor="t"/>
          <a:lstStyle/>
          <a:p>
            <a:pPr marL="285750" indent="-285750" algn="l"/>
            <a:r>
              <a:rPr lang="en-US" sz="1600" b="0" dirty="0" smtClean="0">
                <a:solidFill>
                  <a:schemeClr val="tx1"/>
                </a:solidFill>
              </a:rPr>
              <a:t>Interleave multi-threaded instructions with no restrictions.</a:t>
            </a:r>
          </a:p>
          <a:p>
            <a:pPr marL="285750" indent="-285750" algn="l"/>
            <a:r>
              <a:rPr lang="en-US" sz="1600" dirty="0" err="1" smtClean="0">
                <a:solidFill>
                  <a:schemeClr val="tx1"/>
                </a:solidFill>
              </a:rPr>
              <a:t>Tullsen</a:t>
            </a:r>
            <a:r>
              <a:rPr lang="en-US" sz="1600" dirty="0" smtClean="0">
                <a:solidFill>
                  <a:schemeClr val="tx1"/>
                </a:solidFill>
              </a:rPr>
              <a:t>, Eggers, Levy. University of Washington, 1995.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176" name="Group 4"/>
          <p:cNvGrpSpPr>
            <a:grpSpLocks/>
          </p:cNvGrpSpPr>
          <p:nvPr/>
        </p:nvGrpSpPr>
        <p:grpSpPr bwMode="auto">
          <a:xfrm>
            <a:off x="3266230" y="1086295"/>
            <a:ext cx="2571750" cy="4078287"/>
            <a:chOff x="1574" y="791"/>
            <a:chExt cx="1620" cy="2569"/>
          </a:xfrm>
        </p:grpSpPr>
        <p:grpSp>
          <p:nvGrpSpPr>
            <p:cNvPr id="17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8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8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80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IBM Power4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 IBM Power5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Power4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Single-threaded processor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Out-of-order execution, superscalar (8 execution units)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" y="2545685"/>
            <a:ext cx="8848536" cy="3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IBM Power4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 IBM Power5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Power4 – single-threaded processor, 8 execution units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Power5 – dual-threaded processor, 8 execution units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293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IBM Power5 Data Flow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Program Counter: duplicate and alternate fetch between two threads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Return Stack: duplicate since different threads call different sub-routines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Instruction Buffer: queue instructions separately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Decode: de-queue instructions depending on thread priority</a:t>
            </a: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10" y="2507280"/>
            <a:ext cx="7589028" cy="292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IBM Power4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  <a:sym typeface="Wingdings" pitchFamily="2" charset="2"/>
              </a:rPr>
              <a:t> IBM Power5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Support multiple instruction streams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 L1 instruction cache </a:t>
            </a:r>
            <a:r>
              <a:rPr lang="en-US" sz="1600" dirty="0" err="1" smtClean="0">
                <a:solidFill>
                  <a:schemeClr val="tx1"/>
                </a:solidFill>
              </a:rPr>
              <a:t>associativity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Increase instruction TLB </a:t>
            </a:r>
            <a:r>
              <a:rPr lang="en-US" sz="1600" dirty="0" err="1" smtClean="0">
                <a:solidFill>
                  <a:schemeClr val="tx1"/>
                </a:solidFill>
              </a:rPr>
              <a:t>associativity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u="sng" dirty="0" smtClean="0">
                <a:solidFill>
                  <a:schemeClr val="tx1"/>
                </a:solidFill>
              </a:rPr>
              <a:t>Mitigate cache contention from instruction streams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Separate instruction </a:t>
            </a:r>
            <a:r>
              <a:rPr lang="en-US" sz="1600" dirty="0" err="1" smtClean="0">
                <a:solidFill>
                  <a:schemeClr val="tx1"/>
                </a:solidFill>
              </a:rPr>
              <a:t>prefetch</a:t>
            </a:r>
            <a:r>
              <a:rPr lang="en-US" sz="1600" dirty="0" smtClean="0">
                <a:solidFill>
                  <a:schemeClr val="tx1"/>
                </a:solidFill>
              </a:rPr>
              <a:t> and buffering per thread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u="sng" dirty="0" smtClean="0">
                <a:solidFill>
                  <a:schemeClr val="tx1"/>
                </a:solidFill>
              </a:rPr>
              <a:t>Allow thread prioritization</a:t>
            </a:r>
            <a:r>
              <a:rPr lang="en-US" sz="1000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Support more instructions in-flight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Increase the number of physical registers (e.g., 152 to 240)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u="sng" dirty="0" smtClean="0">
                <a:solidFill>
                  <a:schemeClr val="tx1"/>
                </a:solidFill>
              </a:rPr>
              <a:t>Mitigate register renaming bottleneck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Support larger cache footprints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Increase L2 cache size (e.g., 1.44MB to 1.92MB)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Increase L3 cache size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u="sng" dirty="0" smtClean="0">
                <a:solidFill>
                  <a:schemeClr val="tx1"/>
                </a:solidFill>
              </a:rPr>
              <a:t>Mitigate cache contention from data footprints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Power5 core is 24% larger than Power4 core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Instruction Scheduling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8" y="1201511"/>
            <a:ext cx="7417631" cy="4992648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ICOUNT: Schedule thread with fewest instructions in flight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(1) prevents one thread from filling issue queue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(2) prioritizes threads that efficiently move instructions through </a:t>
            </a:r>
            <a:r>
              <a:rPr lang="en-US" dirty="0" err="1" smtClean="0">
                <a:solidFill>
                  <a:schemeClr val="tx1"/>
                </a:solidFill>
              </a:rPr>
              <a:t>datapath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(3) provides an even mix of threads, maximizing parallelism</a:t>
            </a: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Last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Out-of-order Superscalar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Hardware complexity increases super-linearly with issue width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Very Long Instruction Word (VLIW)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Compiler explicitly schedules parallel instructions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Simple hardware, complex compiler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Later VLIWs added more dynamic interlocks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Compiler Analysis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Use loop unrolling and software pipelining for loops, trace scheduling for more irregular code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Static compiler scheduling is difficult in presence of unpredictable branches and variable memory latency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SMT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Intel Pentium4 Extreme SMT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Single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- 1.01x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SPECint</a:t>
            </a:r>
            <a:r>
              <a:rPr lang="en-US" sz="1600" dirty="0" smtClean="0">
                <a:solidFill>
                  <a:schemeClr val="tx1"/>
                </a:solidFill>
              </a:rPr>
              <a:t> and 1.07x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SPECfp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Multiprogram</a:t>
            </a:r>
            <a:r>
              <a:rPr lang="en-US" sz="1600" dirty="0" smtClean="0">
                <a:solidFill>
                  <a:schemeClr val="tx1"/>
                </a:solidFill>
              </a:rPr>
              <a:t> (pairs of SPEC workloads)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0.9-1.6x for various pairs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IBM Power 5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Single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- 1.23x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SPECint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 1.16x speedup for </a:t>
            </a:r>
            <a:r>
              <a:rPr lang="en-US" sz="1600" dirty="0" err="1" smtClean="0">
                <a:solidFill>
                  <a:schemeClr val="tx1"/>
                </a:solidFill>
              </a:rPr>
              <a:t>SPECfp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</a:t>
            </a:r>
            <a:r>
              <a:rPr lang="en-US" sz="1600" dirty="0" err="1" smtClean="0">
                <a:solidFill>
                  <a:schemeClr val="tx1"/>
                </a:solidFill>
              </a:rPr>
              <a:t>Multiprogram</a:t>
            </a:r>
            <a:r>
              <a:rPr lang="en-US" sz="1600" dirty="0" smtClean="0">
                <a:solidFill>
                  <a:schemeClr val="tx1"/>
                </a:solidFill>
              </a:rPr>
              <a:t> (pairs of SPEC workloads)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- 0.89-1.41x for various pairs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Intuition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SPECint</a:t>
            </a:r>
            <a:r>
              <a:rPr lang="en-US" sz="1600" dirty="0" smtClean="0">
                <a:solidFill>
                  <a:schemeClr val="tx1"/>
                </a:solidFill>
              </a:rPr>
              <a:t> has complex control flow, idles processor, benefits from SMT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SPECfp</a:t>
            </a:r>
            <a:r>
              <a:rPr lang="en-US" sz="1600" dirty="0" smtClean="0">
                <a:solidFill>
                  <a:schemeClr val="tx1"/>
                </a:solidFill>
              </a:rPr>
              <a:t> has large data sets, cache conflicts, fewer benefits from SMT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SMT Flexibility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908" y="1086295"/>
            <a:ext cx="3922712" cy="1038225"/>
          </a:xfrm>
        </p:spPr>
        <p:txBody>
          <a:bodyPr anchor="t"/>
          <a:lstStyle/>
          <a:p>
            <a:pPr marL="0" indent="0" algn="l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For </a:t>
            </a:r>
            <a:r>
              <a:rPr lang="en-US" sz="1800" dirty="0" smtClean="0">
                <a:solidFill>
                  <a:schemeClr val="tx1"/>
                </a:solidFill>
              </a:rPr>
              <a:t>SW regions </a:t>
            </a:r>
            <a:r>
              <a:rPr lang="en-US" sz="1800" dirty="0">
                <a:solidFill>
                  <a:schemeClr val="tx1"/>
                </a:solidFill>
              </a:rPr>
              <a:t>with high thread level parallelism (TLP</a:t>
            </a:r>
            <a:r>
              <a:rPr lang="en-US" sz="1800" dirty="0" smtClean="0">
                <a:solidFill>
                  <a:schemeClr val="tx1"/>
                </a:solidFill>
              </a:rPr>
              <a:t>), share machine width across all threads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546100" y="2112963"/>
            <a:ext cx="2571750" cy="4078287"/>
            <a:chOff x="1574" y="791"/>
            <a:chExt cx="1620" cy="2569"/>
          </a:xfrm>
        </p:grpSpPr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65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63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09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10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57" name="Rectangle 102"/>
          <p:cNvSpPr>
            <a:spLocks noChangeArrowheads="1"/>
          </p:cNvSpPr>
          <p:nvPr/>
        </p:nvSpPr>
        <p:spPr bwMode="auto">
          <a:xfrm>
            <a:off x="4908395" y="1085850"/>
            <a:ext cx="4041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 dirty="0">
                <a:latin typeface="+mj-lt"/>
              </a:rPr>
              <a:t>For </a:t>
            </a:r>
            <a:r>
              <a:rPr lang="en-US" sz="1800" dirty="0" smtClean="0">
                <a:latin typeface="+mj-lt"/>
              </a:rPr>
              <a:t>SW regions </a:t>
            </a:r>
            <a:r>
              <a:rPr lang="en-US" sz="1800" dirty="0">
                <a:latin typeface="+mj-lt"/>
              </a:rPr>
              <a:t>with low thread level parallelism (TLP</a:t>
            </a:r>
            <a:r>
              <a:rPr lang="en-US" sz="1800" dirty="0" smtClean="0">
                <a:latin typeface="+mj-lt"/>
              </a:rPr>
              <a:t>), reserve machine </a:t>
            </a:r>
            <a:r>
              <a:rPr lang="en-US" sz="1800" dirty="0">
                <a:latin typeface="+mj-lt"/>
              </a:rPr>
              <a:t>width </a:t>
            </a:r>
            <a:r>
              <a:rPr lang="en-US" sz="1800" dirty="0" smtClean="0">
                <a:latin typeface="+mj-lt"/>
              </a:rPr>
              <a:t>for single thread instruction </a:t>
            </a:r>
            <a:r>
              <a:rPr lang="en-US" sz="1800" dirty="0">
                <a:latin typeface="+mj-lt"/>
              </a:rPr>
              <a:t>level parallelism (ILP)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Types of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160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61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210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259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308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7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Text Box 248"/>
          <p:cNvSpPr txBox="1">
            <a:spLocks noChangeArrowheads="1"/>
          </p:cNvSpPr>
          <p:nvPr/>
        </p:nvSpPr>
        <p:spPr bwMode="auto">
          <a:xfrm rot="10800000">
            <a:off x="381149" y="2163606"/>
            <a:ext cx="461665" cy="200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latin typeface="Arial Narrow" charset="0"/>
              </a:rPr>
              <a:t>Time (processor cycle)</a:t>
            </a:r>
          </a:p>
        </p:txBody>
      </p:sp>
      <p:sp>
        <p:nvSpPr>
          <p:cNvPr id="406" name="Line 249"/>
          <p:cNvSpPr>
            <a:spLocks noChangeShapeType="1"/>
          </p:cNvSpPr>
          <p:nvPr/>
        </p:nvSpPr>
        <p:spPr bwMode="auto">
          <a:xfrm>
            <a:off x="616285" y="415869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Text Box 250"/>
          <p:cNvSpPr txBox="1">
            <a:spLocks noChangeArrowheads="1"/>
          </p:cNvSpPr>
          <p:nvPr/>
        </p:nvSpPr>
        <p:spPr bwMode="auto">
          <a:xfrm>
            <a:off x="887413" y="136525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>
                <a:latin typeface="Arial Narrow" charset="0"/>
              </a:rPr>
              <a:t>Superscalar</a:t>
            </a:r>
          </a:p>
        </p:txBody>
      </p:sp>
      <p:sp>
        <p:nvSpPr>
          <p:cNvPr id="408" name="Text Box 251"/>
          <p:cNvSpPr txBox="1">
            <a:spLocks noChangeArrowheads="1"/>
          </p:cNvSpPr>
          <p:nvPr/>
        </p:nvSpPr>
        <p:spPr bwMode="auto">
          <a:xfrm>
            <a:off x="2487613" y="13652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Fine-Grained</a:t>
            </a:r>
          </a:p>
        </p:txBody>
      </p:sp>
      <p:sp>
        <p:nvSpPr>
          <p:cNvPr id="409" name="Text Box 252"/>
          <p:cNvSpPr txBox="1">
            <a:spLocks noChangeArrowheads="1"/>
          </p:cNvSpPr>
          <p:nvPr/>
        </p:nvSpPr>
        <p:spPr bwMode="auto">
          <a:xfrm>
            <a:off x="3783013" y="136525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Coarse-Grained</a:t>
            </a:r>
          </a:p>
        </p:txBody>
      </p:sp>
      <p:sp>
        <p:nvSpPr>
          <p:cNvPr id="410" name="Text Box 253"/>
          <p:cNvSpPr txBox="1">
            <a:spLocks noChangeArrowheads="1"/>
          </p:cNvSpPr>
          <p:nvPr/>
        </p:nvSpPr>
        <p:spPr bwMode="auto">
          <a:xfrm>
            <a:off x="5426075" y="13446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Multiprocessing</a:t>
            </a:r>
          </a:p>
        </p:txBody>
      </p:sp>
      <p:sp>
        <p:nvSpPr>
          <p:cNvPr id="411" name="Text Box 254"/>
          <p:cNvSpPr txBox="1">
            <a:spLocks noChangeArrowheads="1"/>
          </p:cNvSpPr>
          <p:nvPr/>
        </p:nvSpPr>
        <p:spPr bwMode="auto">
          <a:xfrm>
            <a:off x="7135813" y="1136650"/>
            <a:ext cx="147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Simultaneous</a:t>
            </a:r>
          </a:p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Multithreading</a:t>
            </a:r>
          </a:p>
        </p:txBody>
      </p:sp>
      <p:sp>
        <p:nvSpPr>
          <p:cNvPr id="412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200">
              <a:latin typeface="Arial Narrow" charset="0"/>
            </a:endParaRPr>
          </a:p>
        </p:txBody>
      </p:sp>
      <p:sp>
        <p:nvSpPr>
          <p:cNvPr id="413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1</a:t>
            </a:r>
          </a:p>
        </p:txBody>
      </p:sp>
      <p:sp>
        <p:nvSpPr>
          <p:cNvPr id="419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2</a:t>
            </a:r>
          </a:p>
        </p:txBody>
      </p:sp>
      <p:sp>
        <p:nvSpPr>
          <p:cNvPr id="420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3</a:t>
            </a:r>
          </a:p>
        </p:txBody>
      </p:sp>
      <p:sp>
        <p:nvSpPr>
          <p:cNvPr id="421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4</a:t>
            </a:r>
          </a:p>
        </p:txBody>
      </p:sp>
      <p:sp>
        <p:nvSpPr>
          <p:cNvPr id="422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5</a:t>
            </a:r>
          </a:p>
        </p:txBody>
      </p:sp>
      <p:sp>
        <p:nvSpPr>
          <p:cNvPr id="423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Summary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Out-of-order Superscalar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Processor pipeline is under-utilized due to data dependencies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Thread-level Parallelism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Independent threads more fully use processor resources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Multithreading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Reduce vertical waste by scheduling threads to hide long latency operations (e.g., cache misses)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Reduce horizontal waste by schedulin</a:t>
            </a:r>
            <a:r>
              <a:rPr lang="en-US" sz="1600" b="0" dirty="0" smtClean="0">
                <a:solidFill>
                  <a:schemeClr val="tx1"/>
                </a:solidFill>
              </a:rPr>
              <a:t>g threads to more fully use superscalar issue width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Multi-threading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Instruction-level Parallelism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Objective: Extract instruction-level parallelism (ILP)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Difficulty: Limited ILP </a:t>
            </a:r>
            <a:r>
              <a:rPr lang="en-US" sz="1600" b="0" dirty="0" smtClean="0">
                <a:solidFill>
                  <a:schemeClr val="tx1"/>
                </a:solidFill>
              </a:rPr>
              <a:t>from sequential thread of control</a:t>
            </a: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Multi-threaded Processor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Processor fetches instructions from multiple threads of control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instructions from one thread stalls, issue instructions from other threads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Thread-level Parallelism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Thread-level parallelism (TLP) provides independent threads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Multi-programming – run multiple, independent, sequential jobs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Multi-threading – run single job faster using multiple, parallel threads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Increasing Pipeline Utilization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40100" y="1163104"/>
            <a:ext cx="3686880" cy="5031055"/>
          </a:xfrm>
        </p:spPr>
        <p:txBody>
          <a:bodyPr anchor="t"/>
          <a:lstStyle/>
          <a:p>
            <a:pPr marL="285750" indent="-285750" algn="l"/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In an out-of-order superscalar processor, many apps cannot fully use execution units</a:t>
            </a:r>
          </a:p>
          <a:p>
            <a:pPr marL="285750" indent="-285750" algn="l"/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sz="1600" dirty="0" smtClean="0">
                <a:solidFill>
                  <a:schemeClr val="tx1"/>
                </a:solidFill>
              </a:rPr>
              <a:t>Consider percentage of issue cycles in which processor is busy.</a:t>
            </a:r>
          </a:p>
          <a:p>
            <a:pPr marL="285750" indent="-285750" algn="l"/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sz="1600" dirty="0" err="1" smtClean="0">
                <a:solidFill>
                  <a:schemeClr val="tx1"/>
                </a:solidFill>
              </a:rPr>
              <a:t>Tullsen</a:t>
            </a:r>
            <a:r>
              <a:rPr lang="en-US" sz="1600" dirty="0" smtClean="0">
                <a:solidFill>
                  <a:schemeClr val="tx1"/>
                </a:solidFill>
              </a:rPr>
              <a:t>, Eggers and Levy. “Simultaneous multi-threading,” ISCA 1995. 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50" y="1163105"/>
            <a:ext cx="4904544" cy="49526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Superscalar (In)Efficiency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117725" y="1484313"/>
            <a:ext cx="2571750" cy="4078287"/>
            <a:chOff x="1382" y="791"/>
            <a:chExt cx="1620" cy="2569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62" name="Line 53"/>
          <p:cNvSpPr>
            <a:spLocks noChangeShapeType="1"/>
          </p:cNvSpPr>
          <p:nvPr/>
        </p:nvSpPr>
        <p:spPr bwMode="auto">
          <a:xfrm flipV="1">
            <a:off x="4572000" y="293211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5181600" y="2627313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Completely idle cycle (</a:t>
            </a:r>
            <a:r>
              <a:rPr lang="en-US" sz="1800" b="1" dirty="0">
                <a:solidFill>
                  <a:schemeClr val="hlink"/>
                </a:solidFill>
              </a:rPr>
              <a:t>vertical waste</a:t>
            </a:r>
            <a:r>
              <a:rPr lang="en-US" sz="1800" b="1" dirty="0"/>
              <a:t>)</a:t>
            </a:r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 flipV="1">
            <a:off x="2743200" y="22860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1828800" y="19050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V="1">
            <a:off x="4572000" y="4303713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5410200" y="3922713"/>
            <a:ext cx="24384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horizontal waste</a:t>
            </a:r>
            <a:r>
              <a:rPr lang="en-US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Pipeline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3544215"/>
            <a:ext cx="8147325" cy="2649944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Data Dependencies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Dependencies exist between instructions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LW-LW (via r1), LW-ADDI (via r5), ADDI-SW (via r5)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Solutions 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Interlocks stall the pipeline (slow)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Forwarding paths (requires hardware, limited applicability)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3053" y="1566863"/>
            <a:ext cx="2422458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LW </a:t>
            </a:r>
            <a:r>
              <a:rPr lang="en-US" sz="2400" dirty="0" smtClean="0"/>
              <a:t>	r1</a:t>
            </a:r>
            <a:r>
              <a:rPr lang="en-US" sz="2400" dirty="0"/>
              <a:t>, 0(r2)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LW </a:t>
            </a:r>
            <a:r>
              <a:rPr lang="en-US" sz="2400" dirty="0" smtClean="0"/>
              <a:t>	r5</a:t>
            </a:r>
            <a:r>
              <a:rPr lang="en-US" sz="2400" dirty="0"/>
              <a:t>, 12(r1)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ADDI </a:t>
            </a:r>
            <a:r>
              <a:rPr lang="en-US" sz="2400" dirty="0" smtClean="0"/>
              <a:t>	r5</a:t>
            </a:r>
            <a:r>
              <a:rPr lang="en-US" sz="2400" dirty="0"/>
              <a:t>, r5, #12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SW </a:t>
            </a:r>
            <a:r>
              <a:rPr lang="en-US" sz="2400" dirty="0" smtClean="0"/>
              <a:t>	12(r1</a:t>
            </a:r>
            <a:r>
              <a:rPr lang="en-US" sz="2400" dirty="0"/>
              <a:t>), r5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838450" y="1109663"/>
            <a:ext cx="5773738" cy="2133600"/>
            <a:chOff x="1824" y="2256"/>
            <a:chExt cx="3637" cy="1344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4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/>
                <a:t>F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08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32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56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80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1848" y="2400"/>
              <a:ext cx="2160" cy="1200"/>
              <a:chOff x="1824" y="2688"/>
              <a:chExt cx="2160" cy="1200"/>
            </a:xfrm>
          </p:grpSpPr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7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8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9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0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1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8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0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25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278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30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2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5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7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0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32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352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376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32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56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80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30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400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42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448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472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28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35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37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23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25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280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3288" y="2400"/>
              <a:ext cx="2160" cy="1200"/>
              <a:chOff x="1824" y="2688"/>
              <a:chExt cx="2160" cy="1200"/>
            </a:xfrm>
          </p:grpSpPr>
          <p:sp>
            <p:nvSpPr>
              <p:cNvPr id="61" name="Line 51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3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4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55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6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5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58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59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6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Rectangle 61"/>
            <p:cNvSpPr>
              <a:spLocks noChangeArrowheads="1"/>
            </p:cNvSpPr>
            <p:nvPr/>
          </p:nvSpPr>
          <p:spPr bwMode="auto">
            <a:xfrm>
              <a:off x="400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48" name="Rectangle 62"/>
            <p:cNvSpPr>
              <a:spLocks noChangeArrowheads="1"/>
            </p:cNvSpPr>
            <p:nvPr/>
          </p:nvSpPr>
          <p:spPr bwMode="auto">
            <a:xfrm>
              <a:off x="496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49" name="Rectangle 63"/>
            <p:cNvSpPr>
              <a:spLocks noChangeArrowheads="1"/>
            </p:cNvSpPr>
            <p:nvPr/>
          </p:nvSpPr>
          <p:spPr bwMode="auto">
            <a:xfrm>
              <a:off x="424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44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47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32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35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376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55" name="Text Box 69"/>
            <p:cNvSpPr txBox="1">
              <a:spLocks noChangeArrowheads="1"/>
            </p:cNvSpPr>
            <p:nvPr/>
          </p:nvSpPr>
          <p:spPr bwMode="auto">
            <a:xfrm>
              <a:off x="4008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56" name="Text Box 70"/>
            <p:cNvSpPr txBox="1">
              <a:spLocks noChangeArrowheads="1"/>
            </p:cNvSpPr>
            <p:nvPr/>
          </p:nvSpPr>
          <p:spPr bwMode="auto">
            <a:xfrm>
              <a:off x="420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t10</a:t>
              </a:r>
            </a:p>
          </p:txBody>
        </p:sp>
        <p:sp>
          <p:nvSpPr>
            <p:cNvPr id="57" name="Text Box 71"/>
            <p:cNvSpPr txBox="1">
              <a:spLocks noChangeArrowheads="1"/>
            </p:cNvSpPr>
            <p:nvPr/>
          </p:nvSpPr>
          <p:spPr bwMode="auto">
            <a:xfrm>
              <a:off x="444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t11</a:t>
              </a:r>
            </a:p>
          </p:txBody>
        </p:sp>
        <p:sp>
          <p:nvSpPr>
            <p:cNvPr id="58" name="Text Box 72"/>
            <p:cNvSpPr txBox="1">
              <a:spLocks noChangeArrowheads="1"/>
            </p:cNvSpPr>
            <p:nvPr/>
          </p:nvSpPr>
          <p:spPr bwMode="auto">
            <a:xfrm>
              <a:off x="468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t12</a:t>
              </a:r>
            </a:p>
          </p:txBody>
        </p:sp>
        <p:sp>
          <p:nvSpPr>
            <p:cNvPr id="59" name="Text Box 73"/>
            <p:cNvSpPr txBox="1">
              <a:spLocks noChangeArrowheads="1"/>
            </p:cNvSpPr>
            <p:nvPr/>
          </p:nvSpPr>
          <p:spPr bwMode="auto">
            <a:xfrm>
              <a:off x="492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t13</a:t>
              </a:r>
            </a:p>
          </p:txBody>
        </p:sp>
        <p:sp>
          <p:nvSpPr>
            <p:cNvPr id="60" name="Text Box 74"/>
            <p:cNvSpPr txBox="1">
              <a:spLocks noChangeArrowheads="1"/>
            </p:cNvSpPr>
            <p:nvPr/>
          </p:nvSpPr>
          <p:spPr bwMode="auto">
            <a:xfrm>
              <a:off x="516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Vertical 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68" name="Rectangle 4" descr="Solid diamond"/>
          <p:cNvSpPr>
            <a:spLocks noChangeArrowheads="1"/>
          </p:cNvSpPr>
          <p:nvPr/>
        </p:nvSpPr>
        <p:spPr bwMode="auto">
          <a:xfrm>
            <a:off x="34290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5" descr="Solid diamond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" descr="Solid diamond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343400" y="1981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34290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37338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10" descr="Solid diamond"/>
          <p:cNvSpPr>
            <a:spLocks noChangeArrowheads="1"/>
          </p:cNvSpPr>
          <p:nvPr/>
        </p:nvSpPr>
        <p:spPr bwMode="auto">
          <a:xfrm>
            <a:off x="4038600" y="22860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13" descr="Wide upward diagonal"/>
          <p:cNvSpPr>
            <a:spLocks noChangeArrowheads="1"/>
          </p:cNvSpPr>
          <p:nvPr/>
        </p:nvSpPr>
        <p:spPr bwMode="auto">
          <a:xfrm>
            <a:off x="37338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14" descr="Wide upward diagonal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34290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37338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8" descr="Wide upward diagonal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34290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21" descr="Solid diamond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22" descr="Solid diamond"/>
          <p:cNvSpPr>
            <a:spLocks noChangeArrowheads="1"/>
          </p:cNvSpPr>
          <p:nvPr/>
        </p:nvSpPr>
        <p:spPr bwMode="auto">
          <a:xfrm>
            <a:off x="40386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3"/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34290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26" descr="Solid diamond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43434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28" descr="Wide upward diagonal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29" descr="Wide upward diagonal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33"/>
          <p:cNvSpPr>
            <a:spLocks noChangeArrowheads="1"/>
          </p:cNvSpPr>
          <p:nvPr/>
        </p:nvSpPr>
        <p:spPr bwMode="auto">
          <a:xfrm>
            <a:off x="37338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34" descr="Solid diamond"/>
          <p:cNvSpPr>
            <a:spLocks noChangeArrowheads="1"/>
          </p:cNvSpPr>
          <p:nvPr/>
        </p:nvSpPr>
        <p:spPr bwMode="auto">
          <a:xfrm>
            <a:off x="4038600" y="41148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35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36" descr="Solid diamond"/>
          <p:cNvSpPr>
            <a:spLocks noChangeArrowheads="1"/>
          </p:cNvSpPr>
          <p:nvPr/>
        </p:nvSpPr>
        <p:spPr bwMode="auto">
          <a:xfrm>
            <a:off x="34290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37" descr="Solid diamond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38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39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40" descr="Solid diamond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41" descr="Solid diamond"/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42" descr="Solid diamond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43" descr="Solid diamond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45"/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6" descr="Wide upward diagonal"/>
          <p:cNvSpPr>
            <a:spLocks noChangeArrowheads="1"/>
          </p:cNvSpPr>
          <p:nvPr/>
        </p:nvSpPr>
        <p:spPr bwMode="auto">
          <a:xfrm>
            <a:off x="40386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47" descr="Wide upward diagonal"/>
          <p:cNvSpPr>
            <a:spLocks noChangeArrowheads="1"/>
          </p:cNvSpPr>
          <p:nvPr/>
        </p:nvSpPr>
        <p:spPr bwMode="auto">
          <a:xfrm>
            <a:off x="43434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8"/>
          <p:cNvSpPr>
            <a:spLocks noChangeShapeType="1"/>
          </p:cNvSpPr>
          <p:nvPr/>
        </p:nvSpPr>
        <p:spPr bwMode="auto">
          <a:xfrm>
            <a:off x="3429000" y="1676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3336925" y="125571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Issue width</a:t>
            </a:r>
          </a:p>
        </p:txBody>
      </p:sp>
      <p:sp>
        <p:nvSpPr>
          <p:cNvPr id="114" name="Line 50"/>
          <p:cNvSpPr>
            <a:spLocks noChangeShapeType="1"/>
          </p:cNvSpPr>
          <p:nvPr/>
        </p:nvSpPr>
        <p:spPr bwMode="auto">
          <a:xfrm>
            <a:off x="2971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 Box 51"/>
          <p:cNvSpPr txBox="1">
            <a:spLocks noChangeArrowheads="1"/>
          </p:cNvSpPr>
          <p:nvPr/>
        </p:nvSpPr>
        <p:spPr bwMode="auto">
          <a:xfrm>
            <a:off x="2193925" y="3465513"/>
            <a:ext cx="727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Time</a:t>
            </a:r>
          </a:p>
        </p:txBody>
      </p:sp>
      <p:sp>
        <p:nvSpPr>
          <p:cNvPr id="116" name="Text Box 52"/>
          <p:cNvSpPr txBox="1">
            <a:spLocks noChangeArrowheads="1"/>
          </p:cNvSpPr>
          <p:nvPr/>
        </p:nvSpPr>
        <p:spPr bwMode="auto">
          <a:xfrm>
            <a:off x="5410200" y="2438400"/>
            <a:ext cx="3200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Second thread interleaved cycle-by-cycle</a:t>
            </a:r>
          </a:p>
        </p:txBody>
      </p:sp>
      <p:sp>
        <p:nvSpPr>
          <p:cNvPr id="117" name="Line 53"/>
          <p:cNvSpPr>
            <a:spLocks noChangeShapeType="1"/>
          </p:cNvSpPr>
          <p:nvPr/>
        </p:nvSpPr>
        <p:spPr bwMode="auto">
          <a:xfrm flipH="1" flipV="1">
            <a:off x="2819400" y="2057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Text Box 54"/>
          <p:cNvSpPr txBox="1">
            <a:spLocks noChangeArrowheads="1"/>
          </p:cNvSpPr>
          <p:nvPr/>
        </p:nvSpPr>
        <p:spPr bwMode="auto">
          <a:xfrm>
            <a:off x="1905000" y="16764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Instruction issue</a:t>
            </a:r>
          </a:p>
        </p:txBody>
      </p:sp>
      <p:sp>
        <p:nvSpPr>
          <p:cNvPr id="119" name="Line 55"/>
          <p:cNvSpPr>
            <a:spLocks noChangeShapeType="1"/>
          </p:cNvSpPr>
          <p:nvPr/>
        </p:nvSpPr>
        <p:spPr bwMode="auto">
          <a:xfrm flipV="1">
            <a:off x="4648200" y="41148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 Box 56"/>
          <p:cNvSpPr txBox="1">
            <a:spLocks noChangeArrowheads="1"/>
          </p:cNvSpPr>
          <p:nvPr/>
        </p:nvSpPr>
        <p:spPr bwMode="auto">
          <a:xfrm>
            <a:off x="5410200" y="37338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/>
              <a:t>(</a:t>
            </a:r>
            <a:r>
              <a:rPr lang="en-US" sz="1800" b="1">
                <a:solidFill>
                  <a:schemeClr val="hlink"/>
                </a:solidFill>
              </a:rPr>
              <a:t>horizontal waste</a:t>
            </a:r>
            <a:r>
              <a:rPr lang="en-US" sz="1800" b="1"/>
              <a:t>)</a:t>
            </a:r>
          </a:p>
        </p:txBody>
      </p:sp>
      <p:sp>
        <p:nvSpPr>
          <p:cNvPr id="121" name="Line 57"/>
          <p:cNvSpPr>
            <a:spLocks noChangeShapeType="1"/>
          </p:cNvSpPr>
          <p:nvPr/>
        </p:nvSpPr>
        <p:spPr bwMode="auto">
          <a:xfrm flipV="1">
            <a:off x="4648200" y="2667000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Placeholder 1"/>
          <p:cNvSpPr>
            <a:spLocks noGrp="1"/>
          </p:cNvSpPr>
          <p:nvPr>
            <p:ph type="body" idx="1"/>
          </p:nvPr>
        </p:nvSpPr>
        <p:spPr>
          <a:xfrm>
            <a:off x="457199" y="5618085"/>
            <a:ext cx="8147325" cy="576074"/>
          </a:xfrm>
        </p:spPr>
        <p:txBody>
          <a:bodyPr anchor="t"/>
          <a:lstStyle/>
          <a:p>
            <a:pPr marL="285750" indent="-285750" algn="l"/>
            <a:r>
              <a:rPr lang="en-US" sz="1600" b="0" dirty="0" smtClean="0">
                <a:solidFill>
                  <a:schemeClr val="tx1"/>
                </a:solidFill>
              </a:rPr>
              <a:t>With cycle-by-cycle interleaving, remove vertical waste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2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Multithreading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020" y="3851455"/>
            <a:ext cx="8948365" cy="2342703"/>
          </a:xfrm>
        </p:spPr>
        <p:txBody>
          <a:bodyPr anchor="t"/>
          <a:lstStyle/>
          <a:p>
            <a:pPr marL="285750" indent="-285750" algn="l"/>
            <a:endParaRPr lang="en-US" b="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US" b="0" dirty="0" smtClean="0">
                <a:solidFill>
                  <a:schemeClr val="tx1"/>
                </a:solidFill>
              </a:rPr>
              <a:t>Interleave instructions from multiple threads in pipeline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Interleave threads (T1, T2, T3, T4) in 5-stage pipeline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 any given thread, earlier instruction writes-back (W) before later instruction reads register file (D).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[T1: LW r1, 0(r2)] writes back before [T1: LW r5, 12(r1)] decodes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424020" y="971080"/>
            <a:ext cx="7508875" cy="2438400"/>
            <a:chOff x="-356" y="2352"/>
            <a:chExt cx="4730" cy="1536"/>
          </a:xfrm>
        </p:grpSpPr>
        <p:grpSp>
          <p:nvGrpSpPr>
            <p:cNvPr id="82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/>
                <a:t>M</a:t>
              </a:r>
            </a:p>
          </p:txBody>
        </p:sp>
        <p:sp>
          <p:nvSpPr>
            <p:cNvPr id="87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97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t0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221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245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91" name="Text Box 24"/>
            <p:cNvSpPr txBox="1">
              <a:spLocks noChangeArrowheads="1"/>
            </p:cNvSpPr>
            <p:nvPr/>
          </p:nvSpPr>
          <p:spPr bwMode="auto">
            <a:xfrm>
              <a:off x="269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t3</a:t>
              </a:r>
            </a:p>
          </p:txBody>
        </p:sp>
        <p:sp>
          <p:nvSpPr>
            <p:cNvPr id="92" name="Text Box 25"/>
            <p:cNvSpPr txBox="1">
              <a:spLocks noChangeArrowheads="1"/>
            </p:cNvSpPr>
            <p:nvPr/>
          </p:nvSpPr>
          <p:spPr bwMode="auto">
            <a:xfrm>
              <a:off x="293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t4</a:t>
              </a:r>
            </a:p>
          </p:txBody>
        </p:sp>
        <p:sp>
          <p:nvSpPr>
            <p:cNvPr id="93" name="Text Box 26"/>
            <p:cNvSpPr txBox="1">
              <a:spLocks noChangeArrowheads="1"/>
            </p:cNvSpPr>
            <p:nvPr/>
          </p:nvSpPr>
          <p:spPr bwMode="auto">
            <a:xfrm>
              <a:off x="317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t5</a:t>
              </a:r>
            </a:p>
          </p:txBody>
        </p:sp>
        <p:sp>
          <p:nvSpPr>
            <p:cNvPr id="94" name="Text Box 27"/>
            <p:cNvSpPr txBox="1">
              <a:spLocks noChangeArrowheads="1"/>
            </p:cNvSpPr>
            <p:nvPr/>
          </p:nvSpPr>
          <p:spPr bwMode="auto">
            <a:xfrm>
              <a:off x="341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t6</a:t>
              </a:r>
            </a:p>
          </p:txBody>
        </p:sp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>
              <a:off x="367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t7</a:t>
              </a:r>
            </a:p>
          </p:txBody>
        </p:sp>
        <p:sp>
          <p:nvSpPr>
            <p:cNvPr id="96" name="Text Box 29"/>
            <p:cNvSpPr txBox="1">
              <a:spLocks noChangeArrowheads="1"/>
            </p:cNvSpPr>
            <p:nvPr/>
          </p:nvSpPr>
          <p:spPr bwMode="auto">
            <a:xfrm>
              <a:off x="391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t8</a:t>
              </a:r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-356" y="2640"/>
              <a:ext cx="2301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T1: 	LW 	r1</a:t>
              </a:r>
              <a:r>
                <a:rPr lang="en-US" sz="2400" dirty="0"/>
                <a:t>, 0(r2)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T2: 	ADD 	r7</a:t>
              </a:r>
              <a:r>
                <a:rPr lang="en-US" sz="2400" dirty="0"/>
                <a:t>, r1, r4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T3:	XORI 	r5</a:t>
              </a:r>
              <a:r>
                <a:rPr lang="en-US" sz="2400" dirty="0"/>
                <a:t>, r4, #12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T4:	SW 	0(r7</a:t>
              </a:r>
              <a:r>
                <a:rPr lang="en-US" sz="2400" dirty="0"/>
                <a:t>),  r5</a:t>
              </a:r>
            </a:p>
            <a:p>
              <a:pPr algn="l">
                <a:spcBef>
                  <a:spcPct val="0"/>
                </a:spcBef>
              </a:pPr>
              <a:r>
                <a:rPr lang="en-US" sz="2400" dirty="0" smtClean="0"/>
                <a:t>T1:	LW 	r5</a:t>
              </a:r>
              <a:r>
                <a:rPr lang="en-US" sz="2400" dirty="0"/>
                <a:t>, 12(r1)</a:t>
              </a: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414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/>
                <a:t>t9</a:t>
              </a:r>
            </a:p>
          </p:txBody>
        </p:sp>
        <p:sp>
          <p:nvSpPr>
            <p:cNvPr id="99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01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04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09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11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12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13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14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15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80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6376</TotalTime>
  <Words>1755</Words>
  <Application>Microsoft Office PowerPoint</Application>
  <PresentationFormat>On-screen Show (4:3)</PresentationFormat>
  <Paragraphs>555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Executive</vt:lpstr>
      <vt:lpstr>ECE 252 / CPS 220  Advanced Computer Architecture I  Lecture 16 Multi-threading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bclee</cp:lastModifiedBy>
  <cp:revision>1303</cp:revision>
  <dcterms:created xsi:type="dcterms:W3CDTF">2011-07-23T19:26:49Z</dcterms:created>
  <dcterms:modified xsi:type="dcterms:W3CDTF">2011-11-03T02:53:05Z</dcterms:modified>
</cp:coreProperties>
</file>