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2"/>
  </p:notesMasterIdLst>
  <p:sldIdLst>
    <p:sldId id="256" r:id="rId2"/>
    <p:sldId id="506" r:id="rId3"/>
    <p:sldId id="45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53" r:id="rId13"/>
    <p:sldId id="490" r:id="rId14"/>
    <p:sldId id="491" r:id="rId15"/>
    <p:sldId id="454" r:id="rId16"/>
    <p:sldId id="44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03" r:id="rId28"/>
    <p:sldId id="504" r:id="rId29"/>
    <p:sldId id="505" r:id="rId30"/>
    <p:sldId id="50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185" d="100"/>
          <a:sy n="185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8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Instruction-Level Parallelism – Part 1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www.duke.edu/~bcl15/class/class_ece252fall12.html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In-Order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3083355"/>
            <a:ext cx="3440425" cy="3187614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How do we handle data hazards for very long latency operations?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Stall pipeline on long latency operations (e.g., divides, cache misses)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Exceptions handled in program order at commit point </a:t>
            </a:r>
          </a:p>
          <a:p>
            <a:pPr marL="342900" indent="-342900" algn="l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9975" y="1152525"/>
            <a:ext cx="7572375" cy="5373688"/>
            <a:chOff x="240" y="480"/>
            <a:chExt cx="5232" cy="3744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928" y="3696"/>
              <a:ext cx="720" cy="528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720" y="0"/>
                </a:cxn>
                <a:cxn ang="0">
                  <a:pos x="720" y="528"/>
                </a:cxn>
                <a:cxn ang="0">
                  <a:pos x="0" y="528"/>
                </a:cxn>
                <a:cxn ang="0">
                  <a:pos x="0" y="240"/>
                </a:cxn>
                <a:cxn ang="0">
                  <a:pos x="96" y="240"/>
                </a:cxn>
              </a:cxnLst>
              <a:rect l="0" t="0" r="r" b="b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2400" y="1536"/>
              <a:ext cx="3072" cy="480"/>
            </a:xfrm>
            <a:custGeom>
              <a:avLst/>
              <a:gdLst/>
              <a:ahLst/>
              <a:cxnLst>
                <a:cxn ang="0">
                  <a:pos x="2880" y="480"/>
                </a:cxn>
                <a:cxn ang="0">
                  <a:pos x="3072" y="480"/>
                </a:cxn>
                <a:cxn ang="0">
                  <a:pos x="3072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400" y="576"/>
              <a:ext cx="3072" cy="480"/>
            </a:xfrm>
            <a:custGeom>
              <a:avLst/>
              <a:gdLst/>
              <a:ahLst/>
              <a:cxnLst>
                <a:cxn ang="0">
                  <a:pos x="2880" y="480"/>
                </a:cxn>
                <a:cxn ang="0">
                  <a:pos x="3072" y="480"/>
                </a:cxn>
                <a:cxn ang="0">
                  <a:pos x="3072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648" y="1824"/>
              <a:ext cx="1392" cy="1872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1440" y="1680"/>
                </a:cxn>
                <a:cxn ang="0">
                  <a:pos x="1440" y="0"/>
                </a:cxn>
              </a:cxnLst>
              <a:rect l="0" t="0" r="r" b="b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3264" y="105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336" y="1056"/>
              <a:ext cx="21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40" y="672"/>
              <a:ext cx="192" cy="768"/>
              <a:chOff x="336" y="1200"/>
              <a:chExt cx="144" cy="720"/>
            </a:xfrm>
          </p:grpSpPr>
          <p:sp>
            <p:nvSpPr>
              <p:cNvPr id="86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PC</a:t>
                </a:r>
              </a:p>
            </p:txBody>
          </p:sp>
          <p:sp>
            <p:nvSpPr>
              <p:cNvPr id="87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0" y="72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Inst. Mem</a:t>
              </a:r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1104" y="672"/>
              <a:ext cx="192" cy="768"/>
              <a:chOff x="336" y="1200"/>
              <a:chExt cx="144" cy="720"/>
            </a:xfrm>
          </p:grpSpPr>
          <p:sp>
            <p:nvSpPr>
              <p:cNvPr id="84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D</a:t>
                </a:r>
              </a:p>
            </p:txBody>
          </p:sp>
          <p:sp>
            <p:nvSpPr>
              <p:cNvPr id="85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49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344" y="720"/>
              <a:ext cx="67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Decode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592" y="86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2736" y="672"/>
              <a:ext cx="192" cy="768"/>
              <a:chOff x="336" y="1200"/>
              <a:chExt cx="144" cy="720"/>
            </a:xfrm>
          </p:grpSpPr>
          <p:sp>
            <p:nvSpPr>
              <p:cNvPr id="82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X1</a:t>
                </a:r>
              </a:p>
            </p:txBody>
          </p:sp>
          <p:sp>
            <p:nvSpPr>
              <p:cNvPr id="83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024" y="72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18" name="Group 26"/>
            <p:cNvGrpSpPr>
              <a:grpSpLocks/>
            </p:cNvGrpSpPr>
            <p:nvPr/>
          </p:nvGrpSpPr>
          <p:grpSpPr bwMode="auto">
            <a:xfrm>
              <a:off x="3360" y="672"/>
              <a:ext cx="192" cy="768"/>
              <a:chOff x="336" y="1200"/>
              <a:chExt cx="144" cy="720"/>
            </a:xfrm>
          </p:grpSpPr>
          <p:sp>
            <p:nvSpPr>
              <p:cNvPr id="80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81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3648" y="672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Data Mem</a:t>
              </a:r>
            </a:p>
          </p:txBody>
        </p:sp>
        <p:grpSp>
          <p:nvGrpSpPr>
            <p:cNvPr id="20" name="Group 30"/>
            <p:cNvGrpSpPr>
              <a:grpSpLocks/>
            </p:cNvGrpSpPr>
            <p:nvPr/>
          </p:nvGrpSpPr>
          <p:grpSpPr bwMode="auto">
            <a:xfrm>
              <a:off x="5184" y="672"/>
              <a:ext cx="192" cy="768"/>
              <a:chOff x="336" y="1200"/>
              <a:chExt cx="144" cy="720"/>
            </a:xfrm>
          </p:grpSpPr>
          <p:sp>
            <p:nvSpPr>
              <p:cNvPr id="78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79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063" y="959"/>
              <a:ext cx="202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+mj-lt"/>
                </a:rPr>
                <a:t>+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2112" y="720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GPRs</a:t>
              </a:r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3264" y="201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3024" y="1680"/>
              <a:ext cx="192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3360" y="1632"/>
              <a:ext cx="192" cy="768"/>
              <a:chOff x="336" y="1200"/>
              <a:chExt cx="144" cy="720"/>
            </a:xfrm>
          </p:grpSpPr>
          <p:sp>
            <p:nvSpPr>
              <p:cNvPr id="76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77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grpSp>
          <p:nvGrpSpPr>
            <p:cNvPr id="26" name="Group 40"/>
            <p:cNvGrpSpPr>
              <a:grpSpLocks/>
            </p:cNvGrpSpPr>
            <p:nvPr/>
          </p:nvGrpSpPr>
          <p:grpSpPr bwMode="auto">
            <a:xfrm>
              <a:off x="5184" y="1632"/>
              <a:ext cx="192" cy="768"/>
              <a:chOff x="336" y="1200"/>
              <a:chExt cx="144" cy="720"/>
            </a:xfrm>
          </p:grpSpPr>
          <p:sp>
            <p:nvSpPr>
              <p:cNvPr id="74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75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3658" y="1920"/>
              <a:ext cx="443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latin typeface="+mj-lt"/>
                </a:rPr>
                <a:t>Fadd</a:t>
              </a:r>
            </a:p>
          </p:txBody>
        </p:sp>
        <p:grpSp>
          <p:nvGrpSpPr>
            <p:cNvPr id="28" name="Group 44"/>
            <p:cNvGrpSpPr>
              <a:grpSpLocks/>
            </p:cNvGrpSpPr>
            <p:nvPr/>
          </p:nvGrpSpPr>
          <p:grpSpPr bwMode="auto">
            <a:xfrm>
              <a:off x="4272" y="1632"/>
              <a:ext cx="192" cy="768"/>
              <a:chOff x="336" y="1200"/>
              <a:chExt cx="144" cy="720"/>
            </a:xfrm>
          </p:grpSpPr>
          <p:sp>
            <p:nvSpPr>
              <p:cNvPr id="72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73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grpSp>
          <p:nvGrpSpPr>
            <p:cNvPr id="33" name="Group 47"/>
            <p:cNvGrpSpPr>
              <a:grpSpLocks/>
            </p:cNvGrpSpPr>
            <p:nvPr/>
          </p:nvGrpSpPr>
          <p:grpSpPr bwMode="auto">
            <a:xfrm>
              <a:off x="4272" y="672"/>
              <a:ext cx="192" cy="768"/>
              <a:chOff x="336" y="1200"/>
              <a:chExt cx="144" cy="720"/>
            </a:xfrm>
          </p:grpSpPr>
          <p:sp>
            <p:nvSpPr>
              <p:cNvPr id="70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71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2496" y="220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592" y="182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0" name="Rectangle 52"/>
            <p:cNvSpPr>
              <a:spLocks noChangeArrowheads="1"/>
            </p:cNvSpPr>
            <p:nvPr/>
          </p:nvSpPr>
          <p:spPr bwMode="auto">
            <a:xfrm>
              <a:off x="2112" y="1680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FPRs</a:t>
              </a:r>
            </a:p>
          </p:txBody>
        </p:sp>
        <p:grpSp>
          <p:nvGrpSpPr>
            <p:cNvPr id="34" name="Group 53"/>
            <p:cNvGrpSpPr>
              <a:grpSpLocks/>
            </p:cNvGrpSpPr>
            <p:nvPr/>
          </p:nvGrpSpPr>
          <p:grpSpPr bwMode="auto">
            <a:xfrm>
              <a:off x="2688" y="1632"/>
              <a:ext cx="192" cy="768"/>
              <a:chOff x="336" y="1200"/>
              <a:chExt cx="144" cy="720"/>
            </a:xfrm>
          </p:grpSpPr>
          <p:sp>
            <p:nvSpPr>
              <p:cNvPr id="68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X1</a:t>
                </a:r>
              </a:p>
            </p:txBody>
          </p:sp>
          <p:sp>
            <p:nvSpPr>
              <p:cNvPr id="69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2064" y="1056"/>
              <a:ext cx="48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48" y="912"/>
                </a:cxn>
              </a:cxnLst>
              <a:rect l="0" t="0" r="r" b="b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3024" y="2544"/>
              <a:ext cx="192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36" name="Group 58"/>
            <p:cNvGrpSpPr>
              <a:grpSpLocks/>
            </p:cNvGrpSpPr>
            <p:nvPr/>
          </p:nvGrpSpPr>
          <p:grpSpPr bwMode="auto">
            <a:xfrm>
              <a:off x="3360" y="2496"/>
              <a:ext cx="192" cy="768"/>
              <a:chOff x="336" y="1200"/>
              <a:chExt cx="144" cy="720"/>
            </a:xfrm>
          </p:grpSpPr>
          <p:sp>
            <p:nvSpPr>
              <p:cNvPr id="66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67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5" name="Text Box 61"/>
            <p:cNvSpPr txBox="1">
              <a:spLocks noChangeArrowheads="1"/>
            </p:cNvSpPr>
            <p:nvPr/>
          </p:nvSpPr>
          <p:spPr bwMode="auto">
            <a:xfrm>
              <a:off x="3662" y="2784"/>
              <a:ext cx="403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latin typeface="+mj-lt"/>
                </a:rPr>
                <a:t>Fmul</a:t>
              </a:r>
            </a:p>
          </p:txBody>
        </p:sp>
        <p:grpSp>
          <p:nvGrpSpPr>
            <p:cNvPr id="37" name="Group 62"/>
            <p:cNvGrpSpPr>
              <a:grpSpLocks/>
            </p:cNvGrpSpPr>
            <p:nvPr/>
          </p:nvGrpSpPr>
          <p:grpSpPr bwMode="auto">
            <a:xfrm>
              <a:off x="4272" y="2496"/>
              <a:ext cx="192" cy="768"/>
              <a:chOff x="336" y="1200"/>
              <a:chExt cx="144" cy="720"/>
            </a:xfrm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7" name="Freeform 65"/>
            <p:cNvSpPr>
              <a:spLocks/>
            </p:cNvSpPr>
            <p:nvPr/>
          </p:nvSpPr>
          <p:spPr bwMode="auto">
            <a:xfrm>
              <a:off x="2928" y="2208"/>
              <a:ext cx="9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96" y="912"/>
                </a:cxn>
              </a:cxnLst>
              <a:rect l="0" t="0" r="r" b="b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8" name="Freeform 66"/>
            <p:cNvSpPr>
              <a:spLocks/>
            </p:cNvSpPr>
            <p:nvPr/>
          </p:nvSpPr>
          <p:spPr bwMode="auto">
            <a:xfrm>
              <a:off x="2976" y="1824"/>
              <a:ext cx="48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4"/>
                </a:cxn>
                <a:cxn ang="0">
                  <a:pos x="48" y="864"/>
                </a:cxn>
              </a:cxnLst>
              <a:rect l="0" t="0" r="r" b="b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41" name="Group 67"/>
            <p:cNvGrpSpPr>
              <a:grpSpLocks/>
            </p:cNvGrpSpPr>
            <p:nvPr/>
          </p:nvGrpSpPr>
          <p:grpSpPr bwMode="auto">
            <a:xfrm>
              <a:off x="3360" y="3312"/>
              <a:ext cx="192" cy="768"/>
              <a:chOff x="336" y="1200"/>
              <a:chExt cx="144" cy="720"/>
            </a:xfrm>
          </p:grpSpPr>
          <p:sp>
            <p:nvSpPr>
              <p:cNvPr id="62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63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50" name="Freeform 70"/>
            <p:cNvSpPr>
              <a:spLocks/>
            </p:cNvSpPr>
            <p:nvPr/>
          </p:nvSpPr>
          <p:spPr bwMode="auto">
            <a:xfrm>
              <a:off x="2928" y="312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6" y="768"/>
                </a:cxn>
              </a:cxnLst>
              <a:rect l="0" t="0" r="r" b="b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1" name="Freeform 71"/>
            <p:cNvSpPr>
              <a:spLocks/>
            </p:cNvSpPr>
            <p:nvPr/>
          </p:nvSpPr>
          <p:spPr bwMode="auto">
            <a:xfrm>
              <a:off x="2976" y="2688"/>
              <a:ext cx="48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6"/>
                </a:cxn>
                <a:cxn ang="0">
                  <a:pos x="48" y="816"/>
                </a:cxn>
              </a:cxnLst>
              <a:rect l="0" t="0" r="r" b="b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2" name="Rectangle 72"/>
            <p:cNvSpPr>
              <a:spLocks noChangeArrowheads="1"/>
            </p:cNvSpPr>
            <p:nvPr/>
          </p:nvSpPr>
          <p:spPr bwMode="auto">
            <a:xfrm>
              <a:off x="3024" y="3312"/>
              <a:ext cx="288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FDiv</a:t>
              </a:r>
            </a:p>
          </p:txBody>
        </p:sp>
        <p:grpSp>
          <p:nvGrpSpPr>
            <p:cNvPr id="44" name="Group 73"/>
            <p:cNvGrpSpPr>
              <a:grpSpLocks/>
            </p:cNvGrpSpPr>
            <p:nvPr/>
          </p:nvGrpSpPr>
          <p:grpSpPr bwMode="auto">
            <a:xfrm>
              <a:off x="4272" y="3312"/>
              <a:ext cx="192" cy="768"/>
              <a:chOff x="336" y="1200"/>
              <a:chExt cx="144" cy="720"/>
            </a:xfrm>
          </p:grpSpPr>
          <p:sp>
            <p:nvSpPr>
              <p:cNvPr id="60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61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54" name="Line 76"/>
            <p:cNvSpPr>
              <a:spLocks noChangeShapeType="1"/>
            </p:cNvSpPr>
            <p:nvPr/>
          </p:nvSpPr>
          <p:spPr bwMode="auto">
            <a:xfrm>
              <a:off x="4944" y="28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5" name="Text Box 77"/>
            <p:cNvSpPr txBox="1">
              <a:spLocks noChangeArrowheads="1"/>
            </p:cNvSpPr>
            <p:nvPr/>
          </p:nvSpPr>
          <p:spPr bwMode="auto">
            <a:xfrm>
              <a:off x="3504" y="3363"/>
              <a:ext cx="764" cy="3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i="1" dirty="0" err="1">
                  <a:latin typeface="+mj-lt"/>
                </a:rPr>
                <a:t>Unpipelined</a:t>
              </a:r>
              <a:r>
                <a:rPr lang="en-US" sz="1200" i="1" dirty="0">
                  <a:latin typeface="+mj-lt"/>
                </a:rPr>
                <a:t> divider</a:t>
              </a:r>
            </a:p>
          </p:txBody>
        </p:sp>
        <p:sp>
          <p:nvSpPr>
            <p:cNvPr id="56" name="Freeform 78"/>
            <p:cNvSpPr>
              <a:spLocks/>
            </p:cNvSpPr>
            <p:nvPr/>
          </p:nvSpPr>
          <p:spPr bwMode="auto">
            <a:xfrm>
              <a:off x="4992" y="1056"/>
              <a:ext cx="48" cy="816"/>
            </a:xfrm>
            <a:custGeom>
              <a:avLst/>
              <a:gdLst/>
              <a:ahLst/>
              <a:cxnLst>
                <a:cxn ang="0">
                  <a:pos x="48" y="816"/>
                </a:cxn>
                <a:cxn ang="0">
                  <a:pos x="0" y="816"/>
                </a:cxn>
                <a:cxn ang="0">
                  <a:pos x="0" y="0"/>
                </a:cxn>
              </a:cxnLst>
              <a:rect l="0" t="0" r="r" b="b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7" name="Line 79"/>
            <p:cNvSpPr>
              <a:spLocks noChangeShapeType="1"/>
            </p:cNvSpPr>
            <p:nvPr/>
          </p:nvSpPr>
          <p:spPr bwMode="auto">
            <a:xfrm>
              <a:off x="5040" y="36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8" name="Line 80"/>
            <p:cNvSpPr>
              <a:spLocks noChangeShapeType="1"/>
            </p:cNvSpPr>
            <p:nvPr/>
          </p:nvSpPr>
          <p:spPr bwMode="auto">
            <a:xfrm>
              <a:off x="5088" y="480"/>
              <a:ext cx="0" cy="259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9" name="Freeform 81"/>
            <p:cNvSpPr>
              <a:spLocks/>
            </p:cNvSpPr>
            <p:nvPr/>
          </p:nvSpPr>
          <p:spPr bwMode="auto">
            <a:xfrm>
              <a:off x="3600" y="1056"/>
              <a:ext cx="62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624" y="336"/>
                </a:cxn>
                <a:cxn ang="0">
                  <a:pos x="624" y="0"/>
                </a:cxn>
              </a:cxnLst>
              <a:rect l="0" t="0" r="r" b="b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88" name="Text Box 3"/>
          <p:cNvSpPr txBox="1">
            <a:spLocks noChangeArrowheads="1"/>
          </p:cNvSpPr>
          <p:nvPr/>
        </p:nvSpPr>
        <p:spPr bwMode="auto">
          <a:xfrm>
            <a:off x="8077200" y="4038600"/>
            <a:ext cx="12842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solidFill>
                  <a:schemeClr val="hlink"/>
                </a:solidFill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Superscalar In-Order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3083355"/>
            <a:ext cx="3363615" cy="3187614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Fetch 2 instructions per cycle. Issue both simultaneously </a:t>
            </a:r>
            <a:r>
              <a:rPr lang="en-US" sz="1600" u="sng" dirty="0" smtClean="0">
                <a:solidFill>
                  <a:schemeClr val="tx1"/>
                </a:solidFill>
              </a:rPr>
              <a:t>if</a:t>
            </a:r>
            <a:r>
              <a:rPr lang="en-US" sz="1600" dirty="0" smtClean="0">
                <a:solidFill>
                  <a:schemeClr val="tx1"/>
                </a:solidFill>
              </a:rPr>
              <a:t> instruction mix matches functional unit mix.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Increases instruction throughput.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How do we further increase issue width? (a) duplicate functional units, (b) increase register file ports, (c) increase forwarding paths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0" name="Line 5"/>
          <p:cNvSpPr>
            <a:spLocks noChangeShapeType="1"/>
          </p:cNvSpPr>
          <p:nvPr/>
        </p:nvSpPr>
        <p:spPr bwMode="auto">
          <a:xfrm flipV="1">
            <a:off x="2163763" y="1862138"/>
            <a:ext cx="115887" cy="211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2038350" y="1676013"/>
            <a:ext cx="27122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b="1" i="1">
                <a:latin typeface="+mj-lt"/>
              </a:rPr>
              <a:t>2</a:t>
            </a:r>
          </a:p>
        </p:txBody>
      </p:sp>
      <p:sp>
        <p:nvSpPr>
          <p:cNvPr id="92" name="Freeform 7"/>
          <p:cNvSpPr>
            <a:spLocks/>
          </p:cNvSpPr>
          <p:nvPr/>
        </p:nvSpPr>
        <p:spPr bwMode="auto">
          <a:xfrm>
            <a:off x="4960938" y="5768975"/>
            <a:ext cx="1041400" cy="757238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720" y="0"/>
              </a:cxn>
              <a:cxn ang="0">
                <a:pos x="720" y="528"/>
              </a:cxn>
              <a:cxn ang="0">
                <a:pos x="0" y="528"/>
              </a:cxn>
              <a:cxn ang="0">
                <a:pos x="0" y="240"/>
              </a:cxn>
              <a:cxn ang="0">
                <a:pos x="96" y="240"/>
              </a:cxn>
            </a:cxnLst>
            <a:rect l="0" t="0" r="r" b="b"/>
            <a:pathLst>
              <a:path w="720" h="528">
                <a:moveTo>
                  <a:pt x="384" y="0"/>
                </a:moveTo>
                <a:lnTo>
                  <a:pt x="720" y="0"/>
                </a:lnTo>
                <a:lnTo>
                  <a:pt x="720" y="528"/>
                </a:lnTo>
                <a:lnTo>
                  <a:pt x="0" y="528"/>
                </a:lnTo>
                <a:lnTo>
                  <a:pt x="0" y="240"/>
                </a:lnTo>
                <a:lnTo>
                  <a:pt x="96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3" name="Freeform 8"/>
          <p:cNvSpPr>
            <a:spLocks/>
          </p:cNvSpPr>
          <p:nvPr/>
        </p:nvSpPr>
        <p:spPr bwMode="auto">
          <a:xfrm>
            <a:off x="4195763" y="2668588"/>
            <a:ext cx="4446587" cy="688975"/>
          </a:xfrm>
          <a:custGeom>
            <a:avLst/>
            <a:gdLst/>
            <a:ahLst/>
            <a:cxnLst>
              <a:cxn ang="0">
                <a:pos x="2880" y="480"/>
              </a:cxn>
              <a:cxn ang="0">
                <a:pos x="3072" y="480"/>
              </a:cxn>
              <a:cxn ang="0">
                <a:pos x="3072" y="0"/>
              </a:cxn>
              <a:cxn ang="0">
                <a:pos x="0" y="0"/>
              </a:cxn>
              <a:cxn ang="0">
                <a:pos x="0" y="144"/>
              </a:cxn>
            </a:cxnLst>
            <a:rect l="0" t="0" r="r" b="b"/>
            <a:pathLst>
              <a:path w="3072" h="480">
                <a:moveTo>
                  <a:pt x="2880" y="480"/>
                </a:moveTo>
                <a:lnTo>
                  <a:pt x="3072" y="480"/>
                </a:lnTo>
                <a:lnTo>
                  <a:pt x="3072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4" name="Freeform 9"/>
          <p:cNvSpPr>
            <a:spLocks/>
          </p:cNvSpPr>
          <p:nvPr/>
        </p:nvSpPr>
        <p:spPr bwMode="auto">
          <a:xfrm>
            <a:off x="4195763" y="1290638"/>
            <a:ext cx="4446587" cy="688975"/>
          </a:xfrm>
          <a:custGeom>
            <a:avLst/>
            <a:gdLst/>
            <a:ahLst/>
            <a:cxnLst>
              <a:cxn ang="0">
                <a:pos x="2880" y="480"/>
              </a:cxn>
              <a:cxn ang="0">
                <a:pos x="3072" y="480"/>
              </a:cxn>
              <a:cxn ang="0">
                <a:pos x="3072" y="0"/>
              </a:cxn>
              <a:cxn ang="0">
                <a:pos x="0" y="0"/>
              </a:cxn>
              <a:cxn ang="0">
                <a:pos x="0" y="144"/>
              </a:cxn>
            </a:cxnLst>
            <a:rect l="0" t="0" r="r" b="b"/>
            <a:pathLst>
              <a:path w="3072" h="480">
                <a:moveTo>
                  <a:pt x="2880" y="480"/>
                </a:moveTo>
                <a:lnTo>
                  <a:pt x="3072" y="480"/>
                </a:lnTo>
                <a:lnTo>
                  <a:pt x="3072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5" name="Freeform 10"/>
          <p:cNvSpPr>
            <a:spLocks/>
          </p:cNvSpPr>
          <p:nvPr/>
        </p:nvSpPr>
        <p:spPr bwMode="auto">
          <a:xfrm>
            <a:off x="6002338" y="3081338"/>
            <a:ext cx="2014537" cy="2687637"/>
          </a:xfrm>
          <a:custGeom>
            <a:avLst/>
            <a:gdLst/>
            <a:ahLst/>
            <a:cxnLst>
              <a:cxn ang="0">
                <a:pos x="0" y="1680"/>
              </a:cxn>
              <a:cxn ang="0">
                <a:pos x="1440" y="1680"/>
              </a:cxn>
              <a:cxn ang="0">
                <a:pos x="1440" y="0"/>
              </a:cxn>
            </a:cxnLst>
            <a:rect l="0" t="0" r="r" b="b"/>
            <a:pathLst>
              <a:path w="1440" h="1680">
                <a:moveTo>
                  <a:pt x="0" y="1680"/>
                </a:moveTo>
                <a:lnTo>
                  <a:pt x="1440" y="1680"/>
                </a:lnTo>
                <a:lnTo>
                  <a:pt x="144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6" name="Line 11"/>
          <p:cNvSpPr>
            <a:spLocks noChangeShapeType="1"/>
          </p:cNvSpPr>
          <p:nvPr/>
        </p:nvSpPr>
        <p:spPr bwMode="auto">
          <a:xfrm>
            <a:off x="5446713" y="1979613"/>
            <a:ext cx="2778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7" name="Line 12"/>
          <p:cNvSpPr>
            <a:spLocks noChangeShapeType="1"/>
          </p:cNvSpPr>
          <p:nvPr/>
        </p:nvSpPr>
        <p:spPr bwMode="auto">
          <a:xfrm>
            <a:off x="1209675" y="1979613"/>
            <a:ext cx="3055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98" name="Group 13"/>
          <p:cNvGrpSpPr>
            <a:grpSpLocks/>
          </p:cNvGrpSpPr>
          <p:nvPr/>
        </p:nvGrpSpPr>
        <p:grpSpPr bwMode="auto">
          <a:xfrm>
            <a:off x="908050" y="1428750"/>
            <a:ext cx="277813" cy="1101725"/>
            <a:chOff x="336" y="1200"/>
            <a:chExt cx="144" cy="720"/>
          </a:xfrm>
        </p:grpSpPr>
        <p:sp>
          <p:nvSpPr>
            <p:cNvPr id="99" name="Rectangle 1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PC</a:t>
              </a:r>
            </a:p>
          </p:txBody>
        </p:sp>
        <p:sp>
          <p:nvSpPr>
            <p:cNvPr id="100" name="Freeform 1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01" name="Rectangle 16"/>
          <p:cNvSpPr>
            <a:spLocks noChangeArrowheads="1"/>
          </p:cNvSpPr>
          <p:nvPr/>
        </p:nvSpPr>
        <p:spPr bwMode="auto">
          <a:xfrm>
            <a:off x="1255713" y="1497013"/>
            <a:ext cx="833437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Inst. Mem</a:t>
            </a:r>
          </a:p>
        </p:txBody>
      </p:sp>
      <p:grpSp>
        <p:nvGrpSpPr>
          <p:cNvPr id="102" name="Group 17"/>
          <p:cNvGrpSpPr>
            <a:grpSpLocks/>
          </p:cNvGrpSpPr>
          <p:nvPr/>
        </p:nvGrpSpPr>
        <p:grpSpPr bwMode="auto">
          <a:xfrm>
            <a:off x="2320925" y="1428750"/>
            <a:ext cx="277813" cy="1101725"/>
            <a:chOff x="336" y="1200"/>
            <a:chExt cx="144" cy="720"/>
          </a:xfrm>
        </p:grpSpPr>
        <p:sp>
          <p:nvSpPr>
            <p:cNvPr id="103" name="Rectangle 1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D</a:t>
              </a:r>
            </a:p>
          </p:txBody>
        </p:sp>
        <p:sp>
          <p:nvSpPr>
            <p:cNvPr id="104" name="Freeform 1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05" name="Line 20"/>
          <p:cNvSpPr>
            <a:spLocks noChangeShapeType="1"/>
          </p:cNvSpPr>
          <p:nvPr/>
        </p:nvSpPr>
        <p:spPr bwMode="auto">
          <a:xfrm>
            <a:off x="4335463" y="2254250"/>
            <a:ext cx="763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06" name="Rectangle 21"/>
          <p:cNvSpPr>
            <a:spLocks noChangeArrowheads="1"/>
          </p:cNvSpPr>
          <p:nvPr/>
        </p:nvSpPr>
        <p:spPr bwMode="auto">
          <a:xfrm>
            <a:off x="2668588" y="1497013"/>
            <a:ext cx="9715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Dual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Decode</a:t>
            </a:r>
          </a:p>
        </p:txBody>
      </p:sp>
      <p:sp>
        <p:nvSpPr>
          <p:cNvPr id="107" name="Line 22"/>
          <p:cNvSpPr>
            <a:spLocks noChangeShapeType="1"/>
          </p:cNvSpPr>
          <p:nvPr/>
        </p:nvSpPr>
        <p:spPr bwMode="auto">
          <a:xfrm>
            <a:off x="4473575" y="1703388"/>
            <a:ext cx="625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08" name="Group 23"/>
          <p:cNvGrpSpPr>
            <a:grpSpLocks/>
          </p:cNvGrpSpPr>
          <p:nvPr/>
        </p:nvGrpSpPr>
        <p:grpSpPr bwMode="auto">
          <a:xfrm>
            <a:off x="4683125" y="1428750"/>
            <a:ext cx="277813" cy="1101725"/>
            <a:chOff x="336" y="1200"/>
            <a:chExt cx="144" cy="720"/>
          </a:xfrm>
        </p:grpSpPr>
        <p:sp>
          <p:nvSpPr>
            <p:cNvPr id="109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X1</a:t>
              </a:r>
            </a:p>
          </p:txBody>
        </p:sp>
        <p:sp>
          <p:nvSpPr>
            <p:cNvPr id="110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11" name="Freeform 26"/>
          <p:cNvSpPr>
            <a:spLocks/>
          </p:cNvSpPr>
          <p:nvPr/>
        </p:nvSpPr>
        <p:spPr bwMode="auto">
          <a:xfrm>
            <a:off x="5099050" y="1497013"/>
            <a:ext cx="347663" cy="96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12" name="Group 27"/>
          <p:cNvGrpSpPr>
            <a:grpSpLocks/>
          </p:cNvGrpSpPr>
          <p:nvPr/>
        </p:nvGrpSpPr>
        <p:grpSpPr bwMode="auto">
          <a:xfrm>
            <a:off x="5584825" y="1428750"/>
            <a:ext cx="279400" cy="1101725"/>
            <a:chOff x="336" y="1200"/>
            <a:chExt cx="144" cy="720"/>
          </a:xfrm>
        </p:grpSpPr>
        <p:sp>
          <p:nvSpPr>
            <p:cNvPr id="113" name="Rectangle 2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X2</a:t>
              </a:r>
            </a:p>
          </p:txBody>
        </p:sp>
        <p:sp>
          <p:nvSpPr>
            <p:cNvPr id="114" name="Freeform 2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6002338" y="1428750"/>
            <a:ext cx="763587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Data Mem</a:t>
            </a:r>
          </a:p>
        </p:txBody>
      </p:sp>
      <p:grpSp>
        <p:nvGrpSpPr>
          <p:cNvPr id="116" name="Group 31"/>
          <p:cNvGrpSpPr>
            <a:grpSpLocks/>
          </p:cNvGrpSpPr>
          <p:nvPr/>
        </p:nvGrpSpPr>
        <p:grpSpPr bwMode="auto">
          <a:xfrm>
            <a:off x="8224838" y="1428750"/>
            <a:ext cx="277812" cy="1101725"/>
            <a:chOff x="336" y="1200"/>
            <a:chExt cx="144" cy="720"/>
          </a:xfrm>
        </p:grpSpPr>
        <p:sp>
          <p:nvSpPr>
            <p:cNvPr id="117" name="Rectangle 3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W</a:t>
              </a:r>
            </a:p>
          </p:txBody>
        </p:sp>
        <p:sp>
          <p:nvSpPr>
            <p:cNvPr id="118" name="Freeform 3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19" name="Text Box 34"/>
          <p:cNvSpPr txBox="1">
            <a:spLocks noChangeArrowheads="1"/>
          </p:cNvSpPr>
          <p:nvPr/>
        </p:nvSpPr>
        <p:spPr bwMode="auto">
          <a:xfrm>
            <a:off x="5156200" y="1855400"/>
            <a:ext cx="2776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latin typeface="+mj-lt"/>
              </a:rPr>
              <a:t>+</a:t>
            </a:r>
          </a:p>
        </p:txBody>
      </p:sp>
      <p:sp>
        <p:nvSpPr>
          <p:cNvPr id="120" name="Rectangle 35"/>
          <p:cNvSpPr>
            <a:spLocks noChangeArrowheads="1"/>
          </p:cNvSpPr>
          <p:nvPr/>
        </p:nvSpPr>
        <p:spPr bwMode="auto">
          <a:xfrm>
            <a:off x="3779838" y="1497013"/>
            <a:ext cx="763587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GPRs</a:t>
            </a:r>
          </a:p>
        </p:txBody>
      </p:sp>
      <p:sp>
        <p:nvSpPr>
          <p:cNvPr id="121" name="Line 36"/>
          <p:cNvSpPr>
            <a:spLocks noChangeShapeType="1"/>
          </p:cNvSpPr>
          <p:nvPr/>
        </p:nvSpPr>
        <p:spPr bwMode="auto">
          <a:xfrm>
            <a:off x="5446713" y="3357563"/>
            <a:ext cx="2778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22" name="Freeform 37"/>
          <p:cNvSpPr>
            <a:spLocks/>
          </p:cNvSpPr>
          <p:nvPr/>
        </p:nvSpPr>
        <p:spPr bwMode="auto">
          <a:xfrm>
            <a:off x="5099050" y="2874963"/>
            <a:ext cx="2779713" cy="96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23" name="Group 38"/>
          <p:cNvGrpSpPr>
            <a:grpSpLocks/>
          </p:cNvGrpSpPr>
          <p:nvPr/>
        </p:nvGrpSpPr>
        <p:grpSpPr bwMode="auto">
          <a:xfrm>
            <a:off x="5584825" y="2806700"/>
            <a:ext cx="279400" cy="1101725"/>
            <a:chOff x="336" y="1200"/>
            <a:chExt cx="144" cy="720"/>
          </a:xfrm>
        </p:grpSpPr>
        <p:sp>
          <p:nvSpPr>
            <p:cNvPr id="124" name="Rectangle 3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X2</a:t>
              </a:r>
            </a:p>
          </p:txBody>
        </p:sp>
        <p:sp>
          <p:nvSpPr>
            <p:cNvPr id="125" name="Freeform 4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grpSp>
        <p:nvGrpSpPr>
          <p:cNvPr id="126" name="Group 41"/>
          <p:cNvGrpSpPr>
            <a:grpSpLocks/>
          </p:cNvGrpSpPr>
          <p:nvPr/>
        </p:nvGrpSpPr>
        <p:grpSpPr bwMode="auto">
          <a:xfrm>
            <a:off x="8224838" y="2806700"/>
            <a:ext cx="277812" cy="1101725"/>
            <a:chOff x="336" y="1200"/>
            <a:chExt cx="144" cy="720"/>
          </a:xfrm>
        </p:grpSpPr>
        <p:sp>
          <p:nvSpPr>
            <p:cNvPr id="127" name="Rectangle 4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W</a:t>
              </a:r>
            </a:p>
          </p:txBody>
        </p:sp>
        <p:sp>
          <p:nvSpPr>
            <p:cNvPr id="128" name="Freeform 4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29" name="Text Box 44"/>
          <p:cNvSpPr txBox="1">
            <a:spLocks noChangeArrowheads="1"/>
          </p:cNvSpPr>
          <p:nvPr/>
        </p:nvSpPr>
        <p:spPr bwMode="auto">
          <a:xfrm>
            <a:off x="6016625" y="3234938"/>
            <a:ext cx="5774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latin typeface="+mj-lt"/>
              </a:rPr>
              <a:t>Fadd</a:t>
            </a:r>
          </a:p>
        </p:txBody>
      </p:sp>
      <p:grpSp>
        <p:nvGrpSpPr>
          <p:cNvPr id="130" name="Group 45"/>
          <p:cNvGrpSpPr>
            <a:grpSpLocks/>
          </p:cNvGrpSpPr>
          <p:nvPr/>
        </p:nvGrpSpPr>
        <p:grpSpPr bwMode="auto">
          <a:xfrm>
            <a:off x="6905625" y="2806700"/>
            <a:ext cx="277813" cy="1101725"/>
            <a:chOff x="336" y="1200"/>
            <a:chExt cx="144" cy="720"/>
          </a:xfrm>
        </p:grpSpPr>
        <p:sp>
          <p:nvSpPr>
            <p:cNvPr id="131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X3</a:t>
              </a:r>
            </a:p>
          </p:txBody>
        </p:sp>
        <p:sp>
          <p:nvSpPr>
            <p:cNvPr id="132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grpSp>
        <p:nvGrpSpPr>
          <p:cNvPr id="133" name="Group 48"/>
          <p:cNvGrpSpPr>
            <a:grpSpLocks/>
          </p:cNvGrpSpPr>
          <p:nvPr/>
        </p:nvGrpSpPr>
        <p:grpSpPr bwMode="auto">
          <a:xfrm>
            <a:off x="6905625" y="1428750"/>
            <a:ext cx="277813" cy="1101725"/>
            <a:chOff x="336" y="1200"/>
            <a:chExt cx="144" cy="720"/>
          </a:xfrm>
        </p:grpSpPr>
        <p:sp>
          <p:nvSpPr>
            <p:cNvPr id="134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X3</a:t>
              </a:r>
            </a:p>
          </p:txBody>
        </p:sp>
        <p:sp>
          <p:nvSpPr>
            <p:cNvPr id="135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36" name="Line 51"/>
          <p:cNvSpPr>
            <a:spLocks noChangeShapeType="1"/>
          </p:cNvSpPr>
          <p:nvPr/>
        </p:nvSpPr>
        <p:spPr bwMode="auto">
          <a:xfrm>
            <a:off x="4335463" y="3632200"/>
            <a:ext cx="763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37" name="Line 52"/>
          <p:cNvSpPr>
            <a:spLocks noChangeShapeType="1"/>
          </p:cNvSpPr>
          <p:nvPr/>
        </p:nvSpPr>
        <p:spPr bwMode="auto">
          <a:xfrm>
            <a:off x="4473575" y="3081338"/>
            <a:ext cx="625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38" name="Rectangle 53"/>
          <p:cNvSpPr>
            <a:spLocks noChangeArrowheads="1"/>
          </p:cNvSpPr>
          <p:nvPr/>
        </p:nvSpPr>
        <p:spPr bwMode="auto">
          <a:xfrm>
            <a:off x="3779838" y="2874963"/>
            <a:ext cx="763587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FPRs</a:t>
            </a:r>
          </a:p>
        </p:txBody>
      </p:sp>
      <p:grpSp>
        <p:nvGrpSpPr>
          <p:cNvPr id="139" name="Group 54"/>
          <p:cNvGrpSpPr>
            <a:grpSpLocks/>
          </p:cNvGrpSpPr>
          <p:nvPr/>
        </p:nvGrpSpPr>
        <p:grpSpPr bwMode="auto">
          <a:xfrm>
            <a:off x="4613275" y="2806700"/>
            <a:ext cx="277813" cy="1101725"/>
            <a:chOff x="336" y="1200"/>
            <a:chExt cx="144" cy="720"/>
          </a:xfrm>
        </p:grpSpPr>
        <p:sp>
          <p:nvSpPr>
            <p:cNvPr id="140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X1</a:t>
              </a:r>
            </a:p>
          </p:txBody>
        </p:sp>
        <p:sp>
          <p:nvSpPr>
            <p:cNvPr id="141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42" name="Freeform 57"/>
          <p:cNvSpPr>
            <a:spLocks/>
          </p:cNvSpPr>
          <p:nvPr/>
        </p:nvSpPr>
        <p:spPr bwMode="auto">
          <a:xfrm>
            <a:off x="3709988" y="1979613"/>
            <a:ext cx="69850" cy="1308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48" y="912"/>
              </a:cxn>
            </a:cxnLst>
            <a:rect l="0" t="0" r="r" b="b"/>
            <a:pathLst>
              <a:path w="48" h="912">
                <a:moveTo>
                  <a:pt x="0" y="0"/>
                </a:moveTo>
                <a:lnTo>
                  <a:pt x="0" y="912"/>
                </a:lnTo>
                <a:lnTo>
                  <a:pt x="48" y="91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43" name="Freeform 58"/>
          <p:cNvSpPr>
            <a:spLocks/>
          </p:cNvSpPr>
          <p:nvPr/>
        </p:nvSpPr>
        <p:spPr bwMode="auto">
          <a:xfrm>
            <a:off x="5099050" y="4114800"/>
            <a:ext cx="2779713" cy="96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44" name="Group 59"/>
          <p:cNvGrpSpPr>
            <a:grpSpLocks/>
          </p:cNvGrpSpPr>
          <p:nvPr/>
        </p:nvGrpSpPr>
        <p:grpSpPr bwMode="auto">
          <a:xfrm>
            <a:off x="5584825" y="4046538"/>
            <a:ext cx="279400" cy="1101725"/>
            <a:chOff x="336" y="1200"/>
            <a:chExt cx="144" cy="720"/>
          </a:xfrm>
        </p:grpSpPr>
        <p:sp>
          <p:nvSpPr>
            <p:cNvPr id="145" name="Rectangle 6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X2</a:t>
              </a:r>
            </a:p>
          </p:txBody>
        </p:sp>
        <p:sp>
          <p:nvSpPr>
            <p:cNvPr id="146" name="Freeform 6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47" name="Text Box 62"/>
          <p:cNvSpPr txBox="1">
            <a:spLocks noChangeArrowheads="1"/>
          </p:cNvSpPr>
          <p:nvPr/>
        </p:nvSpPr>
        <p:spPr bwMode="auto">
          <a:xfrm>
            <a:off x="6022975" y="4474775"/>
            <a:ext cx="52770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latin typeface="+mj-lt"/>
              </a:rPr>
              <a:t>Fmul</a:t>
            </a:r>
          </a:p>
        </p:txBody>
      </p:sp>
      <p:grpSp>
        <p:nvGrpSpPr>
          <p:cNvPr id="148" name="Group 63"/>
          <p:cNvGrpSpPr>
            <a:grpSpLocks/>
          </p:cNvGrpSpPr>
          <p:nvPr/>
        </p:nvGrpSpPr>
        <p:grpSpPr bwMode="auto">
          <a:xfrm>
            <a:off x="6905625" y="4046538"/>
            <a:ext cx="277813" cy="1101725"/>
            <a:chOff x="336" y="1200"/>
            <a:chExt cx="144" cy="720"/>
          </a:xfrm>
        </p:grpSpPr>
        <p:sp>
          <p:nvSpPr>
            <p:cNvPr id="149" name="Rectangle 6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X3</a:t>
              </a:r>
            </a:p>
          </p:txBody>
        </p:sp>
        <p:sp>
          <p:nvSpPr>
            <p:cNvPr id="150" name="Freeform 6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51" name="Freeform 66"/>
          <p:cNvSpPr>
            <a:spLocks/>
          </p:cNvSpPr>
          <p:nvPr/>
        </p:nvSpPr>
        <p:spPr bwMode="auto">
          <a:xfrm>
            <a:off x="4960938" y="3632200"/>
            <a:ext cx="138112" cy="1309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96" y="912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0" y="912"/>
                </a:lnTo>
                <a:lnTo>
                  <a:pt x="96" y="91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52" name="Freeform 67"/>
          <p:cNvSpPr>
            <a:spLocks/>
          </p:cNvSpPr>
          <p:nvPr/>
        </p:nvSpPr>
        <p:spPr bwMode="auto">
          <a:xfrm>
            <a:off x="5029200" y="3081338"/>
            <a:ext cx="69850" cy="1239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64"/>
              </a:cxn>
              <a:cxn ang="0">
                <a:pos x="48" y="864"/>
              </a:cxn>
            </a:cxnLst>
            <a:rect l="0" t="0" r="r" b="b"/>
            <a:pathLst>
              <a:path w="48" h="864">
                <a:moveTo>
                  <a:pt x="0" y="0"/>
                </a:move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53" name="Group 68"/>
          <p:cNvGrpSpPr>
            <a:grpSpLocks/>
          </p:cNvGrpSpPr>
          <p:nvPr/>
        </p:nvGrpSpPr>
        <p:grpSpPr bwMode="auto">
          <a:xfrm>
            <a:off x="5584825" y="5216525"/>
            <a:ext cx="279400" cy="1103313"/>
            <a:chOff x="336" y="1200"/>
            <a:chExt cx="144" cy="720"/>
          </a:xfrm>
        </p:grpSpPr>
        <p:sp>
          <p:nvSpPr>
            <p:cNvPr id="154" name="Rectangle 6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X2</a:t>
              </a:r>
            </a:p>
          </p:txBody>
        </p:sp>
        <p:sp>
          <p:nvSpPr>
            <p:cNvPr id="155" name="Freeform 7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56" name="Freeform 71"/>
          <p:cNvSpPr>
            <a:spLocks/>
          </p:cNvSpPr>
          <p:nvPr/>
        </p:nvSpPr>
        <p:spPr bwMode="auto">
          <a:xfrm>
            <a:off x="4960938" y="4941888"/>
            <a:ext cx="138112" cy="1101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96" y="768"/>
              </a:cxn>
            </a:cxnLst>
            <a:rect l="0" t="0" r="r" b="b"/>
            <a:pathLst>
              <a:path w="96" h="768">
                <a:moveTo>
                  <a:pt x="0" y="0"/>
                </a:moveTo>
                <a:lnTo>
                  <a:pt x="0" y="768"/>
                </a:lnTo>
                <a:lnTo>
                  <a:pt x="96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57" name="Freeform 72"/>
          <p:cNvSpPr>
            <a:spLocks/>
          </p:cNvSpPr>
          <p:nvPr/>
        </p:nvSpPr>
        <p:spPr bwMode="auto">
          <a:xfrm>
            <a:off x="5029200" y="4321175"/>
            <a:ext cx="69850" cy="1171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16"/>
              </a:cxn>
              <a:cxn ang="0">
                <a:pos x="48" y="816"/>
              </a:cxn>
            </a:cxnLst>
            <a:rect l="0" t="0" r="r" b="b"/>
            <a:pathLst>
              <a:path w="48" h="816">
                <a:moveTo>
                  <a:pt x="0" y="0"/>
                </a:moveTo>
                <a:lnTo>
                  <a:pt x="0" y="816"/>
                </a:lnTo>
                <a:lnTo>
                  <a:pt x="48" y="81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58" name="Rectangle 73"/>
          <p:cNvSpPr>
            <a:spLocks noChangeArrowheads="1"/>
          </p:cNvSpPr>
          <p:nvPr/>
        </p:nvSpPr>
        <p:spPr bwMode="auto">
          <a:xfrm>
            <a:off x="5099050" y="5216525"/>
            <a:ext cx="417513" cy="11033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FDiv</a:t>
            </a:r>
          </a:p>
        </p:txBody>
      </p:sp>
      <p:grpSp>
        <p:nvGrpSpPr>
          <p:cNvPr id="159" name="Group 74"/>
          <p:cNvGrpSpPr>
            <a:grpSpLocks/>
          </p:cNvGrpSpPr>
          <p:nvPr/>
        </p:nvGrpSpPr>
        <p:grpSpPr bwMode="auto">
          <a:xfrm>
            <a:off x="6905625" y="5216525"/>
            <a:ext cx="277813" cy="1103313"/>
            <a:chOff x="336" y="1200"/>
            <a:chExt cx="144" cy="720"/>
          </a:xfrm>
        </p:grpSpPr>
        <p:sp>
          <p:nvSpPr>
            <p:cNvPr id="160" name="Rectangle 7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X3</a:t>
              </a:r>
            </a:p>
          </p:txBody>
        </p:sp>
        <p:sp>
          <p:nvSpPr>
            <p:cNvPr id="161" name="Freeform 7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62" name="Line 77"/>
          <p:cNvSpPr>
            <a:spLocks noChangeShapeType="1"/>
          </p:cNvSpPr>
          <p:nvPr/>
        </p:nvSpPr>
        <p:spPr bwMode="auto">
          <a:xfrm>
            <a:off x="7878763" y="4597400"/>
            <a:ext cx="13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3" name="Text Box 78"/>
          <p:cNvSpPr txBox="1">
            <a:spLocks noChangeArrowheads="1"/>
          </p:cNvSpPr>
          <p:nvPr/>
        </p:nvSpPr>
        <p:spPr bwMode="auto">
          <a:xfrm>
            <a:off x="5794375" y="5289699"/>
            <a:ext cx="11049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i="1" dirty="0" err="1">
                <a:latin typeface="+mj-lt"/>
              </a:rPr>
              <a:t>Unpipelined</a:t>
            </a:r>
            <a:r>
              <a:rPr lang="en-US" sz="1200" i="1" dirty="0">
                <a:latin typeface="+mj-lt"/>
              </a:rPr>
              <a:t> divider</a:t>
            </a:r>
          </a:p>
        </p:txBody>
      </p:sp>
      <p:sp>
        <p:nvSpPr>
          <p:cNvPr id="164" name="Freeform 79"/>
          <p:cNvSpPr>
            <a:spLocks/>
          </p:cNvSpPr>
          <p:nvPr/>
        </p:nvSpPr>
        <p:spPr bwMode="auto">
          <a:xfrm>
            <a:off x="7947025" y="1979613"/>
            <a:ext cx="69850" cy="1171575"/>
          </a:xfrm>
          <a:custGeom>
            <a:avLst/>
            <a:gdLst/>
            <a:ahLst/>
            <a:cxnLst>
              <a:cxn ang="0">
                <a:pos x="48" y="816"/>
              </a:cxn>
              <a:cxn ang="0">
                <a:pos x="0" y="816"/>
              </a:cxn>
              <a:cxn ang="0">
                <a:pos x="0" y="0"/>
              </a:cxn>
            </a:cxnLst>
            <a:rect l="0" t="0" r="r" b="b"/>
            <a:pathLst>
              <a:path w="48" h="816">
                <a:moveTo>
                  <a:pt x="48" y="816"/>
                </a:moveTo>
                <a:lnTo>
                  <a:pt x="0" y="81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5" name="Line 80"/>
          <p:cNvSpPr>
            <a:spLocks noChangeShapeType="1"/>
          </p:cNvSpPr>
          <p:nvPr/>
        </p:nvSpPr>
        <p:spPr bwMode="auto">
          <a:xfrm>
            <a:off x="8016875" y="5768975"/>
            <a:ext cx="0" cy="68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6" name="Line 81"/>
          <p:cNvSpPr>
            <a:spLocks noChangeShapeType="1"/>
          </p:cNvSpPr>
          <p:nvPr/>
        </p:nvSpPr>
        <p:spPr bwMode="auto">
          <a:xfrm>
            <a:off x="8086725" y="1152525"/>
            <a:ext cx="0" cy="3719513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7" name="Freeform 82"/>
          <p:cNvSpPr>
            <a:spLocks/>
          </p:cNvSpPr>
          <p:nvPr/>
        </p:nvSpPr>
        <p:spPr bwMode="auto">
          <a:xfrm>
            <a:off x="5932488" y="1979613"/>
            <a:ext cx="903287" cy="48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624" y="336"/>
              </a:cxn>
              <a:cxn ang="0">
                <a:pos x="624" y="0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0" y="336"/>
                </a:lnTo>
                <a:lnTo>
                  <a:pt x="624" y="336"/>
                </a:lnTo>
                <a:lnTo>
                  <a:pt x="62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8" name="Text Box 3"/>
          <p:cNvSpPr txBox="1">
            <a:spLocks noChangeArrowheads="1"/>
          </p:cNvSpPr>
          <p:nvPr/>
        </p:nvSpPr>
        <p:spPr bwMode="auto">
          <a:xfrm>
            <a:off x="8077200" y="4038600"/>
            <a:ext cx="12842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solidFill>
                  <a:schemeClr val="hlink"/>
                </a:solidFill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Dependence Analysis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Consider executing a sequence of instructions of the form: </a:t>
            </a:r>
            <a:r>
              <a:rPr lang="en-US" dirty="0" err="1" smtClean="0">
                <a:solidFill>
                  <a:schemeClr val="tx1"/>
                </a:solidFill>
              </a:rPr>
              <a:t>Rk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) op (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algn="l"/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Data Dependence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R3  (R1) op (R4)		# RAW hazard (R3)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R5  (R3) op (R4)</a:t>
            </a:r>
          </a:p>
          <a:p>
            <a:pPr lvl="1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Anti-dependence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R3  (R1) op (R2)		# WAR hazard (R1)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R1  (R4) op (R5)</a:t>
            </a:r>
            <a:b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Output-dependence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R3  (R1) op (R2)		# WAW hazard (R3)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R3  (R6) op (R7)</a:t>
            </a:r>
            <a:b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Detecting Data Hazards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Range and Domain of Instruction (j)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R(j) = registers (or other storage) modified by instruction j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D(j) = registers (or other storage) read by instruction j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Suppose instruction k follows instruction j in program order. Executing instruction k before the effect of instruction j has occurred can cause…</a:t>
            </a:r>
          </a:p>
          <a:p>
            <a:pPr lvl="1"/>
            <a:endParaRPr lang="en-US" sz="2400" b="0" dirty="0" smtClean="0">
              <a:solidFill>
                <a:schemeClr val="tx1"/>
              </a:solidFill>
              <a:latin typeface="Verdana" pitchFamily="-112" charset="0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latin typeface="Verdana" pitchFamily="-112" charset="0"/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RAW hazard if 	R(j)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</a:t>
            </a:r>
            <a:r>
              <a:rPr lang="en-US" sz="1600" b="0" dirty="0" smtClean="0">
                <a:solidFill>
                  <a:schemeClr val="tx1"/>
                </a:solidFill>
                <a:latin typeface="Verdana" pitchFamily="-112" charset="0"/>
              </a:rPr>
              <a:t>  </a:t>
            </a:r>
            <a:r>
              <a:rPr lang="en-US" sz="1600" b="0" dirty="0" smtClean="0">
                <a:solidFill>
                  <a:schemeClr val="tx1"/>
                </a:solidFill>
              </a:rPr>
              <a:t>D(k) 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	</a:t>
            </a:r>
            <a:r>
              <a:rPr lang="en-US" sz="1600" b="0" dirty="0" smtClean="0">
                <a:solidFill>
                  <a:schemeClr val="tx1"/>
                </a:solidFill>
              </a:rPr>
              <a:t># j modifies a register read by k</a:t>
            </a:r>
            <a:endParaRPr lang="en-US" sz="1600" b="0" dirty="0" smtClean="0">
              <a:solidFill>
                <a:schemeClr val="tx1"/>
              </a:solidFill>
              <a:latin typeface="Verdana" pitchFamily="-112" charset="0"/>
            </a:endParaRP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WAR hazard if 	D(</a:t>
            </a:r>
            <a:r>
              <a:rPr lang="en-US" sz="1600" b="0" dirty="0">
                <a:solidFill>
                  <a:schemeClr val="tx1"/>
                </a:solidFill>
              </a:rPr>
              <a:t>j</a:t>
            </a:r>
            <a:r>
              <a:rPr lang="en-US" sz="1600" b="0" dirty="0" smtClean="0">
                <a:solidFill>
                  <a:schemeClr val="tx1"/>
                </a:solidFill>
              </a:rPr>
              <a:t>)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</a:t>
            </a:r>
            <a:r>
              <a:rPr lang="en-US" sz="1600" b="0" dirty="0" smtClean="0">
                <a:solidFill>
                  <a:schemeClr val="tx1"/>
                </a:solidFill>
                <a:latin typeface="Verdana" pitchFamily="-112" charset="0"/>
              </a:rPr>
              <a:t>  </a:t>
            </a:r>
            <a:r>
              <a:rPr lang="en-US" sz="1600" b="0" dirty="0" smtClean="0">
                <a:solidFill>
                  <a:schemeClr val="tx1"/>
                </a:solidFill>
              </a:rPr>
              <a:t>R(k) 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	</a:t>
            </a:r>
            <a:r>
              <a:rPr lang="en-US" sz="1600" b="0" dirty="0">
                <a:solidFill>
                  <a:schemeClr val="tx1"/>
                </a:solidFill>
              </a:rPr>
              <a:t># j </a:t>
            </a:r>
            <a:r>
              <a:rPr lang="en-US" sz="1600" b="0" dirty="0" smtClean="0">
                <a:solidFill>
                  <a:schemeClr val="tx1"/>
                </a:solidFill>
              </a:rPr>
              <a:t>reads a register modified by k</a:t>
            </a:r>
            <a:endParaRPr lang="en-US" sz="1600" b="0" dirty="0" smtClean="0">
              <a:solidFill>
                <a:schemeClr val="tx1"/>
              </a:solidFill>
              <a:latin typeface="Verdana" pitchFamily="-112" charset="0"/>
            </a:endParaRP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WAW hazard if 	R(</a:t>
            </a:r>
            <a:r>
              <a:rPr lang="en-US" sz="1600" b="0" dirty="0">
                <a:solidFill>
                  <a:schemeClr val="tx1"/>
                </a:solidFill>
              </a:rPr>
              <a:t>j</a:t>
            </a:r>
            <a:r>
              <a:rPr lang="en-US" sz="1600" b="0" dirty="0" smtClean="0">
                <a:solidFill>
                  <a:schemeClr val="tx1"/>
                </a:solidFill>
              </a:rPr>
              <a:t>)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</a:t>
            </a:r>
            <a:r>
              <a:rPr lang="en-US" sz="1600" b="0" dirty="0" smtClean="0">
                <a:solidFill>
                  <a:schemeClr val="tx1"/>
                </a:solidFill>
                <a:latin typeface="Verdana" pitchFamily="-112" charset="0"/>
              </a:rPr>
              <a:t>  </a:t>
            </a:r>
            <a:r>
              <a:rPr lang="en-US" sz="1600" b="0" dirty="0" smtClean="0">
                <a:solidFill>
                  <a:schemeClr val="tx1"/>
                </a:solidFill>
              </a:rPr>
              <a:t>R(k)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 	</a:t>
            </a:r>
            <a:r>
              <a:rPr lang="en-US" sz="1600" b="0" dirty="0" smtClean="0">
                <a:solidFill>
                  <a:schemeClr val="tx1"/>
                </a:solidFill>
              </a:rPr>
              <a:t># j, k modify the same register</a:t>
            </a:r>
            <a:endParaRPr lang="en-US" sz="1600" b="0" dirty="0" smtClean="0">
              <a:solidFill>
                <a:schemeClr val="tx1"/>
              </a:solidFill>
              <a:latin typeface="Symbol" pitchFamily="-112" charset="2"/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Registers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vs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Memory Dependence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Data hazards due to register operands can be determined at decode stage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Data hazards due to memory operands can be determined </a:t>
            </a:r>
            <a:r>
              <a:rPr lang="en-US" u="sng" dirty="0" smtClean="0">
                <a:solidFill>
                  <a:schemeClr val="tx1"/>
                </a:solidFill>
              </a:rPr>
              <a:t>only after computing effective address</a:t>
            </a:r>
            <a:r>
              <a:rPr lang="en-US" dirty="0" smtClean="0">
                <a:solidFill>
                  <a:schemeClr val="tx1"/>
                </a:solidFill>
              </a:rPr>
              <a:t> in execute stage</a:t>
            </a:r>
            <a:endParaRPr lang="en-US" u="sng" dirty="0" smtClean="0">
              <a:solidFill>
                <a:schemeClr val="tx1"/>
              </a:solidFill>
            </a:endParaRP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store		M[R1 + disp1]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 R2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	load		R3  M[R4 + disp2]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(R1 + disp1) == (R4 + disp2)?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054064" y="1163105"/>
            <a:ext cx="5052666" cy="34753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1 	</a:t>
            </a:r>
            <a:r>
              <a:rPr lang="en-US" sz="2000" dirty="0">
                <a:latin typeface="+mj-lt"/>
              </a:rPr>
              <a:t>DIVD		f6, 	f6,	f4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2 	</a:t>
            </a:r>
            <a:r>
              <a:rPr lang="en-US" sz="2000" dirty="0">
                <a:latin typeface="+mj-lt"/>
              </a:rPr>
              <a:t>LD		f2,	45(r3)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3 	</a:t>
            </a:r>
            <a:r>
              <a:rPr lang="en-US" sz="2000" dirty="0">
                <a:latin typeface="+mj-lt"/>
              </a:rPr>
              <a:t>MULTD		f0,	f2,	f4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4 	</a:t>
            </a:r>
            <a:r>
              <a:rPr lang="en-US" sz="2000" dirty="0">
                <a:latin typeface="+mj-lt"/>
              </a:rPr>
              <a:t>DIVD		f8,	f6,	f2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5	</a:t>
            </a:r>
            <a:r>
              <a:rPr lang="en-US" sz="2000" dirty="0">
                <a:latin typeface="+mj-lt"/>
              </a:rPr>
              <a:t>SUBD		f10,	f0,	f6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6 	</a:t>
            </a:r>
            <a:r>
              <a:rPr lang="en-US" sz="2000" dirty="0">
                <a:latin typeface="+mj-lt"/>
              </a:rPr>
              <a:t>ADDD		f6,	f8,	f2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 Hazards 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414551" y="4903255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+mj-lt"/>
              </a:rPr>
              <a:t>RAW Hazards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5090951" y="1474255"/>
            <a:ext cx="685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700551" y="2845855"/>
            <a:ext cx="9144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576" y="528"/>
              </a:cxn>
            </a:cxnLst>
            <a:rect l="0" t="0" r="r" b="b"/>
            <a:pathLst>
              <a:path w="576" h="528">
                <a:moveTo>
                  <a:pt x="0" y="0"/>
                </a:moveTo>
                <a:lnTo>
                  <a:pt x="288" y="0"/>
                </a:lnTo>
                <a:lnTo>
                  <a:pt x="576" y="528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5243351" y="2083855"/>
            <a:ext cx="5334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5548151" y="2388655"/>
            <a:ext cx="1066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0"/>
              </a:cxn>
              <a:cxn ang="0">
                <a:pos x="672" y="480"/>
              </a:cxn>
            </a:cxnLst>
            <a:rect l="0" t="0" r="r" b="b"/>
            <a:pathLst>
              <a:path w="672" h="480">
                <a:moveTo>
                  <a:pt x="0" y="0"/>
                </a:moveTo>
                <a:lnTo>
                  <a:pt x="384" y="0"/>
                </a:lnTo>
                <a:lnTo>
                  <a:pt x="672" y="48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6386351" y="2693455"/>
            <a:ext cx="3048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864"/>
              </a:cxn>
              <a:cxn ang="0">
                <a:pos x="192" y="1008"/>
              </a:cxn>
            </a:cxnLst>
            <a:rect l="0" t="0" r="r" b="b"/>
            <a:pathLst>
              <a:path w="192" h="1008">
                <a:moveTo>
                  <a:pt x="0" y="0"/>
                </a:moveTo>
                <a:lnTo>
                  <a:pt x="48" y="864"/>
                </a:lnTo>
                <a:lnTo>
                  <a:pt x="192" y="1008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5167151" y="2769655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5090951" y="3303055"/>
            <a:ext cx="7620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414551" y="5284255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56127A"/>
                </a:solidFill>
                <a:latin typeface="+mj-lt"/>
              </a:rPr>
              <a:t>WAR Hazards</a:t>
            </a: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H="1">
            <a:off x="5167151" y="3226855"/>
            <a:ext cx="609600" cy="10668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>
            <a:off x="5243351" y="3836455"/>
            <a:ext cx="1447800" cy="4572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414551" y="5665255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006600"/>
                </a:solidFill>
                <a:latin typeface="+mj-lt"/>
              </a:rPr>
              <a:t>WAW Hazards</a:t>
            </a:r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4557551" y="1398055"/>
            <a:ext cx="304800" cy="2971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96"/>
              </a:cxn>
              <a:cxn ang="0">
                <a:pos x="0" y="1728"/>
              </a:cxn>
              <a:cxn ang="0">
                <a:pos x="192" y="1872"/>
              </a:cxn>
            </a:cxnLst>
            <a:rect l="0" t="0" r="r" b="b"/>
            <a:pathLst>
              <a:path w="192" h="1872">
                <a:moveTo>
                  <a:pt x="192" y="0"/>
                </a:moveTo>
                <a:lnTo>
                  <a:pt x="0" y="96"/>
                </a:lnTo>
                <a:lnTo>
                  <a:pt x="0" y="1728"/>
                </a:lnTo>
                <a:lnTo>
                  <a:pt x="192" y="1872"/>
                </a:ln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utoUpdateAnimBg="0"/>
      <p:bldP spid="24" grpId="0" animBg="1"/>
      <p:bldP spid="25" grpId="0" animBg="1"/>
      <p:bldP spid="26" grpId="0" autoUpdateAnimBg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213600" y="1167930"/>
            <a:ext cx="1689100" cy="4692650"/>
            <a:chOff x="4544" y="960"/>
            <a:chExt cx="1064" cy="295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6</a:t>
              </a: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84" y="672"/>
                </a:cxn>
                <a:cxn ang="0">
                  <a:pos x="0" y="912"/>
                </a:cxn>
              </a:cxnLst>
              <a:rect l="0" t="0" r="r" b="b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384" y="384"/>
                </a:cxn>
                <a:cxn ang="0">
                  <a:pos x="192" y="528"/>
                </a:cxn>
              </a:cxnLst>
              <a:rect l="0" t="0" r="r" b="b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480"/>
                </a:cxn>
                <a:cxn ang="0">
                  <a:pos x="0" y="672"/>
                </a:cxn>
              </a:cxnLst>
              <a:rect l="0" t="0" r="r" b="b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1248"/>
                </a:cxn>
                <a:cxn ang="0">
                  <a:pos x="0" y="1392"/>
                </a:cxn>
              </a:cxnLst>
              <a:rect l="0" t="0" r="r" b="b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2</a:t>
              </a:r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44"/>
                </a:cxn>
                <a:cxn ang="0">
                  <a:pos x="384" y="768"/>
                </a:cxn>
                <a:cxn ang="0">
                  <a:pos x="48" y="1056"/>
                </a:cxn>
              </a:cxnLst>
              <a:rect l="0" t="0" r="r" b="b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336"/>
                </a:cxn>
                <a:cxn ang="0">
                  <a:pos x="0" y="2784"/>
                </a:cxn>
                <a:cxn ang="0">
                  <a:pos x="336" y="2928"/>
                </a:cxn>
              </a:cxnLst>
              <a:rect l="0" t="0" r="r" b="b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92"/>
                </a:cxn>
                <a:cxn ang="0">
                  <a:pos x="0" y="912"/>
                </a:cxn>
                <a:cxn ang="0">
                  <a:pos x="288" y="1056"/>
                </a:cxn>
              </a:cxnLst>
              <a:rect l="0" t="0" r="r" b="b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4</a:t>
              </a: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96"/>
                </a:cxn>
                <a:cxn ang="0">
                  <a:pos x="576" y="1440"/>
                </a:cxn>
                <a:cxn ang="0">
                  <a:pos x="144" y="1728"/>
                </a:cxn>
              </a:cxnLst>
              <a:rect l="0" t="0" r="r" b="b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1</a:t>
              </a: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96"/>
                </a:cxn>
                <a:cxn ang="0">
                  <a:pos x="144" y="336"/>
                </a:cxn>
              </a:cxnLst>
              <a:rect l="0" t="0" r="r" b="b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5</a:t>
              </a: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1008"/>
                </a:cxn>
                <a:cxn ang="0">
                  <a:pos x="96" y="1104"/>
                </a:cxn>
              </a:cxnLst>
              <a:rect l="0" t="0" r="r" b="b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3</a:t>
              </a:r>
            </a:p>
          </p:txBody>
        </p:sp>
      </p:grp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139700" y="4355630"/>
            <a:ext cx="6794500" cy="17312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 dirty="0" smtClean="0">
                <a:latin typeface="+mj-lt"/>
              </a:rPr>
              <a:t>Valid Instruction Orderings</a:t>
            </a:r>
            <a:endParaRPr lang="en-US" sz="2000" u="sng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in-order	I</a:t>
            </a:r>
            <a:r>
              <a:rPr lang="en-US" sz="2000" baseline="-25000" dirty="0">
                <a:latin typeface="+mj-lt"/>
              </a:rPr>
              <a:t>1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2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3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4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5	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6</a:t>
            </a:r>
          </a:p>
          <a:p>
            <a:pPr algn="l">
              <a:spcBef>
                <a:spcPct val="0"/>
              </a:spcBef>
            </a:pPr>
            <a:endParaRPr lang="en-US" sz="2000" baseline="-25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out-of-order	</a:t>
            </a:r>
          </a:p>
          <a:p>
            <a:pPr algn="l">
              <a:spcBef>
                <a:spcPct val="0"/>
              </a:spcBef>
            </a:pPr>
            <a:endParaRPr lang="en-US" sz="2000" baseline="-25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out-of-order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1939925" y="519224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2	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2000" baseline="-25000" dirty="0">
                <a:latin typeface="+mj-lt"/>
              </a:rPr>
              <a:t>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3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4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5	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6</a:t>
            </a:r>
            <a:endParaRPr lang="en-US" sz="2000" b="1" dirty="0">
              <a:latin typeface="+mj-lt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1939925" y="570024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1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2	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3	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5	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2000" baseline="-25000" dirty="0">
                <a:latin typeface="+mj-lt"/>
              </a:rPr>
              <a:t>	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6</a:t>
            </a:r>
            <a:endParaRPr lang="en-US" sz="2000" b="1" dirty="0">
              <a:latin typeface="+mj-lt"/>
            </a:endParaRPr>
          </a:p>
        </p:txBody>
      </p:sp>
      <p:grpSp>
        <p:nvGrpSpPr>
          <p:cNvPr id="45" name="Group 21"/>
          <p:cNvGrpSpPr>
            <a:grpSpLocks/>
          </p:cNvGrpSpPr>
          <p:nvPr/>
        </p:nvGrpSpPr>
        <p:grpSpPr bwMode="auto">
          <a:xfrm>
            <a:off x="1153955" y="1047890"/>
            <a:ext cx="4989512" cy="3119438"/>
            <a:chOff x="551" y="836"/>
            <a:chExt cx="3143" cy="1965"/>
          </a:xfrm>
        </p:grpSpPr>
        <p:sp>
          <p:nvSpPr>
            <p:cNvPr id="46" name="Rectangle 22"/>
            <p:cNvSpPr>
              <a:spLocks noChangeArrowheads="1"/>
            </p:cNvSpPr>
            <p:nvPr/>
          </p:nvSpPr>
          <p:spPr bwMode="auto">
            <a:xfrm>
              <a:off x="551" y="836"/>
              <a:ext cx="3143" cy="19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1 	</a:t>
              </a:r>
              <a:r>
                <a:rPr lang="en-US" sz="1800" dirty="0">
                  <a:latin typeface="+mj-lt"/>
                </a:rPr>
                <a:t>DIVD		f6, 	f6,	f4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2 	</a:t>
              </a:r>
              <a:r>
                <a:rPr lang="en-US" sz="1800" dirty="0">
                  <a:latin typeface="+mj-lt"/>
                </a:rPr>
                <a:t>LD		f2,	45(r3)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3 	</a:t>
              </a:r>
              <a:r>
                <a:rPr lang="en-US" sz="1800" dirty="0">
                  <a:latin typeface="+mj-lt"/>
                </a:rPr>
                <a:t>MULTD		f0,	f2,	f4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4 	</a:t>
              </a:r>
              <a:r>
                <a:rPr lang="en-US" sz="1800" dirty="0">
                  <a:latin typeface="+mj-lt"/>
                </a:rPr>
                <a:t>DIVD		f8,	f6,	f2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5	</a:t>
              </a:r>
              <a:r>
                <a:rPr lang="en-US" sz="1800" dirty="0">
                  <a:latin typeface="+mj-lt"/>
                </a:rPr>
                <a:t>SUBD		f10,	f0,	f6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6 	</a:t>
              </a:r>
              <a:r>
                <a:rPr lang="en-US" sz="1800" dirty="0">
                  <a:latin typeface="+mj-lt"/>
                </a:rPr>
                <a:t>ADDD		f6,	f8,	f2</a:t>
              </a:r>
            </a:p>
          </p:txBody>
        </p:sp>
        <p:grpSp>
          <p:nvGrpSpPr>
            <p:cNvPr id="47" name="Group 23"/>
            <p:cNvGrpSpPr>
              <a:grpSpLocks/>
            </p:cNvGrpSpPr>
            <p:nvPr/>
          </p:nvGrpSpPr>
          <p:grpSpPr bwMode="auto">
            <a:xfrm>
              <a:off x="2128" y="980"/>
              <a:ext cx="1344" cy="1720"/>
              <a:chOff x="2128" y="980"/>
              <a:chExt cx="1344" cy="1720"/>
            </a:xfrm>
          </p:grpSpPr>
          <p:sp>
            <p:nvSpPr>
              <p:cNvPr id="48" name="Line 24"/>
              <p:cNvSpPr>
                <a:spLocks noChangeShapeType="1"/>
              </p:cNvSpPr>
              <p:nvPr/>
            </p:nvSpPr>
            <p:spPr bwMode="auto">
              <a:xfrm>
                <a:off x="2464" y="1024"/>
                <a:ext cx="432" cy="9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25"/>
              <p:cNvSpPr>
                <a:spLocks/>
              </p:cNvSpPr>
              <p:nvPr/>
            </p:nvSpPr>
            <p:spPr bwMode="auto">
              <a:xfrm>
                <a:off x="2848" y="1818"/>
                <a:ext cx="576" cy="4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0"/>
                  </a:cxn>
                  <a:cxn ang="0">
                    <a:pos x="576" y="528"/>
                  </a:cxn>
                </a:cxnLst>
                <a:rect l="0" t="0" r="r" b="b"/>
                <a:pathLst>
                  <a:path w="576" h="528">
                    <a:moveTo>
                      <a:pt x="0" y="0"/>
                    </a:moveTo>
                    <a:lnTo>
                      <a:pt x="288" y="0"/>
                    </a:lnTo>
                    <a:lnTo>
                      <a:pt x="576" y="528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26"/>
              <p:cNvSpPr>
                <a:spLocks noChangeShapeType="1"/>
              </p:cNvSpPr>
              <p:nvPr/>
            </p:nvSpPr>
            <p:spPr bwMode="auto">
              <a:xfrm>
                <a:off x="2560" y="1377"/>
                <a:ext cx="336" cy="2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27"/>
              <p:cNvSpPr>
                <a:spLocks/>
              </p:cNvSpPr>
              <p:nvPr/>
            </p:nvSpPr>
            <p:spPr bwMode="auto">
              <a:xfrm>
                <a:off x="2752" y="1553"/>
                <a:ext cx="672" cy="3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4" y="0"/>
                  </a:cxn>
                  <a:cxn ang="0">
                    <a:pos x="672" y="480"/>
                  </a:cxn>
                </a:cxnLst>
                <a:rect l="0" t="0" r="r" b="b"/>
                <a:pathLst>
                  <a:path w="672" h="480">
                    <a:moveTo>
                      <a:pt x="0" y="0"/>
                    </a:moveTo>
                    <a:lnTo>
                      <a:pt x="384" y="0"/>
                    </a:lnTo>
                    <a:lnTo>
                      <a:pt x="672" y="480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28"/>
              <p:cNvSpPr>
                <a:spLocks/>
              </p:cNvSpPr>
              <p:nvPr/>
            </p:nvSpPr>
            <p:spPr bwMode="auto">
              <a:xfrm>
                <a:off x="3280" y="1730"/>
                <a:ext cx="192" cy="9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864"/>
                  </a:cxn>
                  <a:cxn ang="0">
                    <a:pos x="192" y="1008"/>
                  </a:cxn>
                </a:cxnLst>
                <a:rect l="0" t="0" r="r" b="b"/>
                <a:pathLst>
                  <a:path w="192" h="1008">
                    <a:moveTo>
                      <a:pt x="0" y="0"/>
                    </a:moveTo>
                    <a:lnTo>
                      <a:pt x="48" y="864"/>
                    </a:lnTo>
                    <a:lnTo>
                      <a:pt x="192" y="1008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2512" y="1774"/>
                <a:ext cx="384" cy="5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30"/>
              <p:cNvSpPr>
                <a:spLocks noChangeShapeType="1"/>
              </p:cNvSpPr>
              <p:nvPr/>
            </p:nvSpPr>
            <p:spPr bwMode="auto">
              <a:xfrm>
                <a:off x="2464" y="2082"/>
                <a:ext cx="480" cy="57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1"/>
              <p:cNvSpPr>
                <a:spLocks noChangeShapeType="1"/>
              </p:cNvSpPr>
              <p:nvPr/>
            </p:nvSpPr>
            <p:spPr bwMode="auto">
              <a:xfrm flipH="1">
                <a:off x="2512" y="2039"/>
                <a:ext cx="384" cy="617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32"/>
              <p:cNvSpPr>
                <a:spLocks noChangeShapeType="1"/>
              </p:cNvSpPr>
              <p:nvPr/>
            </p:nvSpPr>
            <p:spPr bwMode="auto">
              <a:xfrm flipH="1">
                <a:off x="2560" y="2392"/>
                <a:ext cx="912" cy="264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33"/>
              <p:cNvSpPr>
                <a:spLocks/>
              </p:cNvSpPr>
              <p:nvPr/>
            </p:nvSpPr>
            <p:spPr bwMode="auto">
              <a:xfrm>
                <a:off x="2128" y="980"/>
                <a:ext cx="192" cy="1720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96"/>
                  </a:cxn>
                  <a:cxn ang="0">
                    <a:pos x="0" y="1728"/>
                  </a:cxn>
                  <a:cxn ang="0">
                    <a:pos x="192" y="1872"/>
                  </a:cxn>
                </a:cxnLst>
                <a:rect l="0" t="0" r="r" b="b"/>
                <a:pathLst>
                  <a:path w="192" h="1872">
                    <a:moveTo>
                      <a:pt x="192" y="0"/>
                    </a:moveTo>
                    <a:lnTo>
                      <a:pt x="0" y="96"/>
                    </a:lnTo>
                    <a:lnTo>
                      <a:pt x="0" y="1728"/>
                    </a:lnTo>
                    <a:lnTo>
                      <a:pt x="192" y="1872"/>
                    </a:lnTo>
                  </a:path>
                </a:pathLst>
              </a:custGeom>
              <a:noFill/>
              <a:ln w="25400" cap="flat" cmpd="sng">
                <a:solidFill>
                  <a:srgbClr val="0066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41" grpId="0" autoUpdateAnimBg="0"/>
      <p:bldP spid="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Completion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5855" y="5157225"/>
            <a:ext cx="5245027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 smtClean="0">
                <a:latin typeface="+mj-lt"/>
              </a:rPr>
              <a:t>Let k indicate when instruction k is issued.</a:t>
            </a:r>
          </a:p>
          <a:p>
            <a:pPr algn="l">
              <a:spcBef>
                <a:spcPct val="0"/>
              </a:spcBef>
            </a:pPr>
            <a:r>
              <a:rPr lang="en-US" dirty="0" smtClean="0">
                <a:latin typeface="+mj-lt"/>
              </a:rPr>
              <a:t>Let </a:t>
            </a:r>
            <a:r>
              <a:rPr lang="en-US" u="sng" dirty="0" smtClean="0">
                <a:latin typeface="+mj-lt"/>
              </a:rPr>
              <a:t>k</a:t>
            </a:r>
            <a:r>
              <a:rPr lang="en-US" dirty="0" smtClean="0">
                <a:latin typeface="+mj-lt"/>
              </a:rPr>
              <a:t> denote when instruction k is completed.</a:t>
            </a:r>
            <a:endParaRPr lang="en-US" sz="1800" dirty="0">
              <a:latin typeface="+mj-lt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0210" y="1333500"/>
            <a:ext cx="7119938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						       </a:t>
            </a:r>
            <a:r>
              <a:rPr lang="en-US" sz="1800" u="sng" dirty="0">
                <a:latin typeface="+mj-lt"/>
              </a:rPr>
              <a:t>Latency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1 	</a:t>
            </a:r>
            <a:r>
              <a:rPr lang="en-US" sz="1800" dirty="0">
                <a:latin typeface="+mj-lt"/>
              </a:rPr>
              <a:t>DIVD		f6, 	f6,	f4 		4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2</a:t>
            </a:r>
            <a:r>
              <a:rPr lang="en-US" sz="1800" dirty="0">
                <a:latin typeface="+mj-lt"/>
              </a:rPr>
              <a:t>	LD		f2,	45(r3)			1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3</a:t>
            </a:r>
            <a:r>
              <a:rPr lang="en-US" sz="1800" dirty="0">
                <a:latin typeface="+mj-lt"/>
              </a:rPr>
              <a:t>	MULTD		f0,	f2,	f4		3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4</a:t>
            </a:r>
            <a:r>
              <a:rPr lang="en-US" sz="1800" dirty="0">
                <a:latin typeface="+mj-lt"/>
              </a:rPr>
              <a:t>	DIVD		f8,	f6,	f2		4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5</a:t>
            </a:r>
            <a:r>
              <a:rPr lang="en-US" sz="1800" dirty="0">
                <a:latin typeface="+mj-lt"/>
              </a:rPr>
              <a:t>	SUBD		f10,	f0,	f6		1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6</a:t>
            </a:r>
            <a:r>
              <a:rPr lang="en-US" sz="1800" dirty="0">
                <a:latin typeface="+mj-lt"/>
              </a:rPr>
              <a:t>	ADDD		f6,	f8,	f2		1</a:t>
            </a:r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7213600" y="318195"/>
            <a:ext cx="1689100" cy="4692650"/>
            <a:chOff x="4544" y="960"/>
            <a:chExt cx="1064" cy="2956"/>
          </a:xfrm>
        </p:grpSpPr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6</a:t>
              </a:r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84" y="672"/>
                </a:cxn>
                <a:cxn ang="0">
                  <a:pos x="0" y="912"/>
                </a:cxn>
              </a:cxnLst>
              <a:rect l="0" t="0" r="r" b="b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384" y="384"/>
                </a:cxn>
                <a:cxn ang="0">
                  <a:pos x="192" y="528"/>
                </a:cxn>
              </a:cxnLst>
              <a:rect l="0" t="0" r="r" b="b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480"/>
                </a:cxn>
                <a:cxn ang="0">
                  <a:pos x="0" y="672"/>
                </a:cxn>
              </a:cxnLst>
              <a:rect l="0" t="0" r="r" b="b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1248"/>
                </a:cxn>
                <a:cxn ang="0">
                  <a:pos x="0" y="1392"/>
                </a:cxn>
              </a:cxnLst>
              <a:rect l="0" t="0" r="r" b="b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2</a:t>
              </a:r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44"/>
                </a:cxn>
                <a:cxn ang="0">
                  <a:pos x="384" y="768"/>
                </a:cxn>
                <a:cxn ang="0">
                  <a:pos x="48" y="1056"/>
                </a:cxn>
              </a:cxnLst>
              <a:rect l="0" t="0" r="r" b="b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336"/>
                </a:cxn>
                <a:cxn ang="0">
                  <a:pos x="0" y="2784"/>
                </a:cxn>
                <a:cxn ang="0">
                  <a:pos x="336" y="2928"/>
                </a:cxn>
              </a:cxnLst>
              <a:rect l="0" t="0" r="r" b="b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92"/>
                </a:cxn>
                <a:cxn ang="0">
                  <a:pos x="0" y="912"/>
                </a:cxn>
                <a:cxn ang="0">
                  <a:pos x="288" y="1056"/>
                </a:cxn>
              </a:cxnLst>
              <a:rect l="0" t="0" r="r" b="b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4</a:t>
              </a:r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96"/>
                </a:cxn>
                <a:cxn ang="0">
                  <a:pos x="576" y="1440"/>
                </a:cxn>
                <a:cxn ang="0">
                  <a:pos x="144" y="1728"/>
                </a:cxn>
              </a:cxnLst>
              <a:rect l="0" t="0" r="r" b="b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1</a:t>
              </a:r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96"/>
                </a:cxn>
                <a:cxn ang="0">
                  <a:pos x="144" y="336"/>
                </a:cxn>
              </a:cxnLst>
              <a:rect l="0" t="0" r="r" b="b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5</a:t>
              </a:r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1008"/>
                </a:cxn>
                <a:cxn ang="0">
                  <a:pos x="96" y="1104"/>
                </a:cxn>
              </a:cxnLst>
              <a:rect l="0" t="0" r="r" b="b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Completion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0210" y="1333500"/>
            <a:ext cx="7119938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						       </a:t>
            </a:r>
            <a:r>
              <a:rPr lang="en-US" sz="1800" u="sng" dirty="0">
                <a:latin typeface="+mj-lt"/>
              </a:rPr>
              <a:t>Latency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1 	</a:t>
            </a:r>
            <a:r>
              <a:rPr lang="en-US" sz="1800" dirty="0">
                <a:latin typeface="+mj-lt"/>
              </a:rPr>
              <a:t>DIVD		f6, 	f6,	f4 		4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2</a:t>
            </a:r>
            <a:r>
              <a:rPr lang="en-US" sz="1800" dirty="0">
                <a:latin typeface="+mj-lt"/>
              </a:rPr>
              <a:t>	LD		f2,	45(r3)			1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3</a:t>
            </a:r>
            <a:r>
              <a:rPr lang="en-US" sz="1800" dirty="0">
                <a:latin typeface="+mj-lt"/>
              </a:rPr>
              <a:t>	MULTD		f0,	f2,	f4		3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4</a:t>
            </a:r>
            <a:r>
              <a:rPr lang="en-US" sz="1800" dirty="0">
                <a:latin typeface="+mj-lt"/>
              </a:rPr>
              <a:t>	DIVD		f8,	f6,	f2		4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5</a:t>
            </a:r>
            <a:r>
              <a:rPr lang="en-US" sz="1800" dirty="0">
                <a:latin typeface="+mj-lt"/>
              </a:rPr>
              <a:t>	SUBD		f10,	f0,	f6		1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6</a:t>
            </a:r>
            <a:r>
              <a:rPr lang="en-US" sz="1800" dirty="0">
                <a:latin typeface="+mj-lt"/>
              </a:rPr>
              <a:t>	ADDD		f6,	f8,	f2		1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3700" y="5194300"/>
            <a:ext cx="3455988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+mj-lt"/>
              </a:rPr>
              <a:t>in-order comp		1   2</a:t>
            </a:r>
          </a:p>
          <a:p>
            <a:pPr algn="l">
              <a:spcBef>
                <a:spcPct val="0"/>
              </a:spcBef>
            </a:pPr>
            <a:endParaRPr lang="en-US" sz="1800" u="sng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>
                <a:latin typeface="+mj-lt"/>
              </a:rPr>
              <a:t>out-of-order comp	1   2</a:t>
            </a:r>
            <a:endParaRPr lang="en-US" sz="1800" u="sng">
              <a:latin typeface="+mj-lt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683125" y="5203825"/>
            <a:ext cx="3518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>
                <a:latin typeface="+mj-lt"/>
              </a:rPr>
              <a:t>1</a:t>
            </a:r>
            <a:r>
              <a:rPr lang="en-US" sz="1800">
                <a:latin typeface="+mj-lt"/>
              </a:rPr>
              <a:t>   </a:t>
            </a:r>
            <a:r>
              <a:rPr lang="en-US" sz="1800" u="sng">
                <a:latin typeface="+mj-lt"/>
              </a:rPr>
              <a:t>2</a:t>
            </a:r>
            <a:r>
              <a:rPr lang="en-US" sz="1800">
                <a:latin typeface="+mj-lt"/>
              </a:rPr>
              <a:t>   3   4        </a:t>
            </a:r>
            <a:r>
              <a:rPr lang="en-US" sz="1800" u="sng">
                <a:latin typeface="+mj-lt"/>
              </a:rPr>
              <a:t>3</a:t>
            </a:r>
            <a:r>
              <a:rPr lang="en-US" sz="1800">
                <a:latin typeface="+mj-lt"/>
              </a:rPr>
              <a:t>   5   </a:t>
            </a:r>
            <a:r>
              <a:rPr lang="en-US" sz="1800" u="sng">
                <a:latin typeface="+mj-lt"/>
              </a:rPr>
              <a:t>4</a:t>
            </a:r>
            <a:r>
              <a:rPr lang="en-US" sz="1800">
                <a:latin typeface="+mj-lt"/>
              </a:rPr>
              <a:t>   6   </a:t>
            </a:r>
            <a:r>
              <a:rPr lang="en-US" sz="1800" u="sng">
                <a:latin typeface="+mj-lt"/>
              </a:rPr>
              <a:t>5</a:t>
            </a:r>
            <a:r>
              <a:rPr lang="en-US" sz="1800">
                <a:latin typeface="+mj-lt"/>
              </a:rPr>
              <a:t>   </a:t>
            </a:r>
            <a:r>
              <a:rPr lang="en-US" sz="1800" u="sng">
                <a:latin typeface="+mj-lt"/>
              </a:rPr>
              <a:t>6</a:t>
            </a:r>
            <a:endParaRPr lang="en-US" sz="2000" b="1">
              <a:latin typeface="+mj-lt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908425" y="5737225"/>
            <a:ext cx="3326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800" dirty="0">
                <a:latin typeface="+mj-lt"/>
              </a:rPr>
              <a:t>  3  </a:t>
            </a:r>
            <a:r>
              <a:rPr lang="en-US" sz="1800" dirty="0" smtClean="0">
                <a:latin typeface="+mj-lt"/>
              </a:rPr>
              <a:t>   </a:t>
            </a:r>
            <a:r>
              <a:rPr lang="en-US" sz="1800" u="sng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1800" dirty="0">
                <a:latin typeface="+mj-lt"/>
              </a:rPr>
              <a:t>   4   </a:t>
            </a:r>
            <a:r>
              <a:rPr lang="en-US" sz="1800" u="sng" dirty="0">
                <a:latin typeface="+mj-lt"/>
              </a:rPr>
              <a:t>3</a:t>
            </a:r>
            <a:r>
              <a:rPr lang="en-US" sz="1800" dirty="0">
                <a:latin typeface="+mj-lt"/>
              </a:rPr>
              <a:t>   5   </a:t>
            </a:r>
            <a:r>
              <a:rPr lang="en-US" sz="1800" u="sng" dirty="0">
                <a:solidFill>
                  <a:srgbClr val="FF0000"/>
                </a:solidFill>
                <a:latin typeface="+mj-lt"/>
              </a:rPr>
              <a:t>5</a:t>
            </a:r>
            <a:r>
              <a:rPr lang="en-US" sz="1800" dirty="0">
                <a:latin typeface="+mj-lt"/>
              </a:rPr>
              <a:t>   </a:t>
            </a:r>
            <a:r>
              <a:rPr lang="en-US" sz="1800" u="sng" dirty="0">
                <a:latin typeface="+mj-lt"/>
              </a:rPr>
              <a:t>4</a:t>
            </a:r>
            <a:r>
              <a:rPr lang="en-US" sz="1800" dirty="0">
                <a:latin typeface="+mj-lt"/>
              </a:rPr>
              <a:t>   6   </a:t>
            </a:r>
            <a:r>
              <a:rPr lang="en-US" sz="1800" u="sng" dirty="0">
                <a:latin typeface="+mj-lt"/>
              </a:rPr>
              <a:t>6</a:t>
            </a:r>
            <a:endParaRPr lang="en-US" sz="2000" b="1" dirty="0">
              <a:latin typeface="+mj-lt"/>
            </a:endParaRPr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7213600" y="318195"/>
            <a:ext cx="1689100" cy="4692650"/>
            <a:chOff x="4544" y="960"/>
            <a:chExt cx="1064" cy="2956"/>
          </a:xfrm>
        </p:grpSpPr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6</a:t>
              </a:r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84" y="672"/>
                </a:cxn>
                <a:cxn ang="0">
                  <a:pos x="0" y="912"/>
                </a:cxn>
              </a:cxnLst>
              <a:rect l="0" t="0" r="r" b="b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384" y="384"/>
                </a:cxn>
                <a:cxn ang="0">
                  <a:pos x="192" y="528"/>
                </a:cxn>
              </a:cxnLst>
              <a:rect l="0" t="0" r="r" b="b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480"/>
                </a:cxn>
                <a:cxn ang="0">
                  <a:pos x="0" y="672"/>
                </a:cxn>
              </a:cxnLst>
              <a:rect l="0" t="0" r="r" b="b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1248"/>
                </a:cxn>
                <a:cxn ang="0">
                  <a:pos x="0" y="1392"/>
                </a:cxn>
              </a:cxnLst>
              <a:rect l="0" t="0" r="r" b="b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2</a:t>
              </a: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44"/>
                </a:cxn>
                <a:cxn ang="0">
                  <a:pos x="384" y="768"/>
                </a:cxn>
                <a:cxn ang="0">
                  <a:pos x="48" y="1056"/>
                </a:cxn>
              </a:cxnLst>
              <a:rect l="0" t="0" r="r" b="b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336"/>
                </a:cxn>
                <a:cxn ang="0">
                  <a:pos x="0" y="2784"/>
                </a:cxn>
                <a:cxn ang="0">
                  <a:pos x="336" y="2928"/>
                </a:cxn>
              </a:cxnLst>
              <a:rect l="0" t="0" r="r" b="b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92"/>
                </a:cxn>
                <a:cxn ang="0">
                  <a:pos x="0" y="912"/>
                </a:cxn>
                <a:cxn ang="0">
                  <a:pos x="288" y="1056"/>
                </a:cxn>
              </a:cxnLst>
              <a:rect l="0" t="0" r="r" b="b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4</a:t>
              </a: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96"/>
                </a:cxn>
                <a:cxn ang="0">
                  <a:pos x="576" y="1440"/>
                </a:cxn>
                <a:cxn ang="0">
                  <a:pos x="144" y="1728"/>
                </a:cxn>
              </a:cxnLst>
              <a:rect l="0" t="0" r="r" b="b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1</a:t>
              </a: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96"/>
                </a:cxn>
                <a:cxn ang="0">
                  <a:pos x="144" y="336"/>
                </a:cxn>
              </a:cxnLst>
              <a:rect l="0" t="0" r="r" b="b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5</a:t>
              </a:r>
            </a:p>
          </p:txBody>
        </p:sp>
        <p:sp>
          <p:nvSpPr>
            <p:cNvPr id="30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1008"/>
                </a:cxn>
                <a:cxn ang="0">
                  <a:pos x="96" y="1104"/>
                </a:cxn>
              </a:cxnLst>
              <a:rect l="0" t="0" r="r" b="b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Scoreboard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Up until now, we assumed user or compiler </a:t>
            </a:r>
            <a:r>
              <a:rPr lang="en-US" u="sng" dirty="0" smtClean="0">
                <a:solidFill>
                  <a:schemeClr val="tx1"/>
                </a:solidFill>
                <a:sym typeface="Wingdings" pitchFamily="2" charset="2"/>
              </a:rPr>
              <a:t>statically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examines instructions, detecting hazards and scheduling instructions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Scoreboard is a hardware data structure to </a:t>
            </a:r>
            <a:r>
              <a:rPr lang="en-US" u="sng" dirty="0" smtClean="0">
                <a:solidFill>
                  <a:schemeClr val="tx1"/>
                </a:solidFill>
              </a:rPr>
              <a:t>dynamically</a:t>
            </a:r>
            <a:r>
              <a:rPr lang="en-US" dirty="0" smtClean="0">
                <a:solidFill>
                  <a:schemeClr val="tx1"/>
                </a:solidFill>
              </a:rPr>
              <a:t> detect hazards</a:t>
            </a:r>
            <a:endParaRPr lang="en-US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ECE552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27 September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blackboard forum for questions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Attend office hours with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Email for separate meetings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 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Palacharla</a:t>
            </a:r>
            <a:r>
              <a:rPr lang="en-US" sz="1600" b="0" dirty="0" smtClean="0">
                <a:solidFill>
                  <a:schemeClr val="tx1"/>
                </a:solidFill>
              </a:rPr>
              <a:t> et al. “Complexity-effective superscalar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Yeh</a:t>
            </a:r>
            <a:r>
              <a:rPr lang="en-US" sz="1600" b="0" dirty="0" smtClean="0">
                <a:solidFill>
                  <a:schemeClr val="tx1"/>
                </a:solidFill>
              </a:rPr>
              <a:t> et al. “Two-level adaptive training branch prediction”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4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Cray CDC6600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66230" y="1163104"/>
            <a:ext cx="5338294" cy="5031055"/>
          </a:xfrm>
        </p:spPr>
        <p:txBody>
          <a:bodyPr anchor="t"/>
          <a:lstStyle/>
          <a:p>
            <a:pPr algn="l"/>
            <a:r>
              <a:rPr lang="en-US" u="sng" dirty="0" smtClean="0">
                <a:solidFill>
                  <a:schemeClr val="tx1"/>
                </a:solidFill>
                <a:sym typeface="Wingdings" pitchFamily="2" charset="2"/>
              </a:rPr>
              <a:t>Seymour Cray, 1963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Fast, pipelined machine with 60-bit words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128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Kword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main memory capacity, 32-banks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Ten functional units (parallel,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unpipelined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Floating-point: adder, 2 multipliers, divider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Integer: adder, 2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incrementers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 Dynamic instruction scheduling with scoreboard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Ten peripheral processors for I/O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More than 400K transistors, 750 sq-ft, 5 tons, 150kW with novel Freon-based cooling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Very fast clock, 10MHz (FP add in 4 clocks)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Fastest machine in world for 5 years 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Over 100 sold ($7-10M each)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9" name="Picture 4" descr="cd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428750"/>
            <a:ext cx="2590800" cy="1947863"/>
          </a:xfrm>
          <a:prstGeom prst="rect">
            <a:avLst/>
          </a:prstGeom>
          <a:noFill/>
        </p:spPr>
      </p:pic>
      <p:pic>
        <p:nvPicPr>
          <p:cNvPr id="10" name="Picture 5" descr="cdc66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3617913"/>
            <a:ext cx="2547937" cy="261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Memo on CDC6600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2649946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Thomas Watson Jr., IBM CEO, August 1963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“Last week, Control Data….announced the 6600 system. I understand that in the laboratory developing the system there are only 34 people including the janitor.  Of these, 14 are engineers and 4 are programmers…Contrasting this modest effort with our vast development activities, I fail to understand why we have lost our industry leadership by letting someone else offer the world’s most powerful computer.”</a:t>
            </a:r>
            <a:endParaRPr lang="en-US" u="sng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462665" y="3467404"/>
            <a:ext cx="8147325" cy="2649946"/>
          </a:xfrm>
        </p:spPr>
        <p:txBody>
          <a:bodyPr anchor="t"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To which Cray replied…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“It seems like Mr. Watson has answered his own question.”</a:t>
            </a: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Multiple Functional Units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00" y="2514600"/>
            <a:ext cx="812800" cy="812800"/>
            <a:chOff x="200" y="1584"/>
            <a:chExt cx="512" cy="512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3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IF</a:t>
              </a:r>
            </a:p>
          </p:txBody>
        </p:sp>
      </p:grp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528763" y="27162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ID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1143000" y="29083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435100" y="25400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654300" y="25146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073900" y="2514600"/>
            <a:ext cx="812800" cy="812800"/>
            <a:chOff x="4456" y="1584"/>
            <a:chExt cx="512" cy="512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6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WB</a:t>
              </a:r>
            </a:p>
          </p:txBody>
        </p:sp>
      </p:grp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4140200" y="17526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27513" y="19542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ALU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5422900" y="17526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630863" y="1954213"/>
            <a:ext cx="8255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Mem</a:t>
            </a: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140200" y="2933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4551363" y="3135313"/>
            <a:ext cx="83516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Fadd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4140200" y="39243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4545013" y="4125913"/>
            <a:ext cx="7550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Fmul</a:t>
            </a: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4140200" y="5600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4595813" y="58023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Fdiv</a:t>
            </a:r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4870450" y="4870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4876800" y="501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870450" y="51752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Oval 26"/>
          <p:cNvSpPr>
            <a:spLocks noChangeArrowheads="1"/>
          </p:cNvSpPr>
          <p:nvPr/>
        </p:nvSpPr>
        <p:spPr bwMode="auto">
          <a:xfrm>
            <a:off x="4876800" y="53213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505200" y="2120900"/>
            <a:ext cx="636588" cy="3836988"/>
            <a:chOff x="2208" y="1336"/>
            <a:chExt cx="401" cy="2417"/>
          </a:xfrm>
        </p:grpSpPr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/>
              <a:ahLst/>
              <a:cxnLst>
                <a:cxn ang="0">
                  <a:pos x="0" y="496"/>
                </a:cxn>
                <a:cxn ang="0">
                  <a:pos x="400" y="0"/>
                </a:cxn>
              </a:cxnLst>
              <a:rect l="0" t="0" r="r" b="b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6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224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840"/>
                </a:cxn>
              </a:cxnLst>
              <a:rect l="0" t="0" r="r" b="b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1920"/>
                </a:cxn>
              </a:cxnLst>
              <a:rect l="0" t="0" r="r" b="b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59" name="Freeform 32"/>
          <p:cNvSpPr>
            <a:spLocks/>
          </p:cNvSpPr>
          <p:nvPr/>
        </p:nvSpPr>
        <p:spPr bwMode="auto">
          <a:xfrm>
            <a:off x="6604000" y="2133600"/>
            <a:ext cx="446088" cy="484188"/>
          </a:xfrm>
          <a:custGeom>
            <a:avLst/>
            <a:gdLst/>
            <a:ahLst/>
            <a:cxnLst>
              <a:cxn ang="0">
                <a:pos x="280" y="304"/>
              </a:cxn>
              <a:cxn ang="0">
                <a:pos x="0" y="0"/>
              </a:cxn>
            </a:cxnLst>
            <a:rect l="0" t="0" r="r" b="b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0" name="Freeform 33"/>
          <p:cNvSpPr>
            <a:spLocks/>
          </p:cNvSpPr>
          <p:nvPr/>
        </p:nvSpPr>
        <p:spPr bwMode="auto">
          <a:xfrm>
            <a:off x="5803900" y="2946400"/>
            <a:ext cx="1233488" cy="3317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208"/>
              </a:cxn>
            </a:cxnLst>
            <a:rect l="0" t="0" r="r" b="b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1" name="Freeform 34"/>
          <p:cNvSpPr>
            <a:spLocks/>
          </p:cNvSpPr>
          <p:nvPr/>
        </p:nvSpPr>
        <p:spPr bwMode="auto">
          <a:xfrm>
            <a:off x="5803900" y="3111500"/>
            <a:ext cx="1246188" cy="1144588"/>
          </a:xfrm>
          <a:custGeom>
            <a:avLst/>
            <a:gdLst/>
            <a:ahLst/>
            <a:cxnLst>
              <a:cxn ang="0">
                <a:pos x="784" y="0"/>
              </a:cxn>
              <a:cxn ang="0">
                <a:pos x="0" y="720"/>
              </a:cxn>
            </a:cxnLst>
            <a:rect l="0" t="0" r="r" b="b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2" name="Freeform 35"/>
          <p:cNvSpPr>
            <a:spLocks/>
          </p:cNvSpPr>
          <p:nvPr/>
        </p:nvSpPr>
        <p:spPr bwMode="auto">
          <a:xfrm>
            <a:off x="5816600" y="3263900"/>
            <a:ext cx="1233488" cy="27193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1712"/>
              </a:cxn>
            </a:cxnLst>
            <a:rect l="0" t="0" r="r" b="b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3" name="Freeform 36"/>
          <p:cNvSpPr>
            <a:spLocks/>
          </p:cNvSpPr>
          <p:nvPr/>
        </p:nvSpPr>
        <p:spPr bwMode="auto">
          <a:xfrm>
            <a:off x="4965700" y="2133600"/>
            <a:ext cx="2084388" cy="623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0"/>
              </a:cxn>
              <a:cxn ang="0">
                <a:pos x="120" y="392"/>
              </a:cxn>
              <a:cxn ang="0">
                <a:pos x="1312" y="392"/>
              </a:cxn>
            </a:cxnLst>
            <a:rect l="0" t="0" r="r" b="b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>
            <a:off x="5168900" y="21336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5" name="Freeform 38"/>
          <p:cNvSpPr>
            <a:spLocks/>
          </p:cNvSpPr>
          <p:nvPr/>
        </p:nvSpPr>
        <p:spPr bwMode="auto">
          <a:xfrm>
            <a:off x="3086100" y="1435100"/>
            <a:ext cx="5183188" cy="1487488"/>
          </a:xfrm>
          <a:custGeom>
            <a:avLst/>
            <a:gdLst/>
            <a:ahLst/>
            <a:cxnLst>
              <a:cxn ang="0">
                <a:pos x="3032" y="936"/>
              </a:cxn>
              <a:cxn ang="0">
                <a:pos x="3264" y="936"/>
              </a:cxn>
              <a:cxn ang="0">
                <a:pos x="3264" y="0"/>
              </a:cxn>
              <a:cxn ang="0">
                <a:pos x="0" y="0"/>
              </a:cxn>
              <a:cxn ang="0">
                <a:pos x="0" y="680"/>
              </a:cxn>
            </a:cxnLst>
            <a:rect l="0" t="0" r="r" b="b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6" name="Rectangle 39"/>
          <p:cNvSpPr>
            <a:spLocks noChangeArrowheads="1"/>
          </p:cNvSpPr>
          <p:nvPr/>
        </p:nvSpPr>
        <p:spPr bwMode="auto">
          <a:xfrm>
            <a:off x="2582863" y="27162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Issue</a:t>
            </a: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>
            <a:off x="2273300" y="29464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8" name="Rectangle 41"/>
          <p:cNvSpPr>
            <a:spLocks noChangeArrowheads="1"/>
          </p:cNvSpPr>
          <p:nvPr/>
        </p:nvSpPr>
        <p:spPr bwMode="auto">
          <a:xfrm>
            <a:off x="2605088" y="34194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GPR’s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FPR’s</a:t>
            </a:r>
          </a:p>
        </p:txBody>
      </p:sp>
      <p:sp>
        <p:nvSpPr>
          <p:cNvPr id="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4312315"/>
            <a:ext cx="3440425" cy="1958654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Previously, resolved write hazards (WAR, WAW) by equalizing pipeline depths and forwarding.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Is there an alternative?</a:t>
            </a:r>
            <a:endParaRPr lang="en-US" sz="16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Conditions for Instruction Issue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2649946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When is it safe to issue an instruction?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Suppose a data structure tracks all instructions in all functional units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Before issuing instruction, issue logic must check: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Is the required functional unit available? Check for structural hazard.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Is the input data available? Check for RAW hazard.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Is it safe to write the destination? 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heck for WAR, WAW hazard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Is there a structural hazard at the write back stage?</a:t>
            </a:r>
          </a:p>
          <a:p>
            <a:pPr algn="l">
              <a:buFontTx/>
              <a:buChar char="-"/>
            </a:pPr>
            <a:endParaRPr lang="en-US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Issue Logic and Data Structure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2649946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 issue stage, instruction j consults the table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Functional unit available? 	Check the busy column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RAW?			Search the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column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j’s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sources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WAR?			Search the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Src1/2 columns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j’s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destination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WAW?			Search the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column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j’s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destination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If no hazard, add entry and issue instruction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Upon instruction write back, remove entry</a:t>
            </a:r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47450" y="3680717"/>
            <a:ext cx="8493125" cy="2859088"/>
            <a:chOff x="225" y="802"/>
            <a:chExt cx="5350" cy="1801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350" cy="18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  Name	Busy		Op	</a:t>
              </a:r>
              <a:r>
                <a:rPr lang="en-US" sz="2000" dirty="0" err="1">
                  <a:solidFill>
                    <a:srgbClr val="56127A"/>
                  </a:solidFill>
                  <a:latin typeface="Verdana" pitchFamily="-112" charset="0"/>
                </a:rPr>
                <a:t>Dest</a:t>
              </a: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	Src1	Src2	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Verdana" pitchFamily="-112" charset="0"/>
                </a:rPr>
                <a:t>Int</a:t>
              </a:r>
              <a:endParaRPr lang="en-US" sz="2000" dirty="0">
                <a:solidFill>
                  <a:srgbClr val="56127A"/>
                </a:solidFill>
                <a:latin typeface="Verdana" pitchFamily="-112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Verdana" pitchFamily="-112" charset="0"/>
                </a:rPr>
                <a:t>Mem</a:t>
              </a: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Add1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Add2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Add3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Mult1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Mult2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Div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Simplifying the Data Structure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2649946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Assume instructions issue in-order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Assume issue logic does not dispatch instruction if  it detects RAW hazard or busy functional unit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Assume functional unit latches operands when the instruction is issued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Simplifying the Data Structure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Can the dispatched instruction cause WAR hazard?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No, because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instructions issue in order and operands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are read at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issue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7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No WAR Hazards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No need to track source-1 and source-2</a:t>
            </a:r>
          </a:p>
          <a:p>
            <a:pPr algn="l"/>
            <a:endParaRPr lang="en-US" sz="7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7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Can the dispatched instruction cause WAW hazard?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Yes, because instructions may complete out-of-order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Do not issue instruction in case of WAW hazard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In scoreboard, a register name occurs at most once in ‘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’ column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Scoreboard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Busy[FU#]: a bit-vector to indicate functional unit availability (FU =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Int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Add,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Mutl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Div)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WP[#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regs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]:  a bit-vector to record the registers to which writes are pending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Bits are set to true by issue logic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Bits are set to false by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stage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- Each functional unit’s pipeline registers must carry ‘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’ field and a flag to indicate if it’s valid: “the (we,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ws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pair”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Issue logic checks instruction (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opcode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src1, src2) against scoreboard (busy,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wp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) to dispatch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FU available?		Busy[FU#]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RAW?			WP[src1] or WP[src2]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WAR?			Cannot arise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WAW?			WP[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]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475" y="1704535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475" y="4676815"/>
            <a:ext cx="4105292" cy="17517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 dirty="0">
                <a:solidFill>
                  <a:srgbClr val="FF0000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pitchFamily="-112" charset="0"/>
              </a:rPr>
              <a:t>1 </a:t>
            </a:r>
            <a:r>
              <a:rPr lang="en-US" i="1" baseline="-25000" dirty="0" smtClean="0">
                <a:solidFill>
                  <a:srgbClr val="FF0000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Verdana" pitchFamily="-112" charset="0"/>
              </a:rPr>
              <a:t>DIVD</a:t>
            </a:r>
            <a:r>
              <a:rPr lang="en-US" dirty="0">
                <a:solidFill>
                  <a:srgbClr val="FF0000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dirty="0">
                <a:solidFill>
                  <a:srgbClr val="FF0000"/>
                </a:solidFill>
                <a:latin typeface="Verdana" pitchFamily="-112" charset="0"/>
              </a:rPr>
              <a:t>, 	f6,	f4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56127A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56127A"/>
                </a:solidFill>
                <a:latin typeface="Verdana" pitchFamily="-112" charset="0"/>
              </a:rPr>
              <a:t>2</a:t>
            </a:r>
            <a:r>
              <a:rPr lang="en-US" dirty="0" smtClean="0">
                <a:solidFill>
                  <a:srgbClr val="56127A"/>
                </a:solidFill>
                <a:latin typeface="Verdana" pitchFamily="-112" charset="0"/>
              </a:rPr>
              <a:t>	LD</a:t>
            </a:r>
            <a:r>
              <a:rPr lang="en-US" dirty="0">
                <a:solidFill>
                  <a:srgbClr val="56127A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56127A"/>
                </a:solidFill>
                <a:latin typeface="Verdana" pitchFamily="-112" charset="0"/>
              </a:rPr>
              <a:t>f2</a:t>
            </a:r>
            <a:r>
              <a:rPr lang="en-US" dirty="0">
                <a:solidFill>
                  <a:srgbClr val="56127A"/>
                </a:solidFill>
                <a:latin typeface="Verdana" pitchFamily="-112" charset="0"/>
              </a:rPr>
              <a:t>,	45(r3) 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006600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006600"/>
                </a:solidFill>
                <a:latin typeface="Verdana" pitchFamily="-112" charset="0"/>
              </a:rPr>
              <a:t>3</a:t>
            </a:r>
            <a:r>
              <a:rPr lang="en-US" dirty="0" smtClean="0">
                <a:solidFill>
                  <a:srgbClr val="006600"/>
                </a:solidFill>
                <a:latin typeface="Verdana" pitchFamily="-112" charset="0"/>
              </a:rPr>
              <a:t>	MULTD</a:t>
            </a:r>
            <a:r>
              <a:rPr lang="en-US" dirty="0">
                <a:solidFill>
                  <a:srgbClr val="006600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dirty="0">
                <a:solidFill>
                  <a:srgbClr val="006600"/>
                </a:solidFill>
                <a:latin typeface="Verdana" pitchFamily="-112" charset="0"/>
              </a:rPr>
              <a:t>,	f2,	f4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16E8E3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16E8E3"/>
                </a:solidFill>
                <a:latin typeface="Verdana" pitchFamily="-112" charset="0"/>
              </a:rPr>
              <a:t>4</a:t>
            </a:r>
            <a:r>
              <a:rPr lang="en-US" dirty="0" smtClean="0">
                <a:solidFill>
                  <a:srgbClr val="16E8E3"/>
                </a:solidFill>
                <a:latin typeface="Verdana" pitchFamily="-112" charset="0"/>
              </a:rPr>
              <a:t>	DIVD</a:t>
            </a:r>
            <a:r>
              <a:rPr lang="en-US" dirty="0">
                <a:solidFill>
                  <a:srgbClr val="16E8E3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dirty="0">
                <a:solidFill>
                  <a:srgbClr val="16E8E3"/>
                </a:solidFill>
                <a:latin typeface="Verdana" pitchFamily="-112" charset="0"/>
              </a:rPr>
              <a:t>,	f6,	f2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660033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660033"/>
                </a:solidFill>
                <a:latin typeface="Verdana" pitchFamily="-112" charset="0"/>
              </a:rPr>
              <a:t>5</a:t>
            </a:r>
            <a:r>
              <a:rPr lang="en-US" dirty="0" smtClean="0">
                <a:solidFill>
                  <a:srgbClr val="660033"/>
                </a:solidFill>
                <a:latin typeface="Verdana" pitchFamily="-112" charset="0"/>
              </a:rPr>
              <a:t>	SUBD</a:t>
            </a:r>
            <a:r>
              <a:rPr lang="en-US" dirty="0">
                <a:solidFill>
                  <a:srgbClr val="660033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660033"/>
                </a:solidFill>
                <a:latin typeface="Verdana" pitchFamily="-112" charset="0"/>
              </a:rPr>
              <a:t>f10</a:t>
            </a:r>
            <a:r>
              <a:rPr lang="en-US" dirty="0">
                <a:solidFill>
                  <a:srgbClr val="660033"/>
                </a:solidFill>
                <a:latin typeface="Verdana" pitchFamily="-112" charset="0"/>
              </a:rPr>
              <a:t>,	f0,	f6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3118E6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3118E6"/>
                </a:solidFill>
                <a:latin typeface="Verdana" pitchFamily="-112" charset="0"/>
              </a:rPr>
              <a:t>6	</a:t>
            </a:r>
            <a:r>
              <a:rPr lang="en-US" dirty="0" smtClean="0">
                <a:solidFill>
                  <a:srgbClr val="3118E6"/>
                </a:solidFill>
                <a:latin typeface="Verdana" pitchFamily="-112" charset="0"/>
              </a:rPr>
              <a:t>ADDD</a:t>
            </a:r>
            <a:r>
              <a:rPr lang="en-US" dirty="0">
                <a:solidFill>
                  <a:srgbClr val="3118E6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3118E6"/>
                </a:solidFill>
                <a:latin typeface="Verdana" pitchFamily="-112" charset="0"/>
              </a:rPr>
              <a:t>f6</a:t>
            </a:r>
            <a:r>
              <a:rPr lang="en-US" dirty="0">
                <a:solidFill>
                  <a:srgbClr val="3118E6"/>
                </a:solidFill>
                <a:latin typeface="Verdana" pitchFamily="-112" charset="0"/>
              </a:rPr>
              <a:t>,	f8,	f2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18875" y="192127"/>
            <a:ext cx="7848600" cy="67454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000" dirty="0" smtClean="0">
                <a:latin typeface="Verdana" pitchFamily="-112" charset="0"/>
              </a:rPr>
              <a:t>Busy-Functional Units </a:t>
            </a:r>
            <a:r>
              <a:rPr lang="en-US" sz="2000" dirty="0">
                <a:latin typeface="Verdana" pitchFamily="-112" charset="0"/>
              </a:rPr>
              <a:t>Status	</a:t>
            </a:r>
            <a:r>
              <a:rPr lang="en-US" sz="2000" dirty="0" smtClean="0">
                <a:latin typeface="Verdana" pitchFamily="-112" charset="0"/>
              </a:rPr>
              <a:t>   Writes Pending (WP)</a:t>
            </a:r>
            <a:endParaRPr lang="en-US" sz="2000" dirty="0">
              <a:latin typeface="Verdana" pitchFamily="-112" charset="0"/>
            </a:endParaRPr>
          </a:p>
          <a:p>
            <a:pPr lvl="1" algn="l">
              <a:spcBef>
                <a:spcPct val="0"/>
              </a:spcBef>
            </a:pPr>
            <a:r>
              <a:rPr lang="en-US" sz="1800" dirty="0" err="1">
                <a:latin typeface="Verdana" pitchFamily="-112" charset="0"/>
              </a:rPr>
              <a:t>Int</a:t>
            </a:r>
            <a:r>
              <a:rPr lang="en-US" sz="1800" dirty="0">
                <a:latin typeface="Verdana" pitchFamily="-112" charset="0"/>
              </a:rPr>
              <a:t>(1) Add(1)  </a:t>
            </a:r>
            <a:r>
              <a:rPr lang="en-US" sz="1800" dirty="0" err="1">
                <a:latin typeface="Verdana" pitchFamily="-112" charset="0"/>
              </a:rPr>
              <a:t>Mult</a:t>
            </a:r>
            <a:r>
              <a:rPr lang="en-US" sz="1800" dirty="0">
                <a:latin typeface="Verdana" pitchFamily="-112" charset="0"/>
              </a:rPr>
              <a:t>(3)   Div(4)    </a:t>
            </a:r>
            <a:r>
              <a:rPr lang="en-US" sz="1800" dirty="0" smtClean="0">
                <a:latin typeface="Verdana" pitchFamily="-112" charset="0"/>
              </a:rPr>
              <a:t>WB</a:t>
            </a:r>
            <a:endParaRPr lang="en-US" sz="1800" dirty="0">
              <a:latin typeface="Verdana" pitchFamily="-112" charset="0"/>
            </a:endParaRP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698225" y="268327"/>
            <a:ext cx="7778750" cy="4343400"/>
            <a:chOff x="388" y="480"/>
            <a:chExt cx="4900" cy="2736"/>
          </a:xfrm>
        </p:grpSpPr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33" y="91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423" y="1114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413" y="130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403" y="1511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93" y="1695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400" y="1890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408" y="2083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390" y="227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388" y="24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15"/>
            <p:cNvGrpSpPr>
              <a:grpSpLocks/>
            </p:cNvGrpSpPr>
            <p:nvPr/>
          </p:nvGrpSpPr>
          <p:grpSpPr bwMode="auto">
            <a:xfrm>
              <a:off x="2016" y="912"/>
              <a:ext cx="960" cy="2304"/>
              <a:chOff x="2016" y="912"/>
              <a:chExt cx="960" cy="2304"/>
            </a:xfrm>
          </p:grpSpPr>
          <p:sp>
            <p:nvSpPr>
              <p:cNvPr id="34" name="Line 16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8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 flipH="1">
                <a:off x="2784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 flipH="1">
                <a:off x="297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96" y="26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20" y="283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768" y="480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3534" y="480"/>
              <a:ext cx="0" cy="273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1248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>
              <a:off x="1824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400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3186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04" y="302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V="1">
              <a:off x="432" y="3216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Rectangle 31"/>
          <p:cNvSpPr>
            <a:spLocks noChangeArrowheads="1"/>
          </p:cNvSpPr>
          <p:nvPr/>
        </p:nvSpPr>
        <p:spPr bwMode="auto">
          <a:xfrm>
            <a:off x="807763" y="919202"/>
            <a:ext cx="7848600" cy="370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t0  </a:t>
            </a:r>
            <a:r>
              <a:rPr lang="en-US" i="1" dirty="0">
                <a:solidFill>
                  <a:srgbClr val="FF0000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pitchFamily="-112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 			    f6		  	</a:t>
            </a:r>
            <a:r>
              <a:rPr lang="en-US" sz="1800" dirty="0" err="1">
                <a:solidFill>
                  <a:srgbClr val="FF0000"/>
                </a:solidFill>
                <a:latin typeface="Verdana" pitchFamily="-112" charset="0"/>
              </a:rPr>
              <a:t>f6</a:t>
            </a:r>
            <a:endParaRPr lang="en-US" sz="1800" dirty="0">
              <a:solidFill>
                <a:srgbClr val="FF0000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t1  </a:t>
            </a:r>
            <a:r>
              <a:rPr lang="en-US" i="1" dirty="0">
                <a:solidFill>
                  <a:srgbClr val="56127A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56127A"/>
                </a:solidFill>
                <a:latin typeface="Verdana" pitchFamily="-112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pitchFamily="-112" charset="0"/>
              </a:rPr>
              <a:t>   f2</a:t>
            </a:r>
            <a:r>
              <a:rPr lang="en-US" sz="1800" dirty="0">
                <a:latin typeface="Verdana" pitchFamily="-112" charset="0"/>
              </a:rPr>
              <a:t>		       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			</a:t>
            </a:r>
            <a:r>
              <a:rPr lang="en-US" sz="1800" dirty="0" err="1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56127A"/>
                </a:solidFill>
                <a:latin typeface="Verdana" pitchFamily="-112" charset="0"/>
              </a:rPr>
              <a:t>f2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t2		    	           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      </a:t>
            </a:r>
            <a:r>
              <a:rPr lang="en-US" sz="1800" dirty="0">
                <a:solidFill>
                  <a:srgbClr val="56127A"/>
                </a:solidFill>
                <a:latin typeface="Verdana" pitchFamily="-112" charset="0"/>
              </a:rPr>
              <a:t>f2</a:t>
            </a:r>
            <a:r>
              <a:rPr lang="en-US" sz="1800" dirty="0">
                <a:latin typeface="Verdana" pitchFamily="-112" charset="0"/>
              </a:rPr>
              <a:t>   	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56127A"/>
                </a:solidFill>
                <a:latin typeface="Verdana" pitchFamily="-112" charset="0"/>
              </a:rPr>
              <a:t>f2		</a:t>
            </a:r>
            <a:r>
              <a:rPr lang="en-US" i="1" u="sng" dirty="0">
                <a:solidFill>
                  <a:srgbClr val="56127A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56127A"/>
                </a:solidFill>
                <a:latin typeface="Verdana" pitchFamily="-112" charset="0"/>
              </a:rPr>
              <a:t>2</a:t>
            </a:r>
            <a:endParaRPr lang="en-US" sz="1800" dirty="0">
              <a:solidFill>
                <a:srgbClr val="56127A"/>
              </a:solidFill>
              <a:latin typeface="Verdana" pitchFamily="-112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t3  </a:t>
            </a:r>
            <a:r>
              <a:rPr lang="en-US" i="1" dirty="0">
                <a:solidFill>
                  <a:srgbClr val="006600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006600"/>
                </a:solidFill>
                <a:latin typeface="Verdana" pitchFamily="-112" charset="0"/>
              </a:rPr>
              <a:t>3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		    f0</a:t>
            </a:r>
            <a:r>
              <a:rPr lang="en-US" sz="1800" dirty="0">
                <a:latin typeface="Verdana" pitchFamily="-112" charset="0"/>
              </a:rPr>
              <a:t>		   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 f6</a:t>
            </a:r>
            <a:r>
              <a:rPr lang="en-US" sz="1800" dirty="0">
                <a:latin typeface="Verdana" pitchFamily="-112" charset="0"/>
              </a:rPr>
              <a:t>	   	</a:t>
            </a:r>
            <a:r>
              <a:rPr lang="en-US" sz="1800" dirty="0" err="1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Verdana" pitchFamily="-112" charset="0"/>
              </a:rPr>
              <a:t>f0</a:t>
            </a:r>
            <a:endParaRPr lang="en-US" sz="1800" dirty="0">
              <a:solidFill>
                <a:schemeClr val="accent2"/>
              </a:solidFill>
              <a:latin typeface="Verdana" pitchFamily="-112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t4		        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sz="1800" dirty="0">
                <a:latin typeface="Verdana" pitchFamily="-112" charset="0"/>
              </a:rPr>
              <a:t>   	         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   	</a:t>
            </a:r>
            <a:r>
              <a:rPr lang="en-US" sz="1800" dirty="0" err="1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Verdana" pitchFamily="-112" charset="0"/>
              </a:rPr>
              <a:t>f0 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>
                <a:solidFill>
                  <a:srgbClr val="FF0000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pitchFamily="-112" charset="0"/>
              </a:rPr>
              <a:t>1</a:t>
            </a:r>
            <a:endParaRPr lang="en-US" sz="1800" dirty="0">
              <a:solidFill>
                <a:srgbClr val="FF0000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t5  </a:t>
            </a:r>
            <a:r>
              <a:rPr lang="en-US" i="1" dirty="0">
                <a:solidFill>
                  <a:srgbClr val="16E8E3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16E8E3"/>
                </a:solidFill>
                <a:latin typeface="Verdana" pitchFamily="-112" charset="0"/>
              </a:rPr>
              <a:t>4</a:t>
            </a:r>
            <a:r>
              <a:rPr lang="en-US" sz="1800" dirty="0">
                <a:latin typeface="Verdana" pitchFamily="-112" charset="0"/>
              </a:rPr>
              <a:t>		           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sz="1800" dirty="0">
                <a:latin typeface="Verdana" pitchFamily="-112" charset="0"/>
              </a:rPr>
              <a:t>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	   	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t6			      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         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f0 </a:t>
            </a:r>
            <a:r>
              <a:rPr lang="en-US" sz="1800" dirty="0">
                <a:latin typeface="Verdana" pitchFamily="-112" charset="0"/>
              </a:rPr>
              <a:t>  	</a:t>
            </a:r>
            <a:r>
              <a:rPr lang="en-US" sz="1800" dirty="0" err="1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 smtClean="0">
                <a:solidFill>
                  <a:srgbClr val="006600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006600"/>
                </a:solidFill>
                <a:latin typeface="Verdana" pitchFamily="-112" charset="0"/>
              </a:rPr>
              <a:t>3</a:t>
            </a:r>
            <a:endParaRPr lang="en-US" sz="1800" dirty="0">
              <a:solidFill>
                <a:schemeClr val="accent2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t7  </a:t>
            </a:r>
            <a:r>
              <a:rPr lang="en-US" i="1" dirty="0">
                <a:solidFill>
                  <a:srgbClr val="660033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660033"/>
                </a:solidFill>
                <a:latin typeface="Verdana" pitchFamily="-112" charset="0"/>
              </a:rPr>
              <a:t>5</a:t>
            </a:r>
            <a:r>
              <a:rPr lang="en-US" sz="1800" dirty="0">
                <a:solidFill>
                  <a:srgbClr val="660033"/>
                </a:solidFill>
                <a:latin typeface="Verdana" pitchFamily="-112" charset="0"/>
              </a:rPr>
              <a:t>	       f10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   	</a:t>
            </a:r>
            <a:r>
              <a:rPr lang="en-US" sz="1800" dirty="0" err="1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660033"/>
                </a:solidFill>
                <a:latin typeface="Verdana" pitchFamily="-112" charset="0"/>
              </a:rPr>
              <a:t>f10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t8				   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 </a:t>
            </a:r>
            <a:r>
              <a:rPr lang="en-US" sz="1800" dirty="0">
                <a:solidFill>
                  <a:srgbClr val="660033"/>
                </a:solidFill>
                <a:latin typeface="Verdana" pitchFamily="-112" charset="0"/>
              </a:rPr>
              <a:t>f10</a:t>
            </a:r>
            <a:r>
              <a:rPr lang="en-US" sz="1800" dirty="0">
                <a:latin typeface="Verdana" pitchFamily="-112" charset="0"/>
              </a:rPr>
              <a:t>   	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9EAD51"/>
                </a:solidFill>
                <a:latin typeface="Verdana" pitchFamily="-112" charset="0"/>
              </a:rPr>
              <a:t>f10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>
                <a:solidFill>
                  <a:srgbClr val="9EAD51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9EAD51"/>
                </a:solidFill>
                <a:latin typeface="Verdana" pitchFamily="-112" charset="0"/>
              </a:rPr>
              <a:t>5</a:t>
            </a:r>
            <a:endParaRPr lang="en-US" sz="1800" dirty="0">
              <a:solidFill>
                <a:srgbClr val="9EAD51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t9				        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   	</a:t>
            </a:r>
            <a:r>
              <a:rPr lang="en-US" sz="1800" dirty="0" err="1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>
                <a:solidFill>
                  <a:srgbClr val="16E8E3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16E8E3"/>
                </a:solidFill>
                <a:latin typeface="Verdana" pitchFamily="-112" charset="0"/>
              </a:rPr>
              <a:t>4</a:t>
            </a:r>
            <a:endParaRPr lang="en-US" sz="1800" dirty="0">
              <a:solidFill>
                <a:srgbClr val="16E8E3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t10 </a:t>
            </a:r>
            <a:r>
              <a:rPr lang="en-US" i="1" dirty="0">
                <a:solidFill>
                  <a:srgbClr val="3118E6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3118E6"/>
                </a:solidFill>
                <a:latin typeface="Verdana" pitchFamily="-112" charset="0"/>
              </a:rPr>
              <a:t>6</a:t>
            </a:r>
            <a:r>
              <a:rPr lang="en-US" sz="1800" dirty="0">
                <a:latin typeface="Verdana" pitchFamily="-112" charset="0"/>
              </a:rPr>
              <a:t>	       </a:t>
            </a:r>
            <a:r>
              <a:rPr lang="en-US" sz="1800" dirty="0">
                <a:solidFill>
                  <a:srgbClr val="3118E6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				    	</a:t>
            </a:r>
            <a:r>
              <a:rPr lang="en-US" sz="1800" dirty="0" err="1">
                <a:solidFill>
                  <a:srgbClr val="3118E6"/>
                </a:solidFill>
                <a:latin typeface="Verdana" pitchFamily="-112" charset="0"/>
              </a:rPr>
              <a:t>f6</a:t>
            </a:r>
            <a:endParaRPr lang="en-US" sz="1800" dirty="0">
              <a:solidFill>
                <a:srgbClr val="3118E6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t11	       			         </a:t>
            </a:r>
            <a:r>
              <a:rPr lang="en-US" sz="1800" dirty="0">
                <a:solidFill>
                  <a:srgbClr val="3118E6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    	</a:t>
            </a:r>
            <a:r>
              <a:rPr lang="en-US" sz="1800" dirty="0" err="1">
                <a:solidFill>
                  <a:srgbClr val="3118E6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>
                <a:solidFill>
                  <a:srgbClr val="3118E6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3118E6"/>
                </a:solidFill>
                <a:latin typeface="Verdana" pitchFamily="-112" charset="0"/>
              </a:rPr>
              <a:t>6</a:t>
            </a:r>
            <a:endParaRPr lang="en-US" sz="1800" dirty="0">
              <a:latin typeface="Verdana" pitchFamily="-11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719" y="4888390"/>
            <a:ext cx="272675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u="sng" dirty="0" smtClean="0">
                <a:latin typeface="Century Gothic" pitchFamily="34" charset="0"/>
                <a:sym typeface="Wingdings" pitchFamily="2" charset="2"/>
              </a:rPr>
              <a:t>Instruction Issue Logic            </a:t>
            </a:r>
          </a:p>
          <a:p>
            <a:pPr algn="l"/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FU available? Busy[FU</a:t>
            </a:r>
            <a:r>
              <a:rPr lang="en-US" sz="1400" dirty="0">
                <a:latin typeface="Century Gothic" pitchFamily="34" charset="0"/>
                <a:sym typeface="Wingdings" pitchFamily="2" charset="2"/>
              </a:rPr>
              <a:t>#]</a:t>
            </a:r>
          </a:p>
          <a:p>
            <a:pPr algn="l"/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RAW? WP[src1</a:t>
            </a:r>
            <a:r>
              <a:rPr lang="en-US" sz="1400" dirty="0">
                <a:latin typeface="Century Gothic" pitchFamily="34" charset="0"/>
                <a:sym typeface="Wingdings" pitchFamily="2" charset="2"/>
              </a:rPr>
              <a:t>] or WP[src2]</a:t>
            </a:r>
          </a:p>
          <a:p>
            <a:pPr algn="l"/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WAR? Cannot </a:t>
            </a:r>
            <a:r>
              <a:rPr lang="en-US" sz="1400" dirty="0">
                <a:latin typeface="Century Gothic" pitchFamily="34" charset="0"/>
                <a:sym typeface="Wingdings" pitchFamily="2" charset="2"/>
              </a:rPr>
              <a:t>arise</a:t>
            </a:r>
          </a:p>
          <a:p>
            <a:pPr algn="l"/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WAW? WP[</a:t>
            </a:r>
            <a:r>
              <a:rPr lang="en-US" sz="1400" dirty="0" err="1" smtClean="0">
                <a:latin typeface="Century Gothic" pitchFamily="34" charset="0"/>
                <a:sym typeface="Wingdings" pitchFamily="2" charset="2"/>
              </a:rPr>
              <a:t>dest</a:t>
            </a:r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]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Scoreboard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Detect hazards dynamically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Issue instructions in-order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Complete instructions out-of-order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Increases instruction-level-parallelism by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More effectively exploiting multiple functional units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Reducing the number of pipeline stalls due to hazards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Pipelining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Pipelining becomes complex when we want high performance in the presence of…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Long latency or partially pipelined floating-point units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Memory systems with variable access time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Multiple arithmetic and memory units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MIPS Floating Point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Interaction between floating-point (FP), integer </a:t>
            </a:r>
            <a:r>
              <a:rPr lang="en-US" sz="1600" b="0" dirty="0" err="1" smtClean="0">
                <a:solidFill>
                  <a:schemeClr val="tx1"/>
                </a:solidFill>
              </a:rPr>
              <a:t>datapath</a:t>
            </a:r>
            <a:r>
              <a:rPr lang="en-US" sz="1600" b="0" dirty="0" smtClean="0">
                <a:solidFill>
                  <a:schemeClr val="tx1"/>
                </a:solidFill>
              </a:rPr>
              <a:t> defined by ISA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Architect separate register files for floating point (FPR) and integer (GPR)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 separate load/store instructions for FPR, GPR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 move instructions between register files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 FP branches in terms of FP-specific condition codes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1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Floating-Point Unit (FPU)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FPU requires much more hardware than integer unit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Single-cycle FPU a bad idea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Why?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It is common to have several, different types of FPUs (</a:t>
            </a:r>
            <a:r>
              <a:rPr lang="en-US" sz="1600" b="0" dirty="0" err="1" smtClean="0">
                <a:solidFill>
                  <a:schemeClr val="tx1"/>
                </a:solidFill>
              </a:rPr>
              <a:t>Fadd</a:t>
            </a:r>
            <a:r>
              <a:rPr lang="en-US" sz="1600" b="0" dirty="0" smtClean="0">
                <a:solidFill>
                  <a:schemeClr val="tx1"/>
                </a:solidFill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</a:rPr>
              <a:t>Fmul</a:t>
            </a:r>
            <a:r>
              <a:rPr lang="en-US" sz="1600" b="0" dirty="0" smtClean="0">
                <a:solidFill>
                  <a:schemeClr val="tx1"/>
                </a:solidFill>
              </a:rPr>
              <a:t>, etc.)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FPU may be pipelined, partially pipelined, or not pipelined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Floating-point Register File (FPR)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To operate several FPUs concurrently, FPR requires several read/write ports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FPUs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273910"/>
            <a:ext cx="8147325" cy="1920249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Functional units have internal pipeline registers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Inputs to a functional unit (e.g., register file) can change during a long latency operation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Operands are latched when an instruction enters the functional unit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98613" y="13446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pitchFamily="-112" charset="0"/>
              </a:rPr>
              <a:t>fully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pitchFamily="-112" charset="0"/>
              </a:rPr>
              <a:t>pipelined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73213" y="27162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pitchFamily="-112" charset="0"/>
              </a:rPr>
              <a:t>partially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pitchFamily="-112" charset="0"/>
              </a:rPr>
              <a:t>pipelined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3708400" y="1358900"/>
            <a:ext cx="3086100" cy="823913"/>
            <a:chOff x="2336" y="856"/>
            <a:chExt cx="1944" cy="519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784" y="856"/>
              <a:ext cx="1040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128" y="860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3472" y="860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2336" y="104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3848" y="1040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735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1cyc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079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1cyc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423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1cyc</a:t>
              </a:r>
            </a:p>
          </p:txBody>
        </p:sp>
      </p:grp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3733800" y="2755900"/>
            <a:ext cx="3644900" cy="823913"/>
            <a:chOff x="2352" y="1736"/>
            <a:chExt cx="2296" cy="519"/>
          </a:xfrm>
        </p:grpSpPr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800" y="1736"/>
              <a:ext cx="139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488" y="1748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352" y="1936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2951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2 cyc</a:t>
              </a: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607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2 cyc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216" y="1912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Realistic Memory Systems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Latency of main memory access usually greater than one cycle and often unpredictable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Solving this problem is a central issue in computer architecture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Improving memory performance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Separate instruction and data memory ports, no self-modifying code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Caches -- size L1 cache for single-cycle access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Caches -- L1 miss stalls pipeline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Memory – interleaving memory allows multiple simultaneous access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Memory – bank conflicts stall the pipeline</a:t>
            </a:r>
          </a:p>
        </p:txBody>
      </p:sp>
      <p:pic>
        <p:nvPicPr>
          <p:cNvPr id="1027" name="Picture 3" descr="C:\Users\bclee\Desktop\interleavedMe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6779" y="4938696"/>
            <a:ext cx="5011546" cy="13322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Multiple Functional Units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317500" y="2514600"/>
            <a:ext cx="812800" cy="812800"/>
            <a:chOff x="200" y="1584"/>
            <a:chExt cx="512" cy="512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3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IF</a:t>
              </a:r>
            </a:p>
          </p:txBody>
        </p:sp>
      </p:grp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528763" y="27162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ID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1143000" y="29083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435100" y="25400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654300" y="25146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37" name="Group 10"/>
          <p:cNvGrpSpPr>
            <a:grpSpLocks/>
          </p:cNvGrpSpPr>
          <p:nvPr/>
        </p:nvGrpSpPr>
        <p:grpSpPr bwMode="auto">
          <a:xfrm>
            <a:off x="7073900" y="2514600"/>
            <a:ext cx="812800" cy="812800"/>
            <a:chOff x="4456" y="1584"/>
            <a:chExt cx="512" cy="512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6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WB</a:t>
              </a:r>
            </a:p>
          </p:txBody>
        </p:sp>
      </p:grp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4140200" y="17526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27513" y="19542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ALU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5422900" y="17526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630863" y="1954213"/>
            <a:ext cx="8255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Mem</a:t>
            </a: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140200" y="2933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4551363" y="3135313"/>
            <a:ext cx="83516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Fadd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4140200" y="39243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4545013" y="4125913"/>
            <a:ext cx="7550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Fmul</a:t>
            </a: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4140200" y="5600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4595813" y="58023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Fdiv</a:t>
            </a:r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4870450" y="4870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4876800" y="501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870450" y="51752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Oval 26"/>
          <p:cNvSpPr>
            <a:spLocks noChangeArrowheads="1"/>
          </p:cNvSpPr>
          <p:nvPr/>
        </p:nvSpPr>
        <p:spPr bwMode="auto">
          <a:xfrm>
            <a:off x="4876800" y="53213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3505200" y="2120900"/>
            <a:ext cx="636588" cy="3836988"/>
            <a:chOff x="2208" y="1336"/>
            <a:chExt cx="401" cy="2417"/>
          </a:xfrm>
        </p:grpSpPr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/>
              <a:ahLst/>
              <a:cxnLst>
                <a:cxn ang="0">
                  <a:pos x="0" y="496"/>
                </a:cxn>
                <a:cxn ang="0">
                  <a:pos x="400" y="0"/>
                </a:cxn>
              </a:cxnLst>
              <a:rect l="0" t="0" r="r" b="b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6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224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840"/>
                </a:cxn>
              </a:cxnLst>
              <a:rect l="0" t="0" r="r" b="b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1920"/>
                </a:cxn>
              </a:cxnLst>
              <a:rect l="0" t="0" r="r" b="b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59" name="Freeform 32"/>
          <p:cNvSpPr>
            <a:spLocks/>
          </p:cNvSpPr>
          <p:nvPr/>
        </p:nvSpPr>
        <p:spPr bwMode="auto">
          <a:xfrm>
            <a:off x="6604000" y="2133600"/>
            <a:ext cx="446088" cy="484188"/>
          </a:xfrm>
          <a:custGeom>
            <a:avLst/>
            <a:gdLst/>
            <a:ahLst/>
            <a:cxnLst>
              <a:cxn ang="0">
                <a:pos x="280" y="304"/>
              </a:cxn>
              <a:cxn ang="0">
                <a:pos x="0" y="0"/>
              </a:cxn>
            </a:cxnLst>
            <a:rect l="0" t="0" r="r" b="b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0" name="Freeform 33"/>
          <p:cNvSpPr>
            <a:spLocks/>
          </p:cNvSpPr>
          <p:nvPr/>
        </p:nvSpPr>
        <p:spPr bwMode="auto">
          <a:xfrm>
            <a:off x="5803900" y="2946400"/>
            <a:ext cx="1233488" cy="3317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208"/>
              </a:cxn>
            </a:cxnLst>
            <a:rect l="0" t="0" r="r" b="b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1" name="Freeform 34"/>
          <p:cNvSpPr>
            <a:spLocks/>
          </p:cNvSpPr>
          <p:nvPr/>
        </p:nvSpPr>
        <p:spPr bwMode="auto">
          <a:xfrm>
            <a:off x="5803900" y="3111500"/>
            <a:ext cx="1246188" cy="1144588"/>
          </a:xfrm>
          <a:custGeom>
            <a:avLst/>
            <a:gdLst/>
            <a:ahLst/>
            <a:cxnLst>
              <a:cxn ang="0">
                <a:pos x="784" y="0"/>
              </a:cxn>
              <a:cxn ang="0">
                <a:pos x="0" y="720"/>
              </a:cxn>
            </a:cxnLst>
            <a:rect l="0" t="0" r="r" b="b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2" name="Freeform 35"/>
          <p:cNvSpPr>
            <a:spLocks/>
          </p:cNvSpPr>
          <p:nvPr/>
        </p:nvSpPr>
        <p:spPr bwMode="auto">
          <a:xfrm>
            <a:off x="5816600" y="3263900"/>
            <a:ext cx="1233488" cy="27193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1712"/>
              </a:cxn>
            </a:cxnLst>
            <a:rect l="0" t="0" r="r" b="b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3" name="Freeform 36"/>
          <p:cNvSpPr>
            <a:spLocks/>
          </p:cNvSpPr>
          <p:nvPr/>
        </p:nvSpPr>
        <p:spPr bwMode="auto">
          <a:xfrm>
            <a:off x="4965700" y="2133600"/>
            <a:ext cx="2084388" cy="623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0"/>
              </a:cxn>
              <a:cxn ang="0">
                <a:pos x="120" y="392"/>
              </a:cxn>
              <a:cxn ang="0">
                <a:pos x="1312" y="392"/>
              </a:cxn>
            </a:cxnLst>
            <a:rect l="0" t="0" r="r" b="b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>
            <a:off x="5168900" y="21336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5" name="Freeform 38"/>
          <p:cNvSpPr>
            <a:spLocks/>
          </p:cNvSpPr>
          <p:nvPr/>
        </p:nvSpPr>
        <p:spPr bwMode="auto">
          <a:xfrm>
            <a:off x="3086100" y="1435100"/>
            <a:ext cx="5183188" cy="1487488"/>
          </a:xfrm>
          <a:custGeom>
            <a:avLst/>
            <a:gdLst/>
            <a:ahLst/>
            <a:cxnLst>
              <a:cxn ang="0">
                <a:pos x="3032" y="936"/>
              </a:cxn>
              <a:cxn ang="0">
                <a:pos x="3264" y="936"/>
              </a:cxn>
              <a:cxn ang="0">
                <a:pos x="3264" y="0"/>
              </a:cxn>
              <a:cxn ang="0">
                <a:pos x="0" y="0"/>
              </a:cxn>
              <a:cxn ang="0">
                <a:pos x="0" y="680"/>
              </a:cxn>
            </a:cxnLst>
            <a:rect l="0" t="0" r="r" b="b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6" name="Rectangle 39"/>
          <p:cNvSpPr>
            <a:spLocks noChangeArrowheads="1"/>
          </p:cNvSpPr>
          <p:nvPr/>
        </p:nvSpPr>
        <p:spPr bwMode="auto">
          <a:xfrm>
            <a:off x="2582863" y="27162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Issue</a:t>
            </a: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>
            <a:off x="2273300" y="29464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8" name="Rectangle 41"/>
          <p:cNvSpPr>
            <a:spLocks noChangeArrowheads="1"/>
          </p:cNvSpPr>
          <p:nvPr/>
        </p:nvSpPr>
        <p:spPr bwMode="auto">
          <a:xfrm>
            <a:off x="2605088" y="34194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GPR’s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FPR’s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Pipeline Control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Implications of multi-cycle instructions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FPU or memory unit requires more than one cycle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Structural conflict in execution stage, if FPU or memory unit is not pipelined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Different functional unit latencies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Structural conflict in </a:t>
            </a:r>
            <a:r>
              <a:rPr lang="en-US" sz="1600" b="0" dirty="0" err="1" smtClean="0">
                <a:solidFill>
                  <a:schemeClr val="tx1"/>
                </a:solidFill>
              </a:rPr>
              <a:t>writeback</a:t>
            </a:r>
            <a:r>
              <a:rPr lang="en-US" sz="1600" b="0" dirty="0" smtClean="0">
                <a:solidFill>
                  <a:schemeClr val="tx1"/>
                </a:solidFill>
              </a:rPr>
              <a:t> stage due to different latencies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Out-of-order write conflicts due to variable latencies</a:t>
            </a:r>
          </a:p>
          <a:p>
            <a:pPr algn="l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How to handle exceptions?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In-Order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3083355"/>
            <a:ext cx="3440425" cy="3187614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Delay </a:t>
            </a:r>
            <a:r>
              <a:rPr lang="en-US" sz="1600" dirty="0" err="1" smtClean="0">
                <a:solidFill>
                  <a:schemeClr val="tx1"/>
                </a:solidFill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</a:rPr>
              <a:t> so all operations have same latency to </a:t>
            </a:r>
            <a:r>
              <a:rPr lang="en-US" sz="1600" dirty="0" err="1" smtClean="0">
                <a:solidFill>
                  <a:schemeClr val="tx1"/>
                </a:solidFill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</a:rPr>
              <a:t> stage. 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Write ports never over-subscribed – Every cycle has one instruction in and one instruction out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How do we prevent increased </a:t>
            </a:r>
            <a:r>
              <a:rPr lang="en-US" sz="1600" dirty="0" err="1" smtClean="0">
                <a:solidFill>
                  <a:schemeClr val="tx1"/>
                </a:solidFill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</a:rPr>
              <a:t> latency from slowing down single-cycle integer operations? 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Forwarding</a:t>
            </a:r>
          </a:p>
          <a:p>
            <a:pPr marL="342900" indent="-342900" algn="l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069975" y="1152525"/>
            <a:ext cx="7572375" cy="5373688"/>
            <a:chOff x="240" y="480"/>
            <a:chExt cx="5232" cy="3744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928" y="3696"/>
              <a:ext cx="720" cy="528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720" y="0"/>
                </a:cxn>
                <a:cxn ang="0">
                  <a:pos x="720" y="528"/>
                </a:cxn>
                <a:cxn ang="0">
                  <a:pos x="0" y="528"/>
                </a:cxn>
                <a:cxn ang="0">
                  <a:pos x="0" y="240"/>
                </a:cxn>
                <a:cxn ang="0">
                  <a:pos x="96" y="240"/>
                </a:cxn>
              </a:cxnLst>
              <a:rect l="0" t="0" r="r" b="b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2400" y="1536"/>
              <a:ext cx="3072" cy="480"/>
            </a:xfrm>
            <a:custGeom>
              <a:avLst/>
              <a:gdLst/>
              <a:ahLst/>
              <a:cxnLst>
                <a:cxn ang="0">
                  <a:pos x="2880" y="480"/>
                </a:cxn>
                <a:cxn ang="0">
                  <a:pos x="3072" y="480"/>
                </a:cxn>
                <a:cxn ang="0">
                  <a:pos x="3072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400" y="576"/>
              <a:ext cx="3072" cy="480"/>
            </a:xfrm>
            <a:custGeom>
              <a:avLst/>
              <a:gdLst/>
              <a:ahLst/>
              <a:cxnLst>
                <a:cxn ang="0">
                  <a:pos x="2880" y="480"/>
                </a:cxn>
                <a:cxn ang="0">
                  <a:pos x="3072" y="480"/>
                </a:cxn>
                <a:cxn ang="0">
                  <a:pos x="3072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648" y="1824"/>
              <a:ext cx="1392" cy="1872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1440" y="1680"/>
                </a:cxn>
                <a:cxn ang="0">
                  <a:pos x="1440" y="0"/>
                </a:cxn>
              </a:cxnLst>
              <a:rect l="0" t="0" r="r" b="b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3264" y="105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336" y="1056"/>
              <a:ext cx="21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18" name="Group 12"/>
            <p:cNvGrpSpPr>
              <a:grpSpLocks/>
            </p:cNvGrpSpPr>
            <p:nvPr/>
          </p:nvGrpSpPr>
          <p:grpSpPr bwMode="auto">
            <a:xfrm>
              <a:off x="240" y="672"/>
              <a:ext cx="192" cy="768"/>
              <a:chOff x="336" y="1200"/>
              <a:chExt cx="144" cy="720"/>
            </a:xfrm>
          </p:grpSpPr>
          <p:sp>
            <p:nvSpPr>
              <p:cNvPr id="86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PC</a:t>
                </a:r>
              </a:p>
            </p:txBody>
          </p:sp>
          <p:sp>
            <p:nvSpPr>
              <p:cNvPr id="87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0" y="72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Inst. Mem</a:t>
              </a:r>
            </a:p>
          </p:txBody>
        </p:sp>
        <p:grpSp>
          <p:nvGrpSpPr>
            <p:cNvPr id="20" name="Group 16"/>
            <p:cNvGrpSpPr>
              <a:grpSpLocks/>
            </p:cNvGrpSpPr>
            <p:nvPr/>
          </p:nvGrpSpPr>
          <p:grpSpPr bwMode="auto">
            <a:xfrm>
              <a:off x="1104" y="672"/>
              <a:ext cx="192" cy="768"/>
              <a:chOff x="336" y="1200"/>
              <a:chExt cx="144" cy="720"/>
            </a:xfrm>
          </p:grpSpPr>
          <p:sp>
            <p:nvSpPr>
              <p:cNvPr id="84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D</a:t>
                </a:r>
              </a:p>
            </p:txBody>
          </p:sp>
          <p:sp>
            <p:nvSpPr>
              <p:cNvPr id="85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49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344" y="720"/>
              <a:ext cx="67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Decode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592" y="86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24" name="Group 22"/>
            <p:cNvGrpSpPr>
              <a:grpSpLocks/>
            </p:cNvGrpSpPr>
            <p:nvPr/>
          </p:nvGrpSpPr>
          <p:grpSpPr bwMode="auto">
            <a:xfrm>
              <a:off x="2736" y="672"/>
              <a:ext cx="192" cy="768"/>
              <a:chOff x="336" y="1200"/>
              <a:chExt cx="144" cy="720"/>
            </a:xfrm>
          </p:grpSpPr>
          <p:sp>
            <p:nvSpPr>
              <p:cNvPr id="82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X1</a:t>
                </a:r>
              </a:p>
            </p:txBody>
          </p:sp>
          <p:sp>
            <p:nvSpPr>
              <p:cNvPr id="83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024" y="72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26" name="Group 26"/>
            <p:cNvGrpSpPr>
              <a:grpSpLocks/>
            </p:cNvGrpSpPr>
            <p:nvPr/>
          </p:nvGrpSpPr>
          <p:grpSpPr bwMode="auto">
            <a:xfrm>
              <a:off x="3360" y="672"/>
              <a:ext cx="192" cy="768"/>
              <a:chOff x="336" y="1200"/>
              <a:chExt cx="144" cy="720"/>
            </a:xfrm>
          </p:grpSpPr>
          <p:sp>
            <p:nvSpPr>
              <p:cNvPr id="80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81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3648" y="672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Data Mem</a:t>
              </a:r>
            </a:p>
          </p:txBody>
        </p:sp>
        <p:grpSp>
          <p:nvGrpSpPr>
            <p:cNvPr id="28" name="Group 30"/>
            <p:cNvGrpSpPr>
              <a:grpSpLocks/>
            </p:cNvGrpSpPr>
            <p:nvPr/>
          </p:nvGrpSpPr>
          <p:grpSpPr bwMode="auto">
            <a:xfrm>
              <a:off x="5184" y="672"/>
              <a:ext cx="192" cy="768"/>
              <a:chOff x="336" y="1200"/>
              <a:chExt cx="144" cy="720"/>
            </a:xfrm>
          </p:grpSpPr>
          <p:sp>
            <p:nvSpPr>
              <p:cNvPr id="78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79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063" y="959"/>
              <a:ext cx="202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+mj-lt"/>
                </a:rPr>
                <a:t>+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2112" y="720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GPRs</a:t>
              </a:r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3264" y="201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3024" y="1680"/>
              <a:ext cx="192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33" name="Group 37"/>
            <p:cNvGrpSpPr>
              <a:grpSpLocks/>
            </p:cNvGrpSpPr>
            <p:nvPr/>
          </p:nvGrpSpPr>
          <p:grpSpPr bwMode="auto">
            <a:xfrm>
              <a:off x="3360" y="1632"/>
              <a:ext cx="192" cy="768"/>
              <a:chOff x="336" y="1200"/>
              <a:chExt cx="144" cy="720"/>
            </a:xfrm>
          </p:grpSpPr>
          <p:sp>
            <p:nvSpPr>
              <p:cNvPr id="76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77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grpSp>
          <p:nvGrpSpPr>
            <p:cNvPr id="34" name="Group 40"/>
            <p:cNvGrpSpPr>
              <a:grpSpLocks/>
            </p:cNvGrpSpPr>
            <p:nvPr/>
          </p:nvGrpSpPr>
          <p:grpSpPr bwMode="auto">
            <a:xfrm>
              <a:off x="5184" y="1632"/>
              <a:ext cx="192" cy="768"/>
              <a:chOff x="336" y="1200"/>
              <a:chExt cx="144" cy="720"/>
            </a:xfrm>
          </p:grpSpPr>
          <p:sp>
            <p:nvSpPr>
              <p:cNvPr id="74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75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3658" y="1920"/>
              <a:ext cx="443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latin typeface="+mj-lt"/>
                </a:rPr>
                <a:t>Fadd</a:t>
              </a:r>
            </a:p>
          </p:txBody>
        </p:sp>
        <p:grpSp>
          <p:nvGrpSpPr>
            <p:cNvPr id="36" name="Group 44"/>
            <p:cNvGrpSpPr>
              <a:grpSpLocks/>
            </p:cNvGrpSpPr>
            <p:nvPr/>
          </p:nvGrpSpPr>
          <p:grpSpPr bwMode="auto">
            <a:xfrm>
              <a:off x="4272" y="1632"/>
              <a:ext cx="192" cy="768"/>
              <a:chOff x="336" y="1200"/>
              <a:chExt cx="144" cy="720"/>
            </a:xfrm>
          </p:grpSpPr>
          <p:sp>
            <p:nvSpPr>
              <p:cNvPr id="72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73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grpSp>
          <p:nvGrpSpPr>
            <p:cNvPr id="37" name="Group 47"/>
            <p:cNvGrpSpPr>
              <a:grpSpLocks/>
            </p:cNvGrpSpPr>
            <p:nvPr/>
          </p:nvGrpSpPr>
          <p:grpSpPr bwMode="auto">
            <a:xfrm>
              <a:off x="4272" y="672"/>
              <a:ext cx="192" cy="768"/>
              <a:chOff x="336" y="1200"/>
              <a:chExt cx="144" cy="720"/>
            </a:xfrm>
          </p:grpSpPr>
          <p:sp>
            <p:nvSpPr>
              <p:cNvPr id="70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71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2496" y="220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592" y="182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0" name="Rectangle 52"/>
            <p:cNvSpPr>
              <a:spLocks noChangeArrowheads="1"/>
            </p:cNvSpPr>
            <p:nvPr/>
          </p:nvSpPr>
          <p:spPr bwMode="auto">
            <a:xfrm>
              <a:off x="2112" y="1680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FPRs</a:t>
              </a:r>
            </a:p>
          </p:txBody>
        </p:sp>
        <p:grpSp>
          <p:nvGrpSpPr>
            <p:cNvPr id="41" name="Group 53"/>
            <p:cNvGrpSpPr>
              <a:grpSpLocks/>
            </p:cNvGrpSpPr>
            <p:nvPr/>
          </p:nvGrpSpPr>
          <p:grpSpPr bwMode="auto">
            <a:xfrm>
              <a:off x="2688" y="1632"/>
              <a:ext cx="192" cy="768"/>
              <a:chOff x="336" y="1200"/>
              <a:chExt cx="144" cy="720"/>
            </a:xfrm>
          </p:grpSpPr>
          <p:sp>
            <p:nvSpPr>
              <p:cNvPr id="68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X1</a:t>
                </a:r>
              </a:p>
            </p:txBody>
          </p:sp>
          <p:sp>
            <p:nvSpPr>
              <p:cNvPr id="69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2064" y="1056"/>
              <a:ext cx="48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48" y="912"/>
                </a:cxn>
              </a:cxnLst>
              <a:rect l="0" t="0" r="r" b="b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3024" y="2544"/>
              <a:ext cx="192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44" name="Group 58"/>
            <p:cNvGrpSpPr>
              <a:grpSpLocks/>
            </p:cNvGrpSpPr>
            <p:nvPr/>
          </p:nvGrpSpPr>
          <p:grpSpPr bwMode="auto">
            <a:xfrm>
              <a:off x="3360" y="2496"/>
              <a:ext cx="192" cy="768"/>
              <a:chOff x="336" y="1200"/>
              <a:chExt cx="144" cy="720"/>
            </a:xfrm>
          </p:grpSpPr>
          <p:sp>
            <p:nvSpPr>
              <p:cNvPr id="66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67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5" name="Text Box 61"/>
            <p:cNvSpPr txBox="1">
              <a:spLocks noChangeArrowheads="1"/>
            </p:cNvSpPr>
            <p:nvPr/>
          </p:nvSpPr>
          <p:spPr bwMode="auto">
            <a:xfrm>
              <a:off x="3662" y="2784"/>
              <a:ext cx="403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latin typeface="+mj-lt"/>
                </a:rPr>
                <a:t>Fmul</a:t>
              </a:r>
            </a:p>
          </p:txBody>
        </p:sp>
        <p:grpSp>
          <p:nvGrpSpPr>
            <p:cNvPr id="46" name="Group 62"/>
            <p:cNvGrpSpPr>
              <a:grpSpLocks/>
            </p:cNvGrpSpPr>
            <p:nvPr/>
          </p:nvGrpSpPr>
          <p:grpSpPr bwMode="auto">
            <a:xfrm>
              <a:off x="4272" y="2496"/>
              <a:ext cx="192" cy="768"/>
              <a:chOff x="336" y="1200"/>
              <a:chExt cx="144" cy="720"/>
            </a:xfrm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7" name="Freeform 65"/>
            <p:cNvSpPr>
              <a:spLocks/>
            </p:cNvSpPr>
            <p:nvPr/>
          </p:nvSpPr>
          <p:spPr bwMode="auto">
            <a:xfrm>
              <a:off x="2928" y="2208"/>
              <a:ext cx="9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96" y="912"/>
                </a:cxn>
              </a:cxnLst>
              <a:rect l="0" t="0" r="r" b="b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8" name="Freeform 66"/>
            <p:cNvSpPr>
              <a:spLocks/>
            </p:cNvSpPr>
            <p:nvPr/>
          </p:nvSpPr>
          <p:spPr bwMode="auto">
            <a:xfrm>
              <a:off x="2976" y="1824"/>
              <a:ext cx="48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4"/>
                </a:cxn>
                <a:cxn ang="0">
                  <a:pos x="48" y="864"/>
                </a:cxn>
              </a:cxnLst>
              <a:rect l="0" t="0" r="r" b="b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49" name="Group 67"/>
            <p:cNvGrpSpPr>
              <a:grpSpLocks/>
            </p:cNvGrpSpPr>
            <p:nvPr/>
          </p:nvGrpSpPr>
          <p:grpSpPr bwMode="auto">
            <a:xfrm>
              <a:off x="3360" y="3312"/>
              <a:ext cx="192" cy="768"/>
              <a:chOff x="336" y="1200"/>
              <a:chExt cx="144" cy="720"/>
            </a:xfrm>
          </p:grpSpPr>
          <p:sp>
            <p:nvSpPr>
              <p:cNvPr id="62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63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50" name="Freeform 70"/>
            <p:cNvSpPr>
              <a:spLocks/>
            </p:cNvSpPr>
            <p:nvPr/>
          </p:nvSpPr>
          <p:spPr bwMode="auto">
            <a:xfrm>
              <a:off x="2928" y="312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6" y="768"/>
                </a:cxn>
              </a:cxnLst>
              <a:rect l="0" t="0" r="r" b="b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1" name="Freeform 71"/>
            <p:cNvSpPr>
              <a:spLocks/>
            </p:cNvSpPr>
            <p:nvPr/>
          </p:nvSpPr>
          <p:spPr bwMode="auto">
            <a:xfrm>
              <a:off x="2976" y="2688"/>
              <a:ext cx="48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6"/>
                </a:cxn>
                <a:cxn ang="0">
                  <a:pos x="48" y="816"/>
                </a:cxn>
              </a:cxnLst>
              <a:rect l="0" t="0" r="r" b="b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2" name="Rectangle 72"/>
            <p:cNvSpPr>
              <a:spLocks noChangeArrowheads="1"/>
            </p:cNvSpPr>
            <p:nvPr/>
          </p:nvSpPr>
          <p:spPr bwMode="auto">
            <a:xfrm>
              <a:off x="3024" y="3312"/>
              <a:ext cx="288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FDiv</a:t>
              </a:r>
            </a:p>
          </p:txBody>
        </p:sp>
        <p:grpSp>
          <p:nvGrpSpPr>
            <p:cNvPr id="53" name="Group 73"/>
            <p:cNvGrpSpPr>
              <a:grpSpLocks/>
            </p:cNvGrpSpPr>
            <p:nvPr/>
          </p:nvGrpSpPr>
          <p:grpSpPr bwMode="auto">
            <a:xfrm>
              <a:off x="4272" y="3312"/>
              <a:ext cx="192" cy="768"/>
              <a:chOff x="336" y="1200"/>
              <a:chExt cx="144" cy="720"/>
            </a:xfrm>
          </p:grpSpPr>
          <p:sp>
            <p:nvSpPr>
              <p:cNvPr id="60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61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54" name="Line 76"/>
            <p:cNvSpPr>
              <a:spLocks noChangeShapeType="1"/>
            </p:cNvSpPr>
            <p:nvPr/>
          </p:nvSpPr>
          <p:spPr bwMode="auto">
            <a:xfrm>
              <a:off x="4944" y="28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5" name="Text Box 77"/>
            <p:cNvSpPr txBox="1">
              <a:spLocks noChangeArrowheads="1"/>
            </p:cNvSpPr>
            <p:nvPr/>
          </p:nvSpPr>
          <p:spPr bwMode="auto">
            <a:xfrm>
              <a:off x="3504" y="3341"/>
              <a:ext cx="84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 i="1" dirty="0" err="1">
                  <a:latin typeface="+mj-lt"/>
                </a:rPr>
                <a:t>Unpipelined</a:t>
              </a:r>
              <a:r>
                <a:rPr lang="en-US" sz="1400" i="1" dirty="0">
                  <a:latin typeface="+mj-lt"/>
                </a:rPr>
                <a:t> divider</a:t>
              </a:r>
            </a:p>
          </p:txBody>
        </p:sp>
        <p:sp>
          <p:nvSpPr>
            <p:cNvPr id="56" name="Freeform 78"/>
            <p:cNvSpPr>
              <a:spLocks/>
            </p:cNvSpPr>
            <p:nvPr/>
          </p:nvSpPr>
          <p:spPr bwMode="auto">
            <a:xfrm>
              <a:off x="4992" y="1056"/>
              <a:ext cx="48" cy="816"/>
            </a:xfrm>
            <a:custGeom>
              <a:avLst/>
              <a:gdLst/>
              <a:ahLst/>
              <a:cxnLst>
                <a:cxn ang="0">
                  <a:pos x="48" y="816"/>
                </a:cxn>
                <a:cxn ang="0">
                  <a:pos x="0" y="816"/>
                </a:cxn>
                <a:cxn ang="0">
                  <a:pos x="0" y="0"/>
                </a:cxn>
              </a:cxnLst>
              <a:rect l="0" t="0" r="r" b="b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7" name="Line 79"/>
            <p:cNvSpPr>
              <a:spLocks noChangeShapeType="1"/>
            </p:cNvSpPr>
            <p:nvPr/>
          </p:nvSpPr>
          <p:spPr bwMode="auto">
            <a:xfrm>
              <a:off x="5040" y="36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8" name="Line 80"/>
            <p:cNvSpPr>
              <a:spLocks noChangeShapeType="1"/>
            </p:cNvSpPr>
            <p:nvPr/>
          </p:nvSpPr>
          <p:spPr bwMode="auto">
            <a:xfrm>
              <a:off x="5088" y="480"/>
              <a:ext cx="0" cy="259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9" name="Freeform 81"/>
            <p:cNvSpPr>
              <a:spLocks/>
            </p:cNvSpPr>
            <p:nvPr/>
          </p:nvSpPr>
          <p:spPr bwMode="auto">
            <a:xfrm>
              <a:off x="3600" y="1056"/>
              <a:ext cx="62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624" y="336"/>
                </a:cxn>
                <a:cxn ang="0">
                  <a:pos x="624" y="0"/>
                </a:cxn>
              </a:cxnLst>
              <a:rect l="0" t="0" r="r" b="b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8077200" y="4038600"/>
            <a:ext cx="12842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solidFill>
                  <a:schemeClr val="hlink"/>
                </a:solidFill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3316</TotalTime>
  <Words>1569</Words>
  <Application>Microsoft Office PowerPoint</Application>
  <PresentationFormat>On-screen Show (4:3)</PresentationFormat>
  <Paragraphs>537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Executive</vt:lpstr>
      <vt:lpstr>ECE 552 / CPS 550  Advanced Computer Architecture I  Lecture 8 Instruction-Level Parallelism – Part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bclee</cp:lastModifiedBy>
  <cp:revision>581</cp:revision>
  <dcterms:created xsi:type="dcterms:W3CDTF">2011-07-23T19:26:49Z</dcterms:created>
  <dcterms:modified xsi:type="dcterms:W3CDTF">2012-09-19T23:54:42Z</dcterms:modified>
</cp:coreProperties>
</file>