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3"/>
  </p:notesMasterIdLst>
  <p:sldIdLst>
    <p:sldId id="256" r:id="rId2"/>
    <p:sldId id="510" r:id="rId3"/>
    <p:sldId id="574" r:id="rId4"/>
    <p:sldId id="559" r:id="rId5"/>
    <p:sldId id="560" r:id="rId6"/>
    <p:sldId id="558" r:id="rId7"/>
    <p:sldId id="561" r:id="rId8"/>
    <p:sldId id="557" r:id="rId9"/>
    <p:sldId id="555" r:id="rId10"/>
    <p:sldId id="556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45" r:id="rId20"/>
    <p:sldId id="543" r:id="rId21"/>
    <p:sldId id="546" r:id="rId22"/>
    <p:sldId id="547" r:id="rId23"/>
    <p:sldId id="548" r:id="rId24"/>
    <p:sldId id="549" r:id="rId25"/>
    <p:sldId id="551" r:id="rId26"/>
    <p:sldId id="552" r:id="rId27"/>
    <p:sldId id="553" r:id="rId28"/>
    <p:sldId id="554" r:id="rId29"/>
    <p:sldId id="562" r:id="rId30"/>
    <p:sldId id="563" r:id="rId31"/>
    <p:sldId id="564" r:id="rId32"/>
    <p:sldId id="565" r:id="rId33"/>
    <p:sldId id="566" r:id="rId34"/>
    <p:sldId id="567" r:id="rId35"/>
    <p:sldId id="568" r:id="rId36"/>
    <p:sldId id="569" r:id="rId37"/>
    <p:sldId id="570" r:id="rId38"/>
    <p:sldId id="571" r:id="rId39"/>
    <p:sldId id="572" r:id="rId40"/>
    <p:sldId id="573" r:id="rId41"/>
    <p:sldId id="53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52" d="100"/>
          <a:sy n="52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Instruction-Level Parallelism – Part 3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</a:t>
            </a:r>
            <a:r>
              <a:rPr lang="en-US" smtClean="0">
                <a:solidFill>
                  <a:schemeClr val="tx1"/>
                </a:solidFill>
              </a:rPr>
              <a:t>/~</a:t>
            </a:r>
            <a:r>
              <a:rPr lang="en-US" smtClean="0">
                <a:solidFill>
                  <a:schemeClr val="tx1"/>
                </a:solidFill>
              </a:rPr>
              <a:t>bcl15/class/class_ece252fall12.html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After the fetch stage, instruction enters decode stage.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Decode stage (1) extracts architected registers, (2) renames to physical registers, and (3) inserts instruction into reorder buffer.</a:t>
            </a:r>
          </a:p>
          <a:p>
            <a:pPr algn="l"/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u="sng" dirty="0" smtClean="0">
                <a:solidFill>
                  <a:schemeClr val="tx1"/>
                </a:solidFill>
                <a:sym typeface="Wingdings" pitchFamily="2" charset="2"/>
              </a:rPr>
              <a:t>Every instruction’s destination register is renamed! Eliminates WAW/WAR hazards.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Renaming for instruction “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op Rd, R1, R2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” requires the following steps:</a:t>
            </a:r>
          </a:p>
          <a:p>
            <a:pPr marL="400050" indent="-400050" algn="l">
              <a:buAutoNum type="romanLcPeriod"/>
            </a:pP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Lookup source registers (R1,R2) in rename table. 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Insert corresponding physical register (P&lt;y&gt;,P&lt;z&gt;) into ROB. </a:t>
            </a:r>
          </a:p>
          <a:p>
            <a:pPr marL="400050" indent="-40005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ii. 	If values for P&lt;y&gt;, P&lt;z&gt; are present, set “p” flag in ROB.</a:t>
            </a:r>
          </a:p>
          <a:p>
            <a:pPr marL="400050" indent="-40005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iii. 	Lookup destination register (Rd) in rename table.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Suppose Rd already renamed to P&lt;w&gt;.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Because we rename Rd in step iii, this is the last instruction for which P&lt;w&gt; is valid. 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Denote P&lt;w&gt; as last physical register (</a:t>
            </a:r>
            <a:r>
              <a:rPr lang="en-US" sz="1400" dirty="0" err="1" smtClean="0">
                <a:solidFill>
                  <a:schemeClr val="tx1"/>
                </a:solidFill>
                <a:sym typeface="Wingdings" pitchFamily="2" charset="2"/>
              </a:rPr>
              <a:t>LPRd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) in ROB. Required for managing free list.</a:t>
            </a:r>
          </a:p>
          <a:p>
            <a:pPr marL="400050" indent="-40005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iv. 	Rename Rd to P&lt;x&gt;, which is next available register from free list. </a:t>
            </a:r>
          </a:p>
          <a:p>
            <a:pPr marL="400050" indent="-400050" algn="l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Denote as current physical register (</a:t>
            </a:r>
            <a:r>
              <a:rPr lang="en-US" sz="1400" dirty="0" err="1" smtClean="0">
                <a:solidFill>
                  <a:schemeClr val="tx1"/>
                </a:solidFill>
                <a:sym typeface="Wingdings" pitchFamily="2" charset="2"/>
              </a:rPr>
              <a:t>PRd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) in ROB.</a:t>
            </a:r>
          </a:p>
          <a:p>
            <a:pPr marL="400050" indent="-400050" algn="l"/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00050" indent="-40005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Issue logic sends instruction to execution units when both source registers present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R1 to P0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4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 dirty="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 dirty="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 dirty="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8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1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8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9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3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4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5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6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7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8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9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0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1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2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3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4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5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6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7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68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69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0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1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2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3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4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5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6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7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78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79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0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1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2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3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4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5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6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87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8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89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0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1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2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93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13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0(R3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R1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R7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R6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R3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R6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0(R1)</a:t>
            </a:r>
          </a:p>
        </p:txBody>
      </p:sp>
      <p:grpSp>
        <p:nvGrpSpPr>
          <p:cNvPr id="9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9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9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9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9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10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10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0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10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10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10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0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5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15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11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50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151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11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1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11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46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7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11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4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11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42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3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1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4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4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11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38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39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1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3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13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11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12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12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12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12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2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13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34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135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13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15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5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X         ld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     P7 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R1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159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160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62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8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8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163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82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183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164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8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18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165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78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79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166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7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17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167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74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75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168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7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17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169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70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171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16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18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8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89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P0</a:t>
              </a:r>
            </a:p>
          </p:txBody>
        </p:sp>
      </p:grpSp>
      <p:grpSp>
        <p:nvGrpSpPr>
          <p:cNvPr id="19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198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8" grpId="0" autoUpdateAnimBg="0"/>
      <p:bldP spid="194" grpId="0" animBg="1"/>
      <p:bldP spid="1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R3 to P1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0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01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6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8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9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0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1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4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5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6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7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8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9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0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1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2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3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4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5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6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7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8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9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0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1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2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3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6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7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8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9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0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1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2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3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4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5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6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7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8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9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0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1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2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3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4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55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6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7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8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9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0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1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2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3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4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65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6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7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8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9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0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2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273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4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5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6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7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8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9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19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28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28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28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28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28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28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29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29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29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29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33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33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336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337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29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33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33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29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332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3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29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3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0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28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9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0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2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0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24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5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0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0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0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1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20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21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340" name="Line 146"/>
          <p:cNvSpPr>
            <a:spLocks noChangeShapeType="1"/>
          </p:cNvSpPr>
          <p:nvPr/>
        </p:nvSpPr>
        <p:spPr bwMode="auto">
          <a:xfrm>
            <a:off x="6254750" y="2238445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3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ld     p     P7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 R1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34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4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3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7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34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3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3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35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3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36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35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3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35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3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3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35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35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35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35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5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34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37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37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375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37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378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P7</a:t>
            </a:r>
          </a:p>
        </p:txBody>
      </p:sp>
      <p:grpSp>
        <p:nvGrpSpPr>
          <p:cNvPr id="380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1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3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384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5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6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387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389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8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391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add         P0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   R3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92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378" grpId="0" animBg="1"/>
      <p:bldP spid="379" grpId="0" autoUpdateAnimBg="0"/>
      <p:bldP spid="3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R6 to P3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0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01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6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8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09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0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1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4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5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6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7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8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19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0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1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2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3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4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5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6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7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8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29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0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1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2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3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6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7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8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39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0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1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2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3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4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5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6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7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8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49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0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1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2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3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4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55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6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7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8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59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0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1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2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3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4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65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6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7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8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69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0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2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273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4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5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6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7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8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279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19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28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28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28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28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28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28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29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29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29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29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33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33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336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337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29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33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33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29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332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3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29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3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0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28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9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0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2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0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24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5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0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0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0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1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20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21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340" name="Line 146"/>
          <p:cNvSpPr>
            <a:spLocks noChangeShapeType="1"/>
          </p:cNvSpPr>
          <p:nvPr/>
        </p:nvSpPr>
        <p:spPr bwMode="auto">
          <a:xfrm>
            <a:off x="6254750" y="258409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3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34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4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3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7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34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3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3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35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3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36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35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3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35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3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3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35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35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35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35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5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34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37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37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375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37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37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pitchFamily="1" charset="0"/>
              </a:rPr>
              <a:t>P7</a:t>
            </a:r>
          </a:p>
        </p:txBody>
      </p:sp>
      <p:grpSp>
        <p:nvGrpSpPr>
          <p:cNvPr id="37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38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385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38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8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P5</a:t>
            </a:r>
            <a:endParaRPr lang="en-US" sz="1800" dirty="0">
              <a:solidFill>
                <a:schemeClr val="hlink"/>
              </a:solidFill>
              <a:latin typeface="Verdana" pitchFamily="1" charset="0"/>
            </a:endParaRPr>
          </a:p>
        </p:txBody>
      </p:sp>
      <p:grpSp>
        <p:nvGrpSpPr>
          <p:cNvPr id="39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39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39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396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P3</a:t>
              </a:r>
            </a:p>
          </p:txBody>
        </p:sp>
      </p:grpSp>
      <p:sp>
        <p:nvSpPr>
          <p:cNvPr id="398" name="Text Box 204"/>
          <p:cNvSpPr txBox="1">
            <a:spLocks noChangeArrowheads="1"/>
          </p:cNvSpPr>
          <p:nvPr/>
        </p:nvSpPr>
        <p:spPr bwMode="auto">
          <a:xfrm>
            <a:off x="539475" y="5097752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sub   p    P6     p     P5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R6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P3</a:t>
            </a:r>
          </a:p>
        </p:txBody>
      </p:sp>
      <p:grpSp>
        <p:nvGrpSpPr>
          <p:cNvPr id="39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40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2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388" grpId="0" animBg="1"/>
      <p:bldP spid="389" grpId="0" autoUpdateAnimBg="0"/>
      <p:bldP spid="39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R3 to P2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97" name="Group 3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19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00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01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02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03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04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05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06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08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09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0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1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4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5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6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7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8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19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0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1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2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3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4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5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6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7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8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29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0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1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2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3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4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5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6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7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8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39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0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1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2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3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4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5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6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7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8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9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0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1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2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3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4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55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6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7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8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9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0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1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2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3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4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65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6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7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8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9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0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2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273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4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5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6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7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8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9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</p:grpSp>
        <p:sp>
          <p:nvSpPr>
            <p:cNvPr id="199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28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28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28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28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28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28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28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28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29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29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29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29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33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33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336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337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29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33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33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29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332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3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29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3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3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0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28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9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0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2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0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24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5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0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0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0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0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1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1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20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21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1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340" name="Line 146"/>
          <p:cNvSpPr>
            <a:spLocks noChangeShapeType="1"/>
          </p:cNvSpPr>
          <p:nvPr/>
        </p:nvSpPr>
        <p:spPr bwMode="auto">
          <a:xfrm>
            <a:off x="6254750" y="2929735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34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345" name="Group 151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346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48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3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7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349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3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3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350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3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36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351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3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352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3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3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353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61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354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35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355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357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34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37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37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375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6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37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37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P7</a:t>
            </a:r>
          </a:p>
        </p:txBody>
      </p:sp>
      <p:grpSp>
        <p:nvGrpSpPr>
          <p:cNvPr id="37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38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385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38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88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389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390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392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sp>
        <p:nvSpPr>
          <p:cNvPr id="394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</a:t>
            </a:r>
            <a:r>
              <a:rPr lang="en-US" sz="1800" dirty="0" smtClean="0">
                <a:latin typeface="Verdana" pitchFamily="1" charset="0"/>
              </a:rPr>
              <a:t>  </a:t>
            </a:r>
            <a:r>
              <a:rPr lang="en-US" sz="1800" dirty="0">
                <a:latin typeface="Verdana" pitchFamily="1" charset="0"/>
              </a:rPr>
              <a:t>P6    p     P5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grpSp>
        <p:nvGrpSpPr>
          <p:cNvPr id="395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396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8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399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1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P1</a:t>
            </a:r>
          </a:p>
        </p:txBody>
      </p:sp>
      <p:grpSp>
        <p:nvGrpSpPr>
          <p:cNvPr id="403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404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406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408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add         P1            P3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R3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P2</a:t>
            </a:r>
          </a:p>
        </p:txBody>
      </p:sp>
      <p:grpSp>
        <p:nvGrpSpPr>
          <p:cNvPr id="409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410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 animBg="1"/>
      <p:bldP spid="401" grpId="0" animBg="1"/>
      <p:bldP spid="402" grpId="0" autoUpdateAnimBg="0"/>
      <p:bldP spid="4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R6 to P4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18" name="Group 3"/>
          <p:cNvGrpSpPr>
            <a:grpSpLocks/>
          </p:cNvGrpSpPr>
          <p:nvPr/>
        </p:nvGrpSpPr>
        <p:grpSpPr bwMode="auto">
          <a:xfrm>
            <a:off x="536575" y="4038600"/>
            <a:ext cx="6324600" cy="2290763"/>
            <a:chOff x="144" y="2541"/>
            <a:chExt cx="3984" cy="1443"/>
          </a:xfrm>
        </p:grpSpPr>
        <p:grpSp>
          <p:nvGrpSpPr>
            <p:cNvPr id="341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346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34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34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35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35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35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35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35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5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79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2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3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8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1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2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3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44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4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45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5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1800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46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6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7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</p:grpSp>
        <p:sp>
          <p:nvSpPr>
            <p:cNvPr id="345" name="Text Box 85"/>
            <p:cNvSpPr txBox="1">
              <a:spLocks noChangeArrowheads="1"/>
            </p:cNvSpPr>
            <p:nvPr/>
          </p:nvSpPr>
          <p:spPr bwMode="auto">
            <a:xfrm>
              <a:off x="149" y="2541"/>
              <a:ext cx="463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471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472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473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474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75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76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77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478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79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480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481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482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483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5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486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529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530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487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52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52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488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525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526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489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52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490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521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2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491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51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2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492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517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8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493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5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494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513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4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495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498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9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500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501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2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3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4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5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6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507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9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51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51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510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sp>
        <p:nvSpPr>
          <p:cNvPr id="531" name="Line 146"/>
          <p:cNvSpPr>
            <a:spLocks noChangeShapeType="1"/>
          </p:cNvSpPr>
          <p:nvPr/>
        </p:nvSpPr>
        <p:spPr bwMode="auto">
          <a:xfrm>
            <a:off x="6251575" y="3236975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533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5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536" name="Group 151"/>
          <p:cNvGrpSpPr>
            <a:grpSpLocks/>
          </p:cNvGrpSpPr>
          <p:nvPr/>
        </p:nvGrpSpPr>
        <p:grpSpPr bwMode="auto">
          <a:xfrm>
            <a:off x="454025" y="995363"/>
            <a:ext cx="2046288" cy="2571750"/>
            <a:chOff x="92" y="624"/>
            <a:chExt cx="1289" cy="1620"/>
          </a:xfrm>
        </p:grpSpPr>
        <p:grpSp>
          <p:nvGrpSpPr>
            <p:cNvPr id="537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539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561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6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540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55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56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541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557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55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542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5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543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553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55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544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5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545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549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550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546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54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4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538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563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564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56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5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568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569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P7</a:t>
            </a:r>
          </a:p>
        </p:txBody>
      </p:sp>
      <p:grpSp>
        <p:nvGrpSpPr>
          <p:cNvPr id="570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571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2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574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576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5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578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579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580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581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583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2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sp>
        <p:nvSpPr>
          <p:cNvPr id="585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 P6     p     P5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grpSp>
        <p:nvGrpSpPr>
          <p:cNvPr id="586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587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8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9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590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1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2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P1</a:t>
            </a:r>
          </a:p>
        </p:txBody>
      </p:sp>
      <p:grpSp>
        <p:nvGrpSpPr>
          <p:cNvPr id="594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595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597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6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599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add        P1            P3      </a:t>
            </a:r>
            <a:r>
              <a:rPr lang="en-US" sz="1800" dirty="0" smtClean="0">
                <a:latin typeface="Verdana" pitchFamily="1" charset="0"/>
              </a:rPr>
              <a:t>R3                </a:t>
            </a:r>
            <a:r>
              <a:rPr lang="en-US" sz="1800" dirty="0">
                <a:latin typeface="Verdana" pitchFamily="1" charset="0"/>
              </a:rPr>
              <a:t>P2</a:t>
            </a:r>
          </a:p>
        </p:txBody>
      </p:sp>
      <p:sp>
        <p:nvSpPr>
          <p:cNvPr id="600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x          ld           P0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pitchFamily="1" charset="0"/>
              </a:rPr>
              <a:t>R6 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P4</a:t>
            </a:r>
          </a:p>
        </p:txBody>
      </p:sp>
      <p:sp>
        <p:nvSpPr>
          <p:cNvPr id="601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P3</a:t>
            </a:r>
          </a:p>
        </p:txBody>
      </p:sp>
      <p:grpSp>
        <p:nvGrpSpPr>
          <p:cNvPr id="602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603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5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606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608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9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7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P4</a:t>
              </a:r>
            </a:p>
          </p:txBody>
        </p:sp>
      </p:grpSp>
      <p:grpSp>
        <p:nvGrpSpPr>
          <p:cNvPr id="610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611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" name="Rectangle 86"/>
          <p:cNvSpPr>
            <a:spLocks noChangeArrowheads="1"/>
          </p:cNvSpPr>
          <p:nvPr/>
        </p:nvSpPr>
        <p:spPr bwMode="auto">
          <a:xfrm>
            <a:off x="6799490" y="4504340"/>
            <a:ext cx="2344510" cy="178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PR1/2: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src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regs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p1/2: set when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values are present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Rd: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architected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last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physical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" grpId="0" animBg="1"/>
      <p:bldP spid="592" grpId="0" animBg="1"/>
      <p:bldP spid="600" grpId="0" autoUpdateAnimBg="0"/>
      <p:bldP spid="60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231" name="Group 2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232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234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3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4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5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6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7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8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49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0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1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2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3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4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5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6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7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8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59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0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1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2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3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4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5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6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7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8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69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0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1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2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3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4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5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6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7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8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79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0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1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2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3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4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5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6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7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88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289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0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1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2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3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4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5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6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7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298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299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0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1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2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3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4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5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6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307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8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09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0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1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2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13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</p:grpSp>
        <p:sp>
          <p:nvSpPr>
            <p:cNvPr id="233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314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sp>
        <p:nvSpPr>
          <p:cNvPr id="315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316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 P6     p     P5     </a:t>
            </a:r>
            <a:r>
              <a:rPr lang="en-US" sz="1800" dirty="0" smtClean="0">
                <a:latin typeface="Verdana" pitchFamily="1" charset="0"/>
              </a:rPr>
              <a:t> 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sp>
        <p:nvSpPr>
          <p:cNvPr id="317" name="Text Box 88"/>
          <p:cNvSpPr txBox="1">
            <a:spLocks noChangeArrowheads="1"/>
          </p:cNvSpPr>
          <p:nvPr/>
        </p:nvSpPr>
        <p:spPr bwMode="auto">
          <a:xfrm>
            <a:off x="539475" y="465796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ld     p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P0</a:t>
            </a:r>
          </a:p>
        </p:txBody>
      </p:sp>
      <p:sp>
        <p:nvSpPr>
          <p:cNvPr id="31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31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334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335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336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337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338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339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40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341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342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343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344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6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357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472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48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358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410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411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35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407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408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360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405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6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361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401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2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362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39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40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363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396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7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36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393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4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365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391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392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366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369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70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71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374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5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6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7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78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80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381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5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387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&lt;R1&gt;</a:t>
                </a:r>
              </a:p>
            </p:txBody>
          </p:sp>
          <p:sp>
            <p:nvSpPr>
              <p:cNvPr id="388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386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</p:grpSp>
      <p:grpSp>
        <p:nvGrpSpPr>
          <p:cNvPr id="486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487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8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9" name="Group 153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490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492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586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89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493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580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58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494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573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57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509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564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70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532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54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563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536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544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45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537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54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54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539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540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41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491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594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595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605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6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610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613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P7</a:t>
            </a:r>
          </a:p>
        </p:txBody>
      </p:sp>
      <p:grpSp>
        <p:nvGrpSpPr>
          <p:cNvPr id="614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615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7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618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62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9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622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623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624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62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5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grpSp>
        <p:nvGrpSpPr>
          <p:cNvPr id="628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629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1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P1</a:t>
            </a:r>
          </a:p>
        </p:txBody>
      </p:sp>
      <p:grpSp>
        <p:nvGrpSpPr>
          <p:cNvPr id="632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633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63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4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637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add         P1            P3      </a:t>
            </a:r>
            <a:r>
              <a:rPr lang="en-US" sz="1800" dirty="0" smtClean="0">
                <a:latin typeface="Verdana" pitchFamily="1" charset="0"/>
              </a:rPr>
              <a:t>R3                </a:t>
            </a:r>
            <a:r>
              <a:rPr lang="en-US" sz="1800" dirty="0">
                <a:latin typeface="Verdana" pitchFamily="1" charset="0"/>
              </a:rPr>
              <a:t>P2</a:t>
            </a:r>
          </a:p>
        </p:txBody>
      </p:sp>
      <p:sp>
        <p:nvSpPr>
          <p:cNvPr id="638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ld           P0               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P4</a:t>
            </a:r>
          </a:p>
        </p:txBody>
      </p:sp>
      <p:sp>
        <p:nvSpPr>
          <p:cNvPr id="639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P3</a:t>
            </a:r>
          </a:p>
        </p:txBody>
      </p:sp>
      <p:grpSp>
        <p:nvGrpSpPr>
          <p:cNvPr id="640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641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2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3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644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64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</p:grpSp>
      <p:grpSp>
        <p:nvGrpSpPr>
          <p:cNvPr id="648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649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0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1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652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chemeClr val="hlink"/>
                  </a:solidFill>
                  <a:latin typeface="Verdana" pitchFamily="1" charset="0"/>
                </a:rPr>
                <a:t>Execute &amp; Commit</a:t>
              </a:r>
            </a:p>
          </p:txBody>
        </p:sp>
      </p:grpSp>
      <p:grpSp>
        <p:nvGrpSpPr>
          <p:cNvPr id="654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655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6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7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8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659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60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61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62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&lt;R1&gt;</a:t>
              </a:r>
            </a:p>
          </p:txBody>
        </p:sp>
      </p:grpSp>
      <p:sp>
        <p:nvSpPr>
          <p:cNvPr id="663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4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665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7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8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pitchFamily="1" charset="0"/>
              </a:rPr>
              <a:t>P8</a:t>
            </a:r>
          </a:p>
        </p:txBody>
      </p:sp>
      <p:sp>
        <p:nvSpPr>
          <p:cNvPr id="669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0" autoUpdateAnimBg="0"/>
      <p:bldP spid="663" grpId="0" animBg="1"/>
      <p:bldP spid="667" grpId="0" animBg="1"/>
      <p:bldP spid="668" grpId="0" autoUpdateAnimBg="0"/>
      <p:bldP spid="66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27" name="Group 2"/>
          <p:cNvGrpSpPr>
            <a:grpSpLocks/>
          </p:cNvGrpSpPr>
          <p:nvPr/>
        </p:nvGrpSpPr>
        <p:grpSpPr bwMode="auto">
          <a:xfrm>
            <a:off x="539750" y="4059238"/>
            <a:ext cx="6324600" cy="2265362"/>
            <a:chOff x="144" y="2557"/>
            <a:chExt cx="3984" cy="1427"/>
          </a:xfrm>
        </p:grpSpPr>
        <p:grpSp>
          <p:nvGrpSpPr>
            <p:cNvPr id="328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33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op</a:t>
                </a:r>
              </a:p>
            </p:txBody>
          </p:sp>
          <p:sp>
            <p:nvSpPr>
              <p:cNvPr id="33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p1</a:t>
                </a:r>
              </a:p>
            </p:txBody>
          </p:sp>
          <p:sp>
            <p:nvSpPr>
              <p:cNvPr id="33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PR1</a:t>
                </a:r>
              </a:p>
            </p:txBody>
          </p:sp>
          <p:sp>
            <p:nvSpPr>
              <p:cNvPr id="33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p2</a:t>
                </a:r>
              </a:p>
            </p:txBody>
          </p:sp>
          <p:sp>
            <p:nvSpPr>
              <p:cNvPr id="345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PR2</a:t>
                </a:r>
              </a:p>
            </p:txBody>
          </p:sp>
          <p:sp>
            <p:nvSpPr>
              <p:cNvPr id="346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ex</a:t>
                </a:r>
              </a:p>
            </p:txBody>
          </p:sp>
          <p:sp>
            <p:nvSpPr>
              <p:cNvPr id="34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use</a:t>
                </a:r>
              </a:p>
            </p:txBody>
          </p:sp>
          <p:sp>
            <p:nvSpPr>
              <p:cNvPr id="34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5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6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72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73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79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2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3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5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89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90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95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398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03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04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09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2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3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4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5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6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7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8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19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0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1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2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3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4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5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6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7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8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29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Rd</a:t>
                </a:r>
              </a:p>
            </p:txBody>
          </p:sp>
          <p:sp>
            <p:nvSpPr>
              <p:cNvPr id="430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1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2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3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4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5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6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7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8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39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PRd</a:t>
                </a:r>
              </a:p>
            </p:txBody>
          </p:sp>
          <p:sp>
            <p:nvSpPr>
              <p:cNvPr id="440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1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2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3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4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5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6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7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Verdana" pitchFamily="1" charset="0"/>
                  </a:rPr>
                  <a:t>LPRd</a:t>
                </a:r>
              </a:p>
            </p:txBody>
          </p:sp>
          <p:sp>
            <p:nvSpPr>
              <p:cNvPr id="448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49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0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1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2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3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  <p:sp>
            <p:nvSpPr>
              <p:cNvPr id="454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Verdana" pitchFamily="1" charset="0"/>
                </a:endParaRPr>
              </a:p>
            </p:txBody>
          </p:sp>
        </p:grpSp>
        <p:sp>
          <p:nvSpPr>
            <p:cNvPr id="329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Verdana" pitchFamily="1" charset="0"/>
                </a:rPr>
                <a:t>ROB</a:t>
              </a:r>
            </a:p>
          </p:txBody>
        </p:sp>
      </p:grpSp>
      <p:sp>
        <p:nvSpPr>
          <p:cNvPr id="455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sub   p    P6     p     P5 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P3</a:t>
            </a:r>
          </a:p>
        </p:txBody>
      </p:sp>
      <p:sp>
        <p:nvSpPr>
          <p:cNvPr id="456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R3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457" name="Text Box 87"/>
          <p:cNvSpPr txBox="1">
            <a:spLocks noChangeArrowheads="1"/>
          </p:cNvSpPr>
          <p:nvPr/>
        </p:nvSpPr>
        <p:spPr bwMode="auto">
          <a:xfrm>
            <a:off x="539475" y="4867322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      add         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 R3                </a:t>
            </a:r>
            <a:r>
              <a:rPr lang="en-US" sz="1800" dirty="0">
                <a:solidFill>
                  <a:schemeClr val="hlink"/>
                </a:solidFill>
                <a:latin typeface="Verdana" pitchFamily="1" charset="0"/>
              </a:rPr>
              <a:t>P1</a:t>
            </a:r>
          </a:p>
        </p:txBody>
      </p:sp>
      <p:sp>
        <p:nvSpPr>
          <p:cNvPr id="458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ld 	R1, 0(R3)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add 	R3, R1, 4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sub 	R6, R7,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add 	R3, R3, R6</a:t>
            </a:r>
          </a:p>
          <a:p>
            <a:pPr marL="285750" indent="-28575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ld 	R6, 0(R1)</a:t>
            </a:r>
          </a:p>
        </p:txBody>
      </p:sp>
      <p:grpSp>
        <p:nvGrpSpPr>
          <p:cNvPr id="459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460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Free List</a:t>
              </a:r>
            </a:p>
          </p:txBody>
        </p:sp>
        <p:sp>
          <p:nvSpPr>
            <p:cNvPr id="461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62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63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  <p:sp>
          <p:nvSpPr>
            <p:cNvPr id="464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P0</a:t>
              </a:r>
            </a:p>
          </p:txBody>
        </p:sp>
        <p:sp>
          <p:nvSpPr>
            <p:cNvPr id="465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66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P1</a:t>
              </a:r>
            </a:p>
          </p:txBody>
        </p:sp>
        <p:sp>
          <p:nvSpPr>
            <p:cNvPr id="467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  <p:sp>
          <p:nvSpPr>
            <p:cNvPr id="468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  <p:sp>
          <p:nvSpPr>
            <p:cNvPr id="469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  <p:sp>
          <p:nvSpPr>
            <p:cNvPr id="470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3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474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52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&lt;R6&gt;</a:t>
                </a:r>
              </a:p>
            </p:txBody>
          </p:sp>
          <p:sp>
            <p:nvSpPr>
              <p:cNvPr id="52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P5</a:t>
                </a:r>
              </a:p>
            </p:txBody>
          </p:sp>
        </p:grpSp>
        <p:grpSp>
          <p:nvGrpSpPr>
            <p:cNvPr id="475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519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&lt;R7&gt;</a:t>
                </a:r>
              </a:p>
            </p:txBody>
          </p:sp>
          <p:sp>
            <p:nvSpPr>
              <p:cNvPr id="520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P6</a:t>
                </a:r>
              </a:p>
            </p:txBody>
          </p:sp>
        </p:grpSp>
        <p:grpSp>
          <p:nvGrpSpPr>
            <p:cNvPr id="47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51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r>
                  <a:rPr lang="en-US" sz="1800">
                    <a:latin typeface="Verdana" pitchFamily="1" charset="0"/>
                  </a:rPr>
                  <a:t>&lt;R3&gt;</a:t>
                </a:r>
              </a:p>
            </p:txBody>
          </p:sp>
          <p:sp>
            <p:nvSpPr>
              <p:cNvPr id="51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P7</a:t>
                </a:r>
              </a:p>
            </p:txBody>
          </p:sp>
        </p:grpSp>
        <p:grpSp>
          <p:nvGrpSpPr>
            <p:cNvPr id="477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515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6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P0</a:t>
                </a:r>
              </a:p>
            </p:txBody>
          </p:sp>
        </p:grpSp>
        <p:grpSp>
          <p:nvGrpSpPr>
            <p:cNvPr id="478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51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Pn</a:t>
                </a:r>
              </a:p>
            </p:txBody>
          </p:sp>
        </p:grpSp>
        <p:grpSp>
          <p:nvGrpSpPr>
            <p:cNvPr id="479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511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2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P1</a:t>
                </a:r>
              </a:p>
            </p:txBody>
          </p:sp>
        </p:grpSp>
        <p:grpSp>
          <p:nvGrpSpPr>
            <p:cNvPr id="480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50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1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P2</a:t>
                </a:r>
              </a:p>
            </p:txBody>
          </p:sp>
        </p:grpSp>
        <p:grpSp>
          <p:nvGrpSpPr>
            <p:cNvPr id="48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507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8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P3</a:t>
                </a:r>
              </a:p>
            </p:txBody>
          </p:sp>
        </p:grpSp>
        <p:grpSp>
          <p:nvGrpSpPr>
            <p:cNvPr id="482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50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P4</a:t>
                </a:r>
              </a:p>
            </p:txBody>
          </p:sp>
        </p:grpSp>
        <p:sp>
          <p:nvSpPr>
            <p:cNvPr id="483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6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Physical Regs</a:t>
              </a:r>
            </a:p>
          </p:txBody>
        </p:sp>
        <p:sp>
          <p:nvSpPr>
            <p:cNvPr id="489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0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49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endParaRPr lang="en-US" sz="1800">
                <a:latin typeface="Verdana" pitchFamily="1" charset="0"/>
              </a:endParaRPr>
            </a:p>
          </p:txBody>
        </p:sp>
        <p:sp>
          <p:nvSpPr>
            <p:cNvPr id="49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503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l"/>
                <a:endParaRPr lang="en-US" sz="1800">
                  <a:latin typeface="Verdana" pitchFamily="1" charset="0"/>
                </a:endParaRPr>
              </a:p>
            </p:txBody>
          </p:sp>
          <p:sp>
            <p:nvSpPr>
              <p:cNvPr id="504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Verdana" pitchFamily="1" charset="0"/>
                  </a:rPr>
                  <a:t>P8</a:t>
                </a:r>
              </a:p>
            </p:txBody>
          </p:sp>
        </p:grpSp>
        <p:sp>
          <p:nvSpPr>
            <p:cNvPr id="502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l"/>
              <a:endParaRPr lang="en-US" sz="1800">
                <a:latin typeface="Verdana" pitchFamily="1" charset="0"/>
              </a:endParaRPr>
            </a:p>
          </p:txBody>
        </p:sp>
      </p:grpSp>
      <p:grpSp>
        <p:nvGrpSpPr>
          <p:cNvPr id="523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524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6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x    </a:t>
            </a:r>
            <a:r>
              <a:rPr lang="en-US" sz="1800" dirty="0" err="1">
                <a:solidFill>
                  <a:schemeClr val="tx2"/>
                </a:solidFill>
                <a:latin typeface="Verdana" pitchFamily="1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     ld    p     P7 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pitchFamily="1" charset="0"/>
              </a:rPr>
              <a:t>R1                </a:t>
            </a:r>
            <a:r>
              <a:rPr lang="en-US" sz="1800" dirty="0">
                <a:solidFill>
                  <a:schemeClr val="tx2"/>
                </a:solidFill>
                <a:latin typeface="Verdana" pitchFamily="1" charset="0"/>
              </a:rPr>
              <a:t>P0</a:t>
            </a:r>
          </a:p>
        </p:txBody>
      </p:sp>
      <p:grpSp>
        <p:nvGrpSpPr>
          <p:cNvPr id="527" name="Group 153"/>
          <p:cNvGrpSpPr>
            <a:grpSpLocks/>
          </p:cNvGrpSpPr>
          <p:nvPr/>
        </p:nvGrpSpPr>
        <p:grpSpPr bwMode="auto">
          <a:xfrm>
            <a:off x="457200" y="990600"/>
            <a:ext cx="2046288" cy="2571750"/>
            <a:chOff x="92" y="624"/>
            <a:chExt cx="1289" cy="1620"/>
          </a:xfrm>
        </p:grpSpPr>
        <p:grpSp>
          <p:nvGrpSpPr>
            <p:cNvPr id="528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530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559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60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R5</a:t>
                  </a:r>
                </a:p>
              </p:txBody>
            </p:sp>
          </p:grpSp>
          <p:grpSp>
            <p:nvGrpSpPr>
              <p:cNvPr id="531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55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P5</a:t>
                  </a:r>
                </a:p>
              </p:txBody>
            </p:sp>
            <p:sp>
              <p:nvSpPr>
                <p:cNvPr id="55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R6</a:t>
                  </a:r>
                </a:p>
              </p:txBody>
            </p:sp>
          </p:grpSp>
          <p:grpSp>
            <p:nvGrpSpPr>
              <p:cNvPr id="532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555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P6</a:t>
                  </a:r>
                </a:p>
              </p:txBody>
            </p:sp>
            <p:sp>
              <p:nvSpPr>
                <p:cNvPr id="556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R7</a:t>
                  </a:r>
                </a:p>
              </p:txBody>
            </p:sp>
          </p:grpSp>
          <p:grpSp>
            <p:nvGrpSpPr>
              <p:cNvPr id="533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5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R0</a:t>
                  </a:r>
                </a:p>
              </p:txBody>
            </p:sp>
          </p:grpSp>
          <p:grpSp>
            <p:nvGrpSpPr>
              <p:cNvPr id="534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551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P8</a:t>
                  </a:r>
                </a:p>
              </p:txBody>
            </p:sp>
            <p:sp>
              <p:nvSpPr>
                <p:cNvPr id="552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R1</a:t>
                  </a:r>
                </a:p>
              </p:txBody>
            </p:sp>
          </p:grpSp>
          <p:grpSp>
            <p:nvGrpSpPr>
              <p:cNvPr id="535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54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5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R2</a:t>
                  </a:r>
                </a:p>
              </p:txBody>
            </p:sp>
          </p:grpSp>
          <p:grpSp>
            <p:nvGrpSpPr>
              <p:cNvPr id="536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547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l"/>
                  <a:r>
                    <a:rPr lang="en-US" sz="1800">
                      <a:latin typeface="Verdana" pitchFamily="1" charset="0"/>
                    </a:rPr>
                    <a:t>P7</a:t>
                  </a:r>
                </a:p>
              </p:txBody>
            </p:sp>
            <p:sp>
              <p:nvSpPr>
                <p:cNvPr id="548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R3</a:t>
                  </a:r>
                </a:p>
              </p:txBody>
            </p:sp>
          </p:grpSp>
          <p:grpSp>
            <p:nvGrpSpPr>
              <p:cNvPr id="537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538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 sz="1800">
                    <a:latin typeface="Verdana" pitchFamily="1" charset="0"/>
                  </a:endParaRPr>
                </a:p>
              </p:txBody>
            </p:sp>
            <p:sp>
              <p:nvSpPr>
                <p:cNvPr id="539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Verdana" pitchFamily="1" charset="0"/>
                    </a:rPr>
                    <a:t>R4</a:t>
                  </a:r>
                </a:p>
              </p:txBody>
            </p:sp>
          </p:grpSp>
        </p:grpSp>
        <p:sp>
          <p:nvSpPr>
            <p:cNvPr id="529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latin typeface="Verdana" pitchFamily="1" charset="0"/>
                </a:rPr>
                <a:t>Rename Table</a:t>
              </a:r>
            </a:p>
          </p:txBody>
        </p:sp>
      </p:grpSp>
      <p:grpSp>
        <p:nvGrpSpPr>
          <p:cNvPr id="561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562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566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7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5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P0</a:t>
              </a:r>
            </a:p>
          </p:txBody>
        </p:sp>
      </p:grpSp>
      <p:sp>
        <p:nvSpPr>
          <p:cNvPr id="568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P8</a:t>
            </a:r>
          </a:p>
        </p:txBody>
      </p:sp>
      <p:sp>
        <p:nvSpPr>
          <p:cNvPr id="569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P7</a:t>
            </a:r>
          </a:p>
        </p:txBody>
      </p:sp>
      <p:grpSp>
        <p:nvGrpSpPr>
          <p:cNvPr id="571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572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57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579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2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8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pitchFamily="1" charset="0"/>
                </a:rPr>
                <a:t>P1</a:t>
              </a:r>
            </a:p>
          </p:txBody>
        </p:sp>
      </p:grpSp>
      <p:sp>
        <p:nvSpPr>
          <p:cNvPr id="5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P5</a:t>
            </a:r>
          </a:p>
        </p:txBody>
      </p:sp>
      <p:grpSp>
        <p:nvGrpSpPr>
          <p:cNvPr id="5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5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588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7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P3</a:t>
              </a:r>
            </a:p>
          </p:txBody>
        </p:sp>
      </p:grpSp>
      <p:grpSp>
        <p:nvGrpSpPr>
          <p:cNvPr id="591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59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P1</a:t>
            </a:r>
          </a:p>
        </p:txBody>
      </p:sp>
      <p:grpSp>
        <p:nvGrpSpPr>
          <p:cNvPr id="595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596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598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P2</a:t>
              </a:r>
            </a:p>
          </p:txBody>
        </p:sp>
      </p:grpSp>
      <p:sp>
        <p:nvSpPr>
          <p:cNvPr id="600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add         P1            P3      </a:t>
            </a:r>
            <a:r>
              <a:rPr lang="en-US" sz="1800" dirty="0" smtClean="0">
                <a:latin typeface="Verdana" pitchFamily="1" charset="0"/>
              </a:rPr>
              <a:t>R3                </a:t>
            </a:r>
            <a:r>
              <a:rPr lang="en-US" sz="1800" dirty="0">
                <a:latin typeface="Verdana" pitchFamily="1" charset="0"/>
              </a:rPr>
              <a:t>P2</a:t>
            </a:r>
          </a:p>
        </p:txBody>
      </p:sp>
      <p:sp>
        <p:nvSpPr>
          <p:cNvPr id="601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dirty="0">
                <a:latin typeface="Verdana" pitchFamily="1" charset="0"/>
              </a:rPr>
              <a:t>x          ld           P0                      </a:t>
            </a:r>
            <a:r>
              <a:rPr lang="en-US" sz="1800" dirty="0" smtClean="0">
                <a:latin typeface="Verdana" pitchFamily="1" charset="0"/>
              </a:rPr>
              <a:t>R6                </a:t>
            </a:r>
            <a:r>
              <a:rPr lang="en-US" sz="1800" dirty="0">
                <a:latin typeface="Verdana" pitchFamily="1" charset="0"/>
              </a:rPr>
              <a:t>P4</a:t>
            </a:r>
          </a:p>
        </p:txBody>
      </p:sp>
      <p:sp>
        <p:nvSpPr>
          <p:cNvPr id="603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Verdana" pitchFamily="1" charset="0"/>
              </a:rPr>
              <a:t>P3</a:t>
            </a:r>
          </a:p>
        </p:txBody>
      </p:sp>
      <p:grpSp>
        <p:nvGrpSpPr>
          <p:cNvPr id="604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607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8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9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611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61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2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P4</a:t>
              </a:r>
            </a:p>
          </p:txBody>
        </p:sp>
      </p:grpSp>
      <p:grpSp>
        <p:nvGrpSpPr>
          <p:cNvPr id="618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623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8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632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Execute &amp; Commit</a:t>
              </a:r>
            </a:p>
          </p:txBody>
        </p:sp>
      </p:grpSp>
      <p:grpSp>
        <p:nvGrpSpPr>
          <p:cNvPr id="640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643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Verdana" pitchFamily="1" charset="0"/>
                </a:rPr>
                <a:t>p</a:t>
              </a:r>
            </a:p>
          </p:txBody>
        </p:sp>
        <p:sp>
          <p:nvSpPr>
            <p:cNvPr id="644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Verdana" pitchFamily="1" charset="0"/>
                </a:rPr>
                <a:t>p</a:t>
              </a:r>
            </a:p>
          </p:txBody>
        </p:sp>
        <p:sp>
          <p:nvSpPr>
            <p:cNvPr id="648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p</a:t>
              </a:r>
            </a:p>
          </p:txBody>
        </p:sp>
        <p:sp>
          <p:nvSpPr>
            <p:cNvPr id="651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Verdana" pitchFamily="1" charset="0"/>
                </a:rPr>
                <a:t>&lt;R1&gt;</a:t>
              </a:r>
            </a:p>
          </p:txBody>
        </p:sp>
      </p:grpSp>
      <p:sp>
        <p:nvSpPr>
          <p:cNvPr id="654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latin typeface="Verdana" pitchFamily="1" charset="0"/>
              </a:rPr>
              <a:t>P8</a:t>
            </a:r>
          </a:p>
        </p:txBody>
      </p:sp>
      <p:sp>
        <p:nvSpPr>
          <p:cNvPr id="658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pitchFamily="1" charset="0"/>
              </a:rPr>
              <a:t>x</a:t>
            </a:r>
          </a:p>
        </p:txBody>
      </p:sp>
      <p:grpSp>
        <p:nvGrpSpPr>
          <p:cNvPr id="664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670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2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673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74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675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pitchFamily="1" charset="0"/>
                </a:rPr>
                <a:t>&lt;R3&gt;</a:t>
              </a:r>
            </a:p>
          </p:txBody>
        </p:sp>
      </p:grpSp>
      <p:sp>
        <p:nvSpPr>
          <p:cNvPr id="676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77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678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0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pitchFamily="1" charset="0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" grpId="0" autoUpdateAnimBg="0"/>
      <p:bldP spid="658" grpId="0" autoUpdateAnimBg="0"/>
      <p:bldP spid="676" grpId="0" animBg="1"/>
      <p:bldP spid="680" grpId="0" animBg="1"/>
      <p:bldP spid="6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Active Instruction Window in ROB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57" name="Rectangle 2"/>
          <p:cNvSpPr>
            <a:spLocks noChangeArrowheads="1"/>
          </p:cNvSpPr>
          <p:nvPr/>
        </p:nvSpPr>
        <p:spPr bwMode="auto">
          <a:xfrm>
            <a:off x="685800" y="1576489"/>
            <a:ext cx="2895600" cy="2198156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5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4261" y="1585560"/>
            <a:ext cx="3379640" cy="3686324"/>
          </a:xfrm>
          <a:noFill/>
          <a:ln/>
        </p:spPr>
        <p:txBody>
          <a:bodyPr anchor="t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ld </a:t>
            </a:r>
            <a:r>
              <a:rPr lang="en-US" b="1" dirty="0">
                <a:solidFill>
                  <a:schemeClr val="tx1"/>
                </a:solidFill>
              </a:rPr>
              <a:t>r1, (r3)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add r3, r1, r2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sub r6, r7, r9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add r3, r3, r6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ld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add r6, r6, r3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>
                <a:solidFill>
                  <a:schemeClr val="tx1"/>
                </a:solidFill>
              </a:rPr>
              <a:t>st</a:t>
            </a:r>
            <a:r>
              <a:rPr lang="en-US" b="1" dirty="0">
                <a:solidFill>
                  <a:schemeClr val="tx1"/>
                </a:solidFill>
              </a:rPr>
              <a:t> r6, (r1)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ld r6, (</a:t>
            </a:r>
            <a:r>
              <a:rPr lang="en-US" b="1" dirty="0" smtClean="0">
                <a:solidFill>
                  <a:schemeClr val="tx1"/>
                </a:solidFill>
              </a:rPr>
              <a:t>r1)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tx1"/>
                </a:solidFill>
              </a:rPr>
              <a:t>(newer instructions)</a:t>
            </a:r>
          </a:p>
        </p:txBody>
      </p:sp>
      <p:sp>
        <p:nvSpPr>
          <p:cNvPr id="359" name="Text Box 5"/>
          <p:cNvSpPr txBox="1">
            <a:spLocks noChangeArrowheads="1"/>
          </p:cNvSpPr>
          <p:nvPr/>
        </p:nvSpPr>
        <p:spPr bwMode="auto">
          <a:xfrm>
            <a:off x="654690" y="1124700"/>
            <a:ext cx="292259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 smtClean="0">
                <a:latin typeface="+mj-lt"/>
              </a:rPr>
              <a:t>(older </a:t>
            </a:r>
            <a:r>
              <a:rPr lang="en-US" sz="2400" b="1" dirty="0">
                <a:latin typeface="+mj-lt"/>
              </a:rPr>
              <a:t>instructions)</a:t>
            </a:r>
          </a:p>
        </p:txBody>
      </p:sp>
      <p:sp>
        <p:nvSpPr>
          <p:cNvPr id="361" name="Text Box 7"/>
          <p:cNvSpPr txBox="1">
            <a:spLocks noChangeArrowheads="1"/>
          </p:cNvSpPr>
          <p:nvPr/>
        </p:nvSpPr>
        <p:spPr bwMode="auto">
          <a:xfrm>
            <a:off x="1452563" y="5578577"/>
            <a:ext cx="148470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>
                <a:latin typeface="+mj-lt"/>
              </a:rPr>
              <a:t>Cycle </a:t>
            </a:r>
            <a:r>
              <a:rPr lang="en-US" sz="2400" b="1" dirty="0" smtClean="0">
                <a:latin typeface="+mj-lt"/>
              </a:rPr>
              <a:t>(t)</a:t>
            </a:r>
            <a:endParaRPr lang="en-US" sz="2400" b="1" dirty="0">
              <a:latin typeface="+mj-lt"/>
            </a:endParaRPr>
          </a:p>
        </p:txBody>
      </p:sp>
      <p:grpSp>
        <p:nvGrpSpPr>
          <p:cNvPr id="362" name="Group 8"/>
          <p:cNvGrpSpPr>
            <a:grpSpLocks/>
          </p:cNvGrpSpPr>
          <p:nvPr/>
        </p:nvGrpSpPr>
        <p:grpSpPr bwMode="auto">
          <a:xfrm>
            <a:off x="3810000" y="1195489"/>
            <a:ext cx="4800600" cy="4845051"/>
            <a:chOff x="2400" y="1008"/>
            <a:chExt cx="3024" cy="3052"/>
          </a:xfrm>
        </p:grpSpPr>
        <p:sp>
          <p:nvSpPr>
            <p:cNvPr id="36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…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ld r1, (r3)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add r3, r1, r2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sub r6, r7, r9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add r3, r3, r6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ld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add r6, r6, r3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st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ld r6, (r1)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>
                  <a:latin typeface="+mj-lt"/>
                </a:rPr>
                <a:t>…</a:t>
              </a:r>
            </a:p>
          </p:txBody>
        </p:sp>
        <p:sp>
          <p:nvSpPr>
            <p:cNvPr id="36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2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3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86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>
                  <a:latin typeface="+mj-lt"/>
                </a:rPr>
                <a:t>Commit</a:t>
              </a:r>
            </a:p>
          </p:txBody>
        </p:sp>
        <p:sp>
          <p:nvSpPr>
            <p:cNvPr id="379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2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3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632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>
                  <a:latin typeface="+mj-lt"/>
                </a:rPr>
                <a:t>Fetch</a:t>
              </a:r>
            </a:p>
          </p:txBody>
        </p:sp>
        <p:sp>
          <p:nvSpPr>
            <p:cNvPr id="385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126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dirty="0">
                  <a:latin typeface="+mj-lt"/>
                </a:rPr>
                <a:t>Cycle </a:t>
              </a:r>
              <a:r>
                <a:rPr lang="en-US" sz="2400" b="1" dirty="0" smtClean="0">
                  <a:latin typeface="+mj-lt"/>
                </a:rPr>
                <a:t>(t </a:t>
              </a:r>
              <a:r>
                <a:rPr lang="en-US" sz="2400" b="1" dirty="0">
                  <a:latin typeface="+mj-lt"/>
                </a:rPr>
                <a:t>+ </a:t>
              </a:r>
              <a:r>
                <a:rPr lang="en-US" sz="2400" b="1" dirty="0" smtClean="0">
                  <a:latin typeface="+mj-lt"/>
                </a:rPr>
                <a:t>1)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389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0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5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874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>
                  <a:latin typeface="+mj-lt"/>
                </a:rPr>
                <a:t>Execute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507280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Superscalar Register Renaming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During decode, instruction is allocated new physical register for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Instruction’s source registers renamed to physical  register with newest value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Execution unit only sees physical register numbers.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Does this work?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57450" y="3661872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latin typeface="Verdana" pitchFamily="1" charset="0"/>
              </a:rPr>
              <a:t>Rename </a:t>
            </a:r>
            <a:r>
              <a:rPr lang="en-US" sz="2000" dirty="0">
                <a:latin typeface="Verdana" pitchFamily="1" charset="0"/>
              </a:rPr>
              <a:t>Table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05000" y="2595072"/>
            <a:ext cx="2514600" cy="288925"/>
            <a:chOff x="1344" y="1450"/>
            <a:chExt cx="2112" cy="230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4800600" y="2595072"/>
            <a:ext cx="2514600" cy="288925"/>
            <a:chOff x="1344" y="1450"/>
            <a:chExt cx="2112" cy="230"/>
          </a:xfrm>
        </p:grpSpPr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5715000" y="3661872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Register Free List</a:t>
            </a: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3429000" y="2899872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4419600" y="2899872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4724400" y="2899872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3657600" y="2899872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4724400" y="5947872"/>
            <a:ext cx="2819400" cy="304800"/>
            <a:chOff x="1344" y="1450"/>
            <a:chExt cx="2112" cy="230"/>
          </a:xfrm>
        </p:grpSpPr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grpSp>
        <p:nvGrpSpPr>
          <p:cNvPr id="16" name="Group 25"/>
          <p:cNvGrpSpPr>
            <a:grpSpLocks/>
          </p:cNvGrpSpPr>
          <p:nvPr/>
        </p:nvGrpSpPr>
        <p:grpSpPr bwMode="auto">
          <a:xfrm>
            <a:off x="1752600" y="5947872"/>
            <a:ext cx="2819400" cy="304800"/>
            <a:chOff x="1344" y="1450"/>
            <a:chExt cx="2112" cy="230"/>
          </a:xfrm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429000" y="4576272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1"/>
          <p:cNvSpPr>
            <a:spLocks/>
          </p:cNvSpPr>
          <p:nvPr/>
        </p:nvSpPr>
        <p:spPr bwMode="auto">
          <a:xfrm>
            <a:off x="3657600" y="4576272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2"/>
          <p:cNvSpPr>
            <a:spLocks/>
          </p:cNvSpPr>
          <p:nvPr/>
        </p:nvSpPr>
        <p:spPr bwMode="auto">
          <a:xfrm>
            <a:off x="4419600" y="4576272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3"/>
          <p:cNvSpPr>
            <a:spLocks/>
          </p:cNvSpPr>
          <p:nvPr/>
        </p:nvSpPr>
        <p:spPr bwMode="auto">
          <a:xfrm>
            <a:off x="4724400" y="4576272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4"/>
          <p:cNvSpPr>
            <a:spLocks/>
          </p:cNvSpPr>
          <p:nvPr/>
        </p:nvSpPr>
        <p:spPr bwMode="auto">
          <a:xfrm>
            <a:off x="2819400" y="4576272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5"/>
          <p:cNvSpPr>
            <a:spLocks/>
          </p:cNvSpPr>
          <p:nvPr/>
        </p:nvSpPr>
        <p:spPr bwMode="auto">
          <a:xfrm>
            <a:off x="5715000" y="4576272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6"/>
          <p:cNvSpPr>
            <a:spLocks/>
          </p:cNvSpPr>
          <p:nvPr/>
        </p:nvSpPr>
        <p:spPr bwMode="auto">
          <a:xfrm>
            <a:off x="2457450" y="4363547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37"/>
          <p:cNvSpPr>
            <a:spLocks/>
          </p:cNvSpPr>
          <p:nvPr/>
        </p:nvSpPr>
        <p:spPr bwMode="auto">
          <a:xfrm>
            <a:off x="1447800" y="3661872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285750" y="3657110"/>
            <a:ext cx="1255713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Mapping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914400" y="2518872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1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7315200" y="2518872"/>
            <a:ext cx="9350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2</a:t>
            </a: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3236913" y="3657110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pitchFamily="1" charset="0"/>
              </a:rPr>
              <a:t>Read Addresses</a:t>
            </a: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3276600" y="4271472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>
                <a:latin typeface="Verdana" pitchFamily="1" charset="0"/>
              </a:rPr>
              <a:t>Read Data</a:t>
            </a:r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 rot="16200000">
            <a:off x="2336800" y="3852372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latin typeface="Verdana" pitchFamily="1" charset="0"/>
              </a:rPr>
              <a:t>Write Ports</a:t>
            </a:r>
          </a:p>
        </p:txBody>
      </p:sp>
      <p:sp>
        <p:nvSpPr>
          <p:cNvPr id="50" name="Freeform 45"/>
          <p:cNvSpPr>
            <a:spLocks/>
          </p:cNvSpPr>
          <p:nvPr/>
        </p:nvSpPr>
        <p:spPr bwMode="auto">
          <a:xfrm>
            <a:off x="1981200" y="2899872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6"/>
          <p:cNvSpPr>
            <a:spLocks/>
          </p:cNvSpPr>
          <p:nvPr/>
        </p:nvSpPr>
        <p:spPr bwMode="auto">
          <a:xfrm>
            <a:off x="1981200" y="4271472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7"/>
          <p:cNvSpPr>
            <a:spLocks/>
          </p:cNvSpPr>
          <p:nvPr/>
        </p:nvSpPr>
        <p:spPr bwMode="auto">
          <a:xfrm>
            <a:off x="2209800" y="2899872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8"/>
          <p:cNvSpPr>
            <a:spLocks/>
          </p:cNvSpPr>
          <p:nvPr/>
        </p:nvSpPr>
        <p:spPr bwMode="auto">
          <a:xfrm>
            <a:off x="2209800" y="3890472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49"/>
          <p:cNvSpPr>
            <a:spLocks/>
          </p:cNvSpPr>
          <p:nvPr/>
        </p:nvSpPr>
        <p:spPr bwMode="auto">
          <a:xfrm>
            <a:off x="5715000" y="4347672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27 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Assignment on web page. Teams of 2-3.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Submit soft copies to Sakai.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Piazza for questions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Superscalar Register Renaming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8" name="Line 3"/>
          <p:cNvSpPr>
            <a:spLocks noChangeShapeType="1"/>
          </p:cNvSpPr>
          <p:nvPr/>
        </p:nvSpPr>
        <p:spPr bwMode="auto">
          <a:xfrm>
            <a:off x="5886450" y="2322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4"/>
          <p:cNvSpPr>
            <a:spLocks noChangeShapeType="1"/>
          </p:cNvSpPr>
          <p:nvPr/>
        </p:nvSpPr>
        <p:spPr bwMode="auto">
          <a:xfrm>
            <a:off x="6115050" y="2017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Line 5"/>
          <p:cNvSpPr>
            <a:spLocks noChangeShapeType="1"/>
          </p:cNvSpPr>
          <p:nvPr/>
        </p:nvSpPr>
        <p:spPr bwMode="auto">
          <a:xfrm>
            <a:off x="7105650" y="2170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6"/>
          <p:cNvSpPr>
            <a:spLocks noChangeShapeType="1"/>
          </p:cNvSpPr>
          <p:nvPr/>
        </p:nvSpPr>
        <p:spPr bwMode="auto">
          <a:xfrm>
            <a:off x="7258050" y="3846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7"/>
          <p:cNvSpPr>
            <a:spLocks noChangeShapeType="1"/>
          </p:cNvSpPr>
          <p:nvPr/>
        </p:nvSpPr>
        <p:spPr bwMode="auto">
          <a:xfrm>
            <a:off x="6343650" y="3846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Freeform 8"/>
          <p:cNvSpPr>
            <a:spLocks/>
          </p:cNvSpPr>
          <p:nvPr/>
        </p:nvSpPr>
        <p:spPr bwMode="auto">
          <a:xfrm>
            <a:off x="69532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Freeform 9"/>
          <p:cNvSpPr>
            <a:spLocks/>
          </p:cNvSpPr>
          <p:nvPr/>
        </p:nvSpPr>
        <p:spPr bwMode="auto">
          <a:xfrm>
            <a:off x="60388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0"/>
          <p:cNvSpPr>
            <a:spLocks noChangeShapeType="1"/>
          </p:cNvSpPr>
          <p:nvPr/>
        </p:nvSpPr>
        <p:spPr bwMode="auto">
          <a:xfrm>
            <a:off x="6877050" y="2322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11"/>
          <p:cNvSpPr>
            <a:spLocks noChangeShapeType="1"/>
          </p:cNvSpPr>
          <p:nvPr/>
        </p:nvSpPr>
        <p:spPr bwMode="auto">
          <a:xfrm>
            <a:off x="3067050" y="2322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Rectangle 12"/>
          <p:cNvSpPr>
            <a:spLocks noChangeArrowheads="1"/>
          </p:cNvSpPr>
          <p:nvPr/>
        </p:nvSpPr>
        <p:spPr bwMode="auto">
          <a:xfrm>
            <a:off x="2552700" y="2779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000" dirty="0">
                <a:latin typeface="Verdana" pitchFamily="1" charset="0"/>
              </a:rPr>
              <a:t>Rename Table</a:t>
            </a:r>
          </a:p>
        </p:txBody>
      </p:sp>
      <p:grpSp>
        <p:nvGrpSpPr>
          <p:cNvPr id="138" name="Group 13"/>
          <p:cNvGrpSpPr>
            <a:grpSpLocks/>
          </p:cNvGrpSpPr>
          <p:nvPr/>
        </p:nvGrpSpPr>
        <p:grpSpPr bwMode="auto">
          <a:xfrm>
            <a:off x="2058988" y="1331913"/>
            <a:ext cx="2514600" cy="288925"/>
            <a:chOff x="1344" y="1450"/>
            <a:chExt cx="2112" cy="230"/>
          </a:xfrm>
        </p:grpSpPr>
        <p:sp>
          <p:nvSpPr>
            <p:cNvPr id="139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40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41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142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grpSp>
        <p:nvGrpSpPr>
          <p:cNvPr id="143" name="Group 18"/>
          <p:cNvGrpSpPr>
            <a:grpSpLocks/>
          </p:cNvGrpSpPr>
          <p:nvPr/>
        </p:nvGrpSpPr>
        <p:grpSpPr bwMode="auto">
          <a:xfrm>
            <a:off x="4954588" y="1331913"/>
            <a:ext cx="2514600" cy="288925"/>
            <a:chOff x="1344" y="1450"/>
            <a:chExt cx="2112" cy="230"/>
          </a:xfrm>
        </p:grpSpPr>
        <p:sp>
          <p:nvSpPr>
            <p:cNvPr id="144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45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Src1</a:t>
              </a:r>
            </a:p>
          </p:txBody>
        </p:sp>
        <p:sp>
          <p:nvSpPr>
            <p:cNvPr id="146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Src2</a:t>
              </a:r>
            </a:p>
          </p:txBody>
        </p:sp>
        <p:sp>
          <p:nvSpPr>
            <p:cNvPr id="147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Dest</a:t>
              </a:r>
            </a:p>
          </p:txBody>
        </p:sp>
      </p:grpSp>
      <p:sp>
        <p:nvSpPr>
          <p:cNvPr id="148" name="Rectangle 23"/>
          <p:cNvSpPr>
            <a:spLocks noChangeArrowheads="1"/>
          </p:cNvSpPr>
          <p:nvPr/>
        </p:nvSpPr>
        <p:spPr bwMode="auto">
          <a:xfrm>
            <a:off x="7410450" y="2779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Register Free List</a:t>
            </a:r>
          </a:p>
        </p:txBody>
      </p:sp>
      <p:sp>
        <p:nvSpPr>
          <p:cNvPr id="149" name="Line 24"/>
          <p:cNvSpPr>
            <a:spLocks noChangeShapeType="1"/>
          </p:cNvSpPr>
          <p:nvPr/>
        </p:nvSpPr>
        <p:spPr bwMode="auto">
          <a:xfrm>
            <a:off x="3582988" y="1636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Freeform 25"/>
          <p:cNvSpPr>
            <a:spLocks/>
          </p:cNvSpPr>
          <p:nvPr/>
        </p:nvSpPr>
        <p:spPr bwMode="auto">
          <a:xfrm>
            <a:off x="3811588" y="1636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" name="Group 26"/>
          <p:cNvGrpSpPr>
            <a:grpSpLocks/>
          </p:cNvGrpSpPr>
          <p:nvPr/>
        </p:nvGrpSpPr>
        <p:grpSpPr bwMode="auto">
          <a:xfrm>
            <a:off x="4895850" y="5599113"/>
            <a:ext cx="2819400" cy="304800"/>
            <a:chOff x="1344" y="1450"/>
            <a:chExt cx="2112" cy="230"/>
          </a:xfrm>
        </p:grpSpPr>
        <p:sp>
          <p:nvSpPr>
            <p:cNvPr id="152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53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154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grpSp>
        <p:nvGrpSpPr>
          <p:cNvPr id="156" name="Group 31"/>
          <p:cNvGrpSpPr>
            <a:grpSpLocks/>
          </p:cNvGrpSpPr>
          <p:nvPr/>
        </p:nvGrpSpPr>
        <p:grpSpPr bwMode="auto">
          <a:xfrm>
            <a:off x="1924050" y="5599113"/>
            <a:ext cx="2819400" cy="304800"/>
            <a:chOff x="1344" y="1450"/>
            <a:chExt cx="2112" cy="230"/>
          </a:xfrm>
        </p:grpSpPr>
        <p:sp>
          <p:nvSpPr>
            <p:cNvPr id="157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Op</a:t>
              </a:r>
            </a:p>
          </p:txBody>
        </p:sp>
        <p:sp>
          <p:nvSpPr>
            <p:cNvPr id="158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PSrc1</a:t>
              </a:r>
            </a:p>
          </p:txBody>
        </p:sp>
        <p:sp>
          <p:nvSpPr>
            <p:cNvPr id="159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PSrc2</a:t>
              </a:r>
            </a:p>
          </p:txBody>
        </p:sp>
        <p:sp>
          <p:nvSpPr>
            <p:cNvPr id="160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PDest</a:t>
              </a:r>
            </a:p>
          </p:txBody>
        </p:sp>
      </p:grpSp>
      <p:sp>
        <p:nvSpPr>
          <p:cNvPr id="161" name="Line 36"/>
          <p:cNvSpPr>
            <a:spLocks noChangeShapeType="1"/>
          </p:cNvSpPr>
          <p:nvPr/>
        </p:nvSpPr>
        <p:spPr bwMode="auto">
          <a:xfrm>
            <a:off x="3524250" y="3694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Freeform 37"/>
          <p:cNvSpPr>
            <a:spLocks/>
          </p:cNvSpPr>
          <p:nvPr/>
        </p:nvSpPr>
        <p:spPr bwMode="auto">
          <a:xfrm>
            <a:off x="3752850" y="3694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Freeform 38"/>
          <p:cNvSpPr>
            <a:spLocks/>
          </p:cNvSpPr>
          <p:nvPr/>
        </p:nvSpPr>
        <p:spPr bwMode="auto">
          <a:xfrm>
            <a:off x="4514850" y="3694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Freeform 39"/>
          <p:cNvSpPr>
            <a:spLocks/>
          </p:cNvSpPr>
          <p:nvPr/>
        </p:nvSpPr>
        <p:spPr bwMode="auto">
          <a:xfrm>
            <a:off x="4819650" y="3694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Freeform 40"/>
          <p:cNvSpPr>
            <a:spLocks/>
          </p:cNvSpPr>
          <p:nvPr/>
        </p:nvSpPr>
        <p:spPr bwMode="auto">
          <a:xfrm>
            <a:off x="2552700" y="3481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AutoShape 41"/>
          <p:cNvSpPr>
            <a:spLocks/>
          </p:cNvSpPr>
          <p:nvPr/>
        </p:nvSpPr>
        <p:spPr bwMode="auto">
          <a:xfrm>
            <a:off x="1543050" y="2779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Text Box 42"/>
          <p:cNvSpPr txBox="1">
            <a:spLocks noChangeArrowheads="1"/>
          </p:cNvSpPr>
          <p:nvPr/>
        </p:nvSpPr>
        <p:spPr bwMode="auto">
          <a:xfrm>
            <a:off x="434975" y="2800350"/>
            <a:ext cx="11477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latin typeface="Verdana" pitchFamily="1" charset="0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1800" i="1">
                <a:latin typeface="Verdana" pitchFamily="1" charset="0"/>
              </a:rPr>
              <a:t>Mapping</a:t>
            </a:r>
          </a:p>
        </p:txBody>
      </p:sp>
      <p:sp>
        <p:nvSpPr>
          <p:cNvPr id="168" name="Text Box 43"/>
          <p:cNvSpPr txBox="1">
            <a:spLocks noChangeArrowheads="1"/>
          </p:cNvSpPr>
          <p:nvPr/>
        </p:nvSpPr>
        <p:spPr bwMode="auto">
          <a:xfrm>
            <a:off x="1169988" y="1219200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1</a:t>
            </a:r>
          </a:p>
        </p:txBody>
      </p:sp>
      <p:sp>
        <p:nvSpPr>
          <p:cNvPr id="169" name="Text Box 44"/>
          <p:cNvSpPr txBox="1">
            <a:spLocks noChangeArrowheads="1"/>
          </p:cNvSpPr>
          <p:nvPr/>
        </p:nvSpPr>
        <p:spPr bwMode="auto">
          <a:xfrm>
            <a:off x="7672388" y="1235075"/>
            <a:ext cx="9350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pitchFamily="1" charset="0"/>
              </a:rPr>
              <a:t>Inst 2</a:t>
            </a:r>
          </a:p>
        </p:txBody>
      </p:sp>
      <p:sp>
        <p:nvSpPr>
          <p:cNvPr id="170" name="Text Box 45"/>
          <p:cNvSpPr txBox="1">
            <a:spLocks noChangeArrowheads="1"/>
          </p:cNvSpPr>
          <p:nvPr/>
        </p:nvSpPr>
        <p:spPr bwMode="auto">
          <a:xfrm>
            <a:off x="3332163" y="2774950"/>
            <a:ext cx="1601787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i="1">
                <a:latin typeface="Verdana" pitchFamily="1" charset="0"/>
              </a:rPr>
              <a:t>Read Addresses</a:t>
            </a:r>
          </a:p>
        </p:txBody>
      </p:sp>
      <p:sp>
        <p:nvSpPr>
          <p:cNvPr id="171" name="Text Box 46"/>
          <p:cNvSpPr txBox="1">
            <a:spLocks noChangeArrowheads="1"/>
          </p:cNvSpPr>
          <p:nvPr/>
        </p:nvSpPr>
        <p:spPr bwMode="auto">
          <a:xfrm>
            <a:off x="3371850" y="3389313"/>
            <a:ext cx="15240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>
                <a:latin typeface="Verdana" pitchFamily="1" charset="0"/>
              </a:rPr>
              <a:t>Read Data</a:t>
            </a:r>
          </a:p>
        </p:txBody>
      </p:sp>
      <p:sp>
        <p:nvSpPr>
          <p:cNvPr id="172" name="Text Box 47"/>
          <p:cNvSpPr txBox="1">
            <a:spLocks noChangeArrowheads="1"/>
          </p:cNvSpPr>
          <p:nvPr/>
        </p:nvSpPr>
        <p:spPr bwMode="auto">
          <a:xfrm rot="16200000">
            <a:off x="2432050" y="2970213"/>
            <a:ext cx="758825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latin typeface="Verdana" pitchFamily="1" charset="0"/>
              </a:rPr>
              <a:t>Write Ports</a:t>
            </a:r>
          </a:p>
        </p:txBody>
      </p:sp>
      <p:sp>
        <p:nvSpPr>
          <p:cNvPr id="173" name="Freeform 48"/>
          <p:cNvSpPr>
            <a:spLocks/>
          </p:cNvSpPr>
          <p:nvPr/>
        </p:nvSpPr>
        <p:spPr bwMode="auto">
          <a:xfrm>
            <a:off x="2076450" y="3465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Freeform 49"/>
          <p:cNvSpPr>
            <a:spLocks/>
          </p:cNvSpPr>
          <p:nvPr/>
        </p:nvSpPr>
        <p:spPr bwMode="auto">
          <a:xfrm>
            <a:off x="7410450" y="3465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Freeform 50"/>
          <p:cNvSpPr>
            <a:spLocks/>
          </p:cNvSpPr>
          <p:nvPr/>
        </p:nvSpPr>
        <p:spPr bwMode="auto">
          <a:xfrm>
            <a:off x="6284913" y="5065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Freeform 51"/>
          <p:cNvSpPr>
            <a:spLocks/>
          </p:cNvSpPr>
          <p:nvPr/>
        </p:nvSpPr>
        <p:spPr bwMode="auto">
          <a:xfrm>
            <a:off x="7181850" y="5065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Freeform 52"/>
          <p:cNvSpPr>
            <a:spLocks/>
          </p:cNvSpPr>
          <p:nvPr/>
        </p:nvSpPr>
        <p:spPr bwMode="auto">
          <a:xfrm>
            <a:off x="2076450" y="1636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Freeform 53"/>
          <p:cNvSpPr>
            <a:spLocks/>
          </p:cNvSpPr>
          <p:nvPr/>
        </p:nvSpPr>
        <p:spPr bwMode="auto">
          <a:xfrm>
            <a:off x="4514850" y="1636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Freeform 54"/>
          <p:cNvSpPr>
            <a:spLocks/>
          </p:cNvSpPr>
          <p:nvPr/>
        </p:nvSpPr>
        <p:spPr bwMode="auto">
          <a:xfrm>
            <a:off x="4818063" y="1636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Oval 55"/>
          <p:cNvSpPr>
            <a:spLocks noChangeArrowheads="1"/>
          </p:cNvSpPr>
          <p:nvPr/>
        </p:nvSpPr>
        <p:spPr bwMode="auto">
          <a:xfrm>
            <a:off x="6724650" y="3008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=?</a:t>
            </a:r>
          </a:p>
        </p:txBody>
      </p:sp>
      <p:sp>
        <p:nvSpPr>
          <p:cNvPr id="181" name="Line 56"/>
          <p:cNvSpPr>
            <a:spLocks noChangeShapeType="1"/>
          </p:cNvSpPr>
          <p:nvPr/>
        </p:nvSpPr>
        <p:spPr bwMode="auto">
          <a:xfrm flipH="1">
            <a:off x="7105650" y="2093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Freeform 57"/>
          <p:cNvSpPr>
            <a:spLocks/>
          </p:cNvSpPr>
          <p:nvPr/>
        </p:nvSpPr>
        <p:spPr bwMode="auto">
          <a:xfrm>
            <a:off x="69532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" name="Freeform 58"/>
          <p:cNvSpPr>
            <a:spLocks/>
          </p:cNvSpPr>
          <p:nvPr/>
        </p:nvSpPr>
        <p:spPr bwMode="auto">
          <a:xfrm>
            <a:off x="5797550" y="3694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Freeform 59"/>
          <p:cNvSpPr>
            <a:spLocks/>
          </p:cNvSpPr>
          <p:nvPr/>
        </p:nvSpPr>
        <p:spPr bwMode="auto">
          <a:xfrm>
            <a:off x="2305050" y="3008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60"/>
          <p:cNvSpPr>
            <a:spLocks noChangeShapeType="1"/>
          </p:cNvSpPr>
          <p:nvPr/>
        </p:nvSpPr>
        <p:spPr bwMode="auto">
          <a:xfrm>
            <a:off x="7258050" y="3846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61"/>
          <p:cNvSpPr>
            <a:spLocks noChangeShapeType="1"/>
          </p:cNvSpPr>
          <p:nvPr/>
        </p:nvSpPr>
        <p:spPr bwMode="auto">
          <a:xfrm>
            <a:off x="6343650" y="3846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Line 62"/>
          <p:cNvSpPr>
            <a:spLocks noChangeShapeType="1"/>
          </p:cNvSpPr>
          <p:nvPr/>
        </p:nvSpPr>
        <p:spPr bwMode="auto">
          <a:xfrm>
            <a:off x="6572250" y="5294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Line 63"/>
          <p:cNvSpPr>
            <a:spLocks noChangeShapeType="1"/>
          </p:cNvSpPr>
          <p:nvPr/>
        </p:nvSpPr>
        <p:spPr bwMode="auto">
          <a:xfrm>
            <a:off x="7486650" y="5294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Line 64"/>
          <p:cNvSpPr>
            <a:spLocks noChangeShapeType="1"/>
          </p:cNvSpPr>
          <p:nvPr/>
        </p:nvSpPr>
        <p:spPr bwMode="auto">
          <a:xfrm>
            <a:off x="2914650" y="3846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Oval 65"/>
          <p:cNvSpPr>
            <a:spLocks noChangeArrowheads="1"/>
          </p:cNvSpPr>
          <p:nvPr/>
        </p:nvSpPr>
        <p:spPr bwMode="auto">
          <a:xfrm>
            <a:off x="5810250" y="3008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=?</a:t>
            </a:r>
          </a:p>
        </p:txBody>
      </p:sp>
      <p:sp>
        <p:nvSpPr>
          <p:cNvPr id="191" name="Freeform 66"/>
          <p:cNvSpPr>
            <a:spLocks/>
          </p:cNvSpPr>
          <p:nvPr/>
        </p:nvSpPr>
        <p:spPr bwMode="auto">
          <a:xfrm>
            <a:off x="6038850" y="3313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Line 67"/>
          <p:cNvSpPr>
            <a:spLocks noChangeShapeType="1"/>
          </p:cNvSpPr>
          <p:nvPr/>
        </p:nvSpPr>
        <p:spPr bwMode="auto">
          <a:xfrm>
            <a:off x="6115050" y="2017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Freeform 68"/>
          <p:cNvSpPr>
            <a:spLocks/>
          </p:cNvSpPr>
          <p:nvPr/>
        </p:nvSpPr>
        <p:spPr bwMode="auto">
          <a:xfrm>
            <a:off x="3054350" y="1636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Line 69"/>
          <p:cNvSpPr>
            <a:spLocks noChangeShapeType="1"/>
          </p:cNvSpPr>
          <p:nvPr/>
        </p:nvSpPr>
        <p:spPr bwMode="auto">
          <a:xfrm>
            <a:off x="5886450" y="2322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Freeform 70"/>
          <p:cNvSpPr>
            <a:spLocks/>
          </p:cNvSpPr>
          <p:nvPr/>
        </p:nvSpPr>
        <p:spPr bwMode="auto">
          <a:xfrm>
            <a:off x="2305050" y="2322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Line 71"/>
          <p:cNvSpPr>
            <a:spLocks noChangeShapeType="1"/>
          </p:cNvSpPr>
          <p:nvPr/>
        </p:nvSpPr>
        <p:spPr bwMode="auto">
          <a:xfrm>
            <a:off x="6877050" y="2322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Text Box 72"/>
          <p:cNvSpPr txBox="1">
            <a:spLocks noChangeArrowheads="1"/>
          </p:cNvSpPr>
          <p:nvPr/>
        </p:nvSpPr>
        <p:spPr bwMode="auto">
          <a:xfrm>
            <a:off x="0" y="3966670"/>
            <a:ext cx="2307325" cy="2062103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latin typeface="Verdana" pitchFamily="1" charset="0"/>
              </a:rPr>
              <a:t>Must check for RAW hazards between instructions issuing in same cycle</a:t>
            </a:r>
            <a:r>
              <a:rPr lang="en-US" sz="1600" dirty="0" smtClean="0">
                <a:latin typeface="Verdana" pitchFamily="1" charset="0"/>
              </a:rPr>
              <a:t>. If RAW hazard, pass Inst1’s </a:t>
            </a:r>
            <a:r>
              <a:rPr lang="en-US" sz="1600" dirty="0" err="1" smtClean="0">
                <a:latin typeface="Verdana" pitchFamily="1" charset="0"/>
              </a:rPr>
              <a:t>Pdest</a:t>
            </a:r>
            <a:r>
              <a:rPr lang="en-US" sz="1600" dirty="0" smtClean="0">
                <a:latin typeface="Verdana" pitchFamily="1" charset="0"/>
              </a:rPr>
              <a:t> to Inst2’s PSrc1 or PSrc2.</a:t>
            </a:r>
            <a:endParaRPr lang="en-US" sz="1600" i="1" dirty="0"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Memory Dependencies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</a:p>
          <a:p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	r1, j(r2)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ld 	r3, k(r4)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When can we execute the load?</a:t>
            </a: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Memory Queue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Execute all loads and stores in program order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Load and store cannot leave ROB and commit architected state until all previous loads and stores have completed execution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Can still execute loads speculatively and out-of-order with respect to other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Loads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Conservative out-of-order load execution</a:t>
            </a:r>
          </a:p>
          <a:p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	r1, j(r2)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ld 	r3, k(r4)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Split execution of store instruction into two phases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Address calculation and data write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Can execute load before store if addresses known and j(r2) != k(r4)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Each load address compared with addresses of previous uncommitted stores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Don’t execute load if any previous store address not known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Loads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	r1, j(r2)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ld 	r3, k(r4)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Guess that j(r4) != k(r2)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Execute load before store address is known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Need to hold all completed but uncommitted load/store addresses in program order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Later, if we find r4 == r2, squash load and all following instructions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Large penalty for inaccurate address speculation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Stores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Just like register updates, stores should not modify the memory until after the instruction is committed.</a:t>
            </a: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 speculative store buffer is a structure introduced to hold speculative store data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Store Buffer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581150"/>
            <a:ext cx="8147325" cy="1459389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On store execute: mark entry valid (V) and speculative (S), save data and tag of instruction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On store commit: clear speculative bit and eventually move data to cache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On store abort: clear valid bit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41017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Data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145355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Load Address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09155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Tags</a:t>
            </a: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743842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543942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012005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85267" y="3657600"/>
            <a:ext cx="24463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Verdana" pitchFamily="1" charset="0"/>
              </a:rPr>
              <a:t> Store </a:t>
            </a:r>
            <a:r>
              <a:rPr lang="en-US" sz="1400" dirty="0">
                <a:latin typeface="Verdana" pitchFamily="1" charset="0"/>
              </a:rPr>
              <a:t>Commit Path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652267" y="1600200"/>
            <a:ext cx="17986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Verdana" pitchFamily="1" charset="0"/>
              </a:rPr>
              <a:t>L1 Data Cache</a:t>
            </a:r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2743842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6539555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882455" y="3886200"/>
            <a:ext cx="1098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Verdana" pitchFamily="1" charset="0"/>
              </a:rPr>
              <a:t>Load Data</a:t>
            </a:r>
          </a:p>
        </p:txBody>
      </p:sp>
      <p:grpSp>
        <p:nvGrpSpPr>
          <p:cNvPr id="21" name="Group 16"/>
          <p:cNvGrpSpPr>
            <a:grpSpLocks/>
          </p:cNvGrpSpPr>
          <p:nvPr/>
        </p:nvGrpSpPr>
        <p:grpSpPr bwMode="auto">
          <a:xfrm>
            <a:off x="813442" y="3514725"/>
            <a:ext cx="2930525" cy="217488"/>
            <a:chOff x="0" y="2640"/>
            <a:chExt cx="2112" cy="192"/>
          </a:xfrm>
        </p:grpSpPr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26" name="Group 21"/>
          <p:cNvGrpSpPr>
            <a:grpSpLocks/>
          </p:cNvGrpSpPr>
          <p:nvPr/>
        </p:nvGrpSpPr>
        <p:grpSpPr bwMode="auto">
          <a:xfrm>
            <a:off x="813442" y="3297238"/>
            <a:ext cx="2930525" cy="217487"/>
            <a:chOff x="0" y="2640"/>
            <a:chExt cx="2112" cy="19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1" name="Group 26"/>
          <p:cNvGrpSpPr>
            <a:grpSpLocks/>
          </p:cNvGrpSpPr>
          <p:nvPr/>
        </p:nvGrpSpPr>
        <p:grpSpPr bwMode="auto">
          <a:xfrm>
            <a:off x="813442" y="3079750"/>
            <a:ext cx="2930525" cy="217488"/>
            <a:chOff x="0" y="2640"/>
            <a:chExt cx="2112" cy="192"/>
          </a:xfrm>
        </p:grpSpPr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813442" y="2862263"/>
            <a:ext cx="2930525" cy="217487"/>
            <a:chOff x="0" y="2640"/>
            <a:chExt cx="2112" cy="192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41" name="Group 36"/>
          <p:cNvGrpSpPr>
            <a:grpSpLocks/>
          </p:cNvGrpSpPr>
          <p:nvPr/>
        </p:nvGrpSpPr>
        <p:grpSpPr bwMode="auto">
          <a:xfrm>
            <a:off x="813442" y="2644775"/>
            <a:ext cx="2930525" cy="217488"/>
            <a:chOff x="0" y="2640"/>
            <a:chExt cx="2112" cy="192"/>
          </a:xfrm>
        </p:grpSpPr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S</a:t>
              </a: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46" name="Group 41"/>
          <p:cNvGrpSpPr>
            <a:grpSpLocks/>
          </p:cNvGrpSpPr>
          <p:nvPr/>
        </p:nvGrpSpPr>
        <p:grpSpPr bwMode="auto">
          <a:xfrm>
            <a:off x="808310" y="2427288"/>
            <a:ext cx="2930525" cy="217487"/>
            <a:chOff x="0" y="2640"/>
            <a:chExt cx="2112" cy="192"/>
          </a:xfrm>
        </p:grpSpPr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Tag</a:t>
              </a: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Store Buffer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581150"/>
            <a:ext cx="8147325" cy="1459389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If data in both store buffer and cache, which should we use?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Speculative store buffer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If same address in store buffer twice, which should we use?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Youngest store that is older than load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541017" y="24272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Data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145355" y="14478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Load Address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09155" y="24272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latin typeface="Verdana" pitchFamily="1" charset="0"/>
              </a:rPr>
              <a:t>Tags</a:t>
            </a: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2743842" y="2154238"/>
            <a:ext cx="3729038" cy="1849437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0" y="1632"/>
              </a:cxn>
              <a:cxn ang="0">
                <a:pos x="960" y="1632"/>
              </a:cxn>
              <a:cxn ang="0">
                <a:pos x="960" y="0"/>
              </a:cxn>
              <a:cxn ang="0">
                <a:pos x="2688" y="0"/>
              </a:cxn>
              <a:cxn ang="0">
                <a:pos x="2688" y="240"/>
              </a:cxn>
            </a:cxnLst>
            <a:rect l="0" t="0" r="r" b="b"/>
            <a:pathLst>
              <a:path w="2688" h="1632">
                <a:moveTo>
                  <a:pt x="0" y="1392"/>
                </a:moveTo>
                <a:lnTo>
                  <a:pt x="0" y="1632"/>
                </a:lnTo>
                <a:lnTo>
                  <a:pt x="960" y="1632"/>
                </a:lnTo>
                <a:lnTo>
                  <a:pt x="960" y="0"/>
                </a:lnTo>
                <a:lnTo>
                  <a:pt x="2688" y="0"/>
                </a:lnTo>
                <a:lnTo>
                  <a:pt x="2688" y="24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543942" y="17748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012005" y="19367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985267" y="3657600"/>
            <a:ext cx="24463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 smtClean="0">
                <a:latin typeface="Verdana" pitchFamily="1" charset="0"/>
              </a:rPr>
              <a:t> Store </a:t>
            </a:r>
            <a:r>
              <a:rPr lang="en-US" sz="1400" dirty="0">
                <a:latin typeface="Verdana" pitchFamily="1" charset="0"/>
              </a:rPr>
              <a:t>Commit Path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652267" y="1600200"/>
            <a:ext cx="17986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Verdana" pitchFamily="1" charset="0"/>
              </a:rPr>
              <a:t>L1 Data Cache</a:t>
            </a:r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2743842" y="4003675"/>
            <a:ext cx="5594350" cy="217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6539555" y="35687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882455" y="3886200"/>
            <a:ext cx="1098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Verdana" pitchFamily="1" charset="0"/>
              </a:rPr>
              <a:t>Load Data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813442" y="3514725"/>
            <a:ext cx="2930525" cy="217488"/>
            <a:chOff x="0" y="2640"/>
            <a:chExt cx="2112" cy="192"/>
          </a:xfrm>
        </p:grpSpPr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813442" y="3297238"/>
            <a:ext cx="2930525" cy="217487"/>
            <a:chOff x="0" y="2640"/>
            <a:chExt cx="2112" cy="19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21" name="Group 26"/>
          <p:cNvGrpSpPr>
            <a:grpSpLocks/>
          </p:cNvGrpSpPr>
          <p:nvPr/>
        </p:nvGrpSpPr>
        <p:grpSpPr bwMode="auto">
          <a:xfrm>
            <a:off x="813442" y="3079750"/>
            <a:ext cx="2930525" cy="217488"/>
            <a:chOff x="0" y="2640"/>
            <a:chExt cx="2112" cy="192"/>
          </a:xfrm>
        </p:grpSpPr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26" name="Group 31"/>
          <p:cNvGrpSpPr>
            <a:grpSpLocks/>
          </p:cNvGrpSpPr>
          <p:nvPr/>
        </p:nvGrpSpPr>
        <p:grpSpPr bwMode="auto">
          <a:xfrm>
            <a:off x="813442" y="2862263"/>
            <a:ext cx="2930525" cy="217487"/>
            <a:chOff x="0" y="2640"/>
            <a:chExt cx="2112" cy="192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813442" y="2644775"/>
            <a:ext cx="2930525" cy="217488"/>
            <a:chOff x="0" y="2640"/>
            <a:chExt cx="2112" cy="192"/>
          </a:xfrm>
        </p:grpSpPr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Tag</a:t>
              </a: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S</a:t>
              </a: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808310" y="2427288"/>
            <a:ext cx="2930525" cy="217487"/>
            <a:chOff x="0" y="2640"/>
            <a:chExt cx="2112" cy="192"/>
          </a:xfrm>
        </p:grpSpPr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Tag</a:t>
              </a: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Data</a:t>
              </a: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Verdana" pitchFamily="1" charset="0"/>
                </a:rPr>
                <a:t>S</a:t>
              </a: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Verdana" pitchFamily="1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Speculative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Datapath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66800" y="2838285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09800" y="2838285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Decode &amp; Rename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981200" y="32192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886200" y="32192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114800" y="2838285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Reorder Buffer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04800" y="2838285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PC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762000" y="321928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295400" y="1161885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spcBef>
                <a:spcPct val="0"/>
              </a:spcBef>
            </a:pPr>
            <a:r>
              <a:rPr lang="en-US" sz="2000" b="1" dirty="0"/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2000" b="1" dirty="0"/>
              <a:t>Prediction</a:t>
            </a:r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838200" y="2152485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2971800" y="2152485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2"/>
          <p:cNvSpPr>
            <a:spLocks/>
          </p:cNvSpPr>
          <p:nvPr/>
        </p:nvSpPr>
        <p:spPr bwMode="auto">
          <a:xfrm>
            <a:off x="76200" y="1695285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324600" y="1009485"/>
            <a:ext cx="235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Update predictors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391400" y="2838285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Commit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7162800" y="32192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3446463" y="3981285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4267200" y="1161885"/>
            <a:ext cx="1727200" cy="2755900"/>
            <a:chOff x="2688" y="960"/>
            <a:chExt cx="1088" cy="1736"/>
          </a:xfrm>
        </p:grpSpPr>
        <p:sp>
          <p:nvSpPr>
            <p:cNvPr id="27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r">
                <a:spcBef>
                  <a:spcPct val="0"/>
                </a:spcBef>
              </a:pPr>
              <a:r>
                <a:rPr lang="en-US" sz="2000" b="1" dirty="0"/>
                <a:t>Branch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b="1" dirty="0"/>
                <a:t>Resolution</a:t>
              </a:r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827463" y="5200485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2400" b="1" dirty="0"/>
              <a:t>Unit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4970463" y="5200485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ALU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5275263" y="367648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4056063" y="4209885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Reg. File</a:t>
            </a: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42846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H="1">
            <a:off x="51228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>
            <a:off x="53514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 flipV="1">
            <a:off x="55800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 flipH="1" flipV="1">
            <a:off x="45894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 flipH="1" flipV="1">
            <a:off x="5580063" y="367648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 flipH="1">
            <a:off x="4284663" y="367648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 flipV="1">
            <a:off x="4589463" y="367648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805488" y="5197310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MEM</a:t>
            </a:r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H="1">
            <a:off x="59610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5"/>
          <p:cNvSpPr>
            <a:spLocks noChangeShapeType="1"/>
          </p:cNvSpPr>
          <p:nvPr/>
        </p:nvSpPr>
        <p:spPr bwMode="auto">
          <a:xfrm>
            <a:off x="61896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 flipV="1">
            <a:off x="6418263" y="481948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7"/>
          <p:cNvSpPr>
            <a:spLocks noChangeShapeType="1"/>
          </p:cNvSpPr>
          <p:nvPr/>
        </p:nvSpPr>
        <p:spPr bwMode="auto">
          <a:xfrm>
            <a:off x="6037263" y="367648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8"/>
          <p:cNvSpPr>
            <a:spLocks noChangeShapeType="1"/>
          </p:cNvSpPr>
          <p:nvPr/>
        </p:nvSpPr>
        <p:spPr bwMode="auto">
          <a:xfrm flipH="1" flipV="1">
            <a:off x="6418263" y="367648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6799263" y="5200485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Store Buffer</a:t>
            </a:r>
          </a:p>
        </p:txBody>
      </p:sp>
      <p:sp>
        <p:nvSpPr>
          <p:cNvPr id="48" name="Line 40"/>
          <p:cNvSpPr>
            <a:spLocks noChangeShapeType="1"/>
          </p:cNvSpPr>
          <p:nvPr/>
        </p:nvSpPr>
        <p:spPr bwMode="auto">
          <a:xfrm>
            <a:off x="6570663" y="53528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 flipH="1">
            <a:off x="6570663" y="56576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8170863" y="5200485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2400" b="1" dirty="0"/>
              <a:t>D$</a:t>
            </a:r>
          </a:p>
        </p:txBody>
      </p:sp>
      <p:sp>
        <p:nvSpPr>
          <p:cNvPr id="51" name="Line 43"/>
          <p:cNvSpPr>
            <a:spLocks noChangeShapeType="1"/>
          </p:cNvSpPr>
          <p:nvPr/>
        </p:nvSpPr>
        <p:spPr bwMode="auto">
          <a:xfrm>
            <a:off x="7942263" y="53528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4"/>
          <p:cNvSpPr>
            <a:spLocks noChangeShapeType="1"/>
          </p:cNvSpPr>
          <p:nvPr/>
        </p:nvSpPr>
        <p:spPr bwMode="auto">
          <a:xfrm flipH="1">
            <a:off x="7942263" y="5657685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5"/>
          <p:cNvSpPr>
            <a:spLocks/>
          </p:cNvSpPr>
          <p:nvPr/>
        </p:nvSpPr>
        <p:spPr bwMode="auto">
          <a:xfrm>
            <a:off x="2743200" y="1009485"/>
            <a:ext cx="6019800" cy="2209800"/>
          </a:xfrm>
          <a:custGeom>
            <a:avLst/>
            <a:gdLst/>
            <a:ahLst/>
            <a:cxnLst>
              <a:cxn ang="0">
                <a:pos x="3696" y="1296"/>
              </a:cxn>
              <a:cxn ang="0">
                <a:pos x="3792" y="1296"/>
              </a:cxn>
              <a:cxn ang="0">
                <a:pos x="3792" y="0"/>
              </a:cxn>
              <a:cxn ang="0">
                <a:pos x="480" y="0"/>
              </a:cxn>
              <a:cxn ang="0">
                <a:pos x="0" y="192"/>
              </a:cxn>
            </a:cxnLst>
            <a:rect l="0" t="0" r="r" b="b"/>
            <a:pathLst>
              <a:path w="3792" h="1296">
                <a:moveTo>
                  <a:pt x="3696" y="1296"/>
                </a:moveTo>
                <a:lnTo>
                  <a:pt x="3792" y="1296"/>
                </a:lnTo>
                <a:lnTo>
                  <a:pt x="3792" y="0"/>
                </a:lnTo>
                <a:lnTo>
                  <a:pt x="480" y="0"/>
                </a:lnTo>
                <a:lnTo>
                  <a:pt x="0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440113" y="5914860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55" name="Line 47"/>
          <p:cNvSpPr>
            <a:spLocks noChangeShapeType="1"/>
          </p:cNvSpPr>
          <p:nvPr/>
        </p:nvSpPr>
        <p:spPr bwMode="auto">
          <a:xfrm>
            <a:off x="7772400" y="367648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48"/>
          <p:cNvGrpSpPr>
            <a:grpSpLocks/>
          </p:cNvGrpSpPr>
          <p:nvPr/>
        </p:nvGrpSpPr>
        <p:grpSpPr bwMode="auto">
          <a:xfrm>
            <a:off x="1828800" y="1314285"/>
            <a:ext cx="5586413" cy="3878263"/>
            <a:chOff x="1152" y="1056"/>
            <a:chExt cx="3519" cy="2443"/>
          </a:xfrm>
        </p:grpSpPr>
        <p:sp>
          <p:nvSpPr>
            <p:cNvPr id="57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  <p:sp>
          <p:nvSpPr>
            <p:cNvPr id="59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  <p:sp>
          <p:nvSpPr>
            <p:cNvPr id="62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  <p:sp>
          <p:nvSpPr>
            <p:cNvPr id="63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418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 dirty="0">
                  <a:solidFill>
                    <a:srgbClr val="FF0000"/>
                  </a:solidFill>
                </a:rPr>
                <a:t>kill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Branch penalties limit performance of deeply pipelined processors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Modern branch predictors have high accuracy (&gt;95%) and can significantly reduce branch penalties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Hardware Support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Prediction structures: branch history tables, branch target buffer, etc.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</a:t>
            </a:r>
            <a:r>
              <a:rPr lang="en-US" sz="1600" dirty="0" err="1" smtClean="0">
                <a:solidFill>
                  <a:schemeClr val="tx1"/>
                </a:solidFill>
              </a:rPr>
              <a:t>Mispredict</a:t>
            </a:r>
            <a:r>
              <a:rPr lang="en-US" sz="1600" dirty="0" smtClean="0">
                <a:solidFill>
                  <a:schemeClr val="tx1"/>
                </a:solidFill>
              </a:rPr>
              <a:t> recovery mechanisms: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Separate instruction execution and instruction commit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Kill instructions following branch in pipeline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Restore architectural state to correct path of execution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Midterm Exam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75 minutes, in-class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Closed book, closed notes exam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Performance metrics </a:t>
            </a:r>
            <a:r>
              <a:rPr lang="en-US" sz="1600" b="0" dirty="0" smtClean="0">
                <a:solidFill>
                  <a:schemeClr val="tx1"/>
                </a:solidFill>
              </a:rPr>
              <a:t>– performance, power, yield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Technology</a:t>
            </a:r>
            <a:r>
              <a:rPr lang="en-US" sz="1600" b="0" dirty="0" smtClean="0">
                <a:solidFill>
                  <a:schemeClr val="tx1"/>
                </a:solidFill>
              </a:rPr>
              <a:t> – trends that changed architectural design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History</a:t>
            </a:r>
            <a:r>
              <a:rPr lang="en-US" sz="1600" b="0" dirty="0" smtClean="0">
                <a:solidFill>
                  <a:schemeClr val="tx1"/>
                </a:solidFill>
              </a:rPr>
              <a:t> – Instruction sets (accumulator, stack, index, general-purpose)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CISC</a:t>
            </a:r>
            <a:r>
              <a:rPr lang="en-US" sz="1600" b="0" dirty="0" smtClean="0">
                <a:solidFill>
                  <a:schemeClr val="tx1"/>
                </a:solidFill>
              </a:rPr>
              <a:t> – microprogramming, writing </a:t>
            </a:r>
            <a:r>
              <a:rPr lang="en-US" sz="1600" b="0" dirty="0" err="1" smtClean="0">
                <a:solidFill>
                  <a:schemeClr val="tx1"/>
                </a:solidFill>
              </a:rPr>
              <a:t>microprogram</a:t>
            </a:r>
            <a:r>
              <a:rPr lang="en-US" sz="1600" b="0" dirty="0" smtClean="0">
                <a:solidFill>
                  <a:schemeClr val="tx1"/>
                </a:solidFill>
              </a:rPr>
              <a:t> fragments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Pipelining </a:t>
            </a:r>
            <a:r>
              <a:rPr lang="en-US" sz="1600" b="0" dirty="0" smtClean="0">
                <a:solidFill>
                  <a:schemeClr val="tx1"/>
                </a:solidFill>
              </a:rPr>
              <a:t>– Performance, hazards and ways to resolve them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Instruction-level Parallelism </a:t>
            </a:r>
            <a:r>
              <a:rPr lang="en-US" sz="1600" b="0" dirty="0" smtClean="0">
                <a:solidFill>
                  <a:schemeClr val="tx1"/>
                </a:solidFill>
              </a:rPr>
              <a:t>– mechanisms to dynamically detect data dependences and to manage instruction flow (Scoreboard, </a:t>
            </a:r>
            <a:r>
              <a:rPr lang="en-US" sz="1600" b="0" dirty="0" err="1" smtClean="0">
                <a:solidFill>
                  <a:schemeClr val="tx1"/>
                </a:solidFill>
              </a:rPr>
              <a:t>Tomasulo</a:t>
            </a:r>
            <a:r>
              <a:rPr lang="en-US" sz="1600" b="0" dirty="0" smtClean="0">
                <a:solidFill>
                  <a:schemeClr val="tx1"/>
                </a:solidFill>
              </a:rPr>
              <a:t>, Physical Register File)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Speculative Execution </a:t>
            </a:r>
            <a:r>
              <a:rPr lang="en-US" sz="1600" b="0" dirty="0" smtClean="0">
                <a:solidFill>
                  <a:schemeClr val="tx1"/>
                </a:solidFill>
              </a:rPr>
              <a:t>– exception handling, branch prediction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Readings</a:t>
            </a:r>
            <a:r>
              <a:rPr lang="en-US" sz="1600" b="0" dirty="0" smtClean="0">
                <a:solidFill>
                  <a:schemeClr val="tx1"/>
                </a:solidFill>
              </a:rPr>
              <a:t> – High-level questions, not details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Static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3966669"/>
            <a:ext cx="8147325" cy="2265895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On average, probability a branch is taken is 60-70%.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But branch direction is a good predictor.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ISA can attach preferred direction semantics to branches (e.g., Motorola MC8810, bne0 prefers taken, beq0 prefers not taken).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ISA can allow choice of statically predicted direction (e.g., Intel IA-64). Can be 80% accurate.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841500"/>
            <a:ext cx="1346200" cy="1709738"/>
            <a:chOff x="1696" y="912"/>
            <a:chExt cx="848" cy="1077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pitchFamily="-16" charset="0"/>
                </a:rPr>
                <a:t>JZ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841500"/>
            <a:ext cx="1309688" cy="1720850"/>
            <a:chOff x="3975" y="960"/>
            <a:chExt cx="825" cy="1084"/>
          </a:xfrm>
        </p:grpSpPr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pitchFamily="-16" charset="0"/>
                </a:rPr>
                <a:t>JZ</a:t>
              </a:r>
            </a:p>
          </p:txBody>
        </p:sp>
      </p:grp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414463" y="22653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90%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618038" y="2265363"/>
            <a:ext cx="11636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Dynamic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Learn from past behavior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Temporal Correlation -- The way a branch resolves may be a good predictor of the way it will resolve at the next execution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Spatial Correlation -- Several branches may resolve in a highly correlated manner (preferred path of execution in the application)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2-bit Branch Predictor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273910"/>
            <a:ext cx="8147325" cy="1958654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Use two-bit saturating counter.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Changes prediction after two consecutive mistakes.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6207" y="1003767"/>
            <a:ext cx="3003588" cy="307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History Table (BHT)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694894"/>
            <a:ext cx="8147325" cy="537669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BHT is an array of 2-bit branch predictors, indexed by branch PC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4K-entry branch history table, 80-90% accurate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85165" y="1048346"/>
            <a:ext cx="4400550" cy="388938"/>
            <a:chOff x="1230" y="790"/>
            <a:chExt cx="2772" cy="24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600">
                <a:solidFill>
                  <a:srgbClr val="56127A"/>
                </a:solidFill>
                <a:latin typeface="Verdana" pitchFamily="-16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19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0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19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0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230" y="790"/>
              <a:ext cx="6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Verdana" pitchFamily="-16" charset="0"/>
                </a:rPr>
                <a:t>Fetch PC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969140" y="2280245"/>
            <a:ext cx="4445000" cy="3163888"/>
            <a:chOff x="440" y="1539"/>
            <a:chExt cx="2800" cy="1993"/>
          </a:xfrm>
        </p:grpSpPr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63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Branch?</a:t>
              </a: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73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Target PC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22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+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70640" y="1556345"/>
            <a:ext cx="5848350" cy="2400300"/>
            <a:chOff x="0" y="1083"/>
            <a:chExt cx="3684" cy="151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I-Cache</a:t>
              </a: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Opcode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offset</a:t>
              </a: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822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-16" charset="0"/>
                </a:rPr>
                <a:t>Instruction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166489" y="1056282"/>
            <a:ext cx="3775075" cy="4348163"/>
            <a:chOff x="3084" y="768"/>
            <a:chExt cx="2378" cy="2739"/>
          </a:xfrm>
        </p:grpSpPr>
        <p:grpSp>
          <p:nvGrpSpPr>
            <p:cNvPr id="1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61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3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4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19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Verdana" pitchFamily="-16" charset="0"/>
                  </a:rPr>
                  <a:t>k</a:t>
                </a:r>
              </a:p>
            </p:txBody>
          </p:sp>
        </p:grp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i="1">
                  <a:solidFill>
                    <a:srgbClr val="56127A"/>
                  </a:solidFill>
                  <a:latin typeface="Verdana" pitchFamily="-16" charset="0"/>
                </a:rPr>
                <a:t>BHT Index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87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2</a:t>
              </a:r>
              <a:r>
                <a:rPr lang="en-US" sz="1600" i="1" baseline="30000" dirty="0">
                  <a:solidFill>
                    <a:srgbClr val="56127A"/>
                  </a:solidFill>
                  <a:latin typeface="Verdana" pitchFamily="-16" charset="0"/>
                </a:rPr>
                <a:t>k</a:t>
              </a: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2 bits/entry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10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Taken/¬Taken?</a:t>
              </a:r>
            </a:p>
          </p:txBody>
        </p:sp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36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59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37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57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4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5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43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53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sp>
            <p:nvSpPr>
              <p:cNvPr id="47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48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1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4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Two-Level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7791" y="927322"/>
            <a:ext cx="686406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Pentium 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59891" y="1752822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7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5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3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498091" y="1752822"/>
            <a:ext cx="457200" cy="3619500"/>
            <a:chOff x="3456" y="1344"/>
            <a:chExt cx="288" cy="2280"/>
          </a:xfrm>
        </p:grpSpPr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47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8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6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43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41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" name="Group 42"/>
          <p:cNvGrpSpPr>
            <a:grpSpLocks/>
          </p:cNvGrpSpPr>
          <p:nvPr/>
        </p:nvGrpSpPr>
        <p:grpSpPr bwMode="auto">
          <a:xfrm>
            <a:off x="6412491" y="1752822"/>
            <a:ext cx="458788" cy="3619500"/>
            <a:chOff x="4032" y="1344"/>
            <a:chExt cx="289" cy="2280"/>
          </a:xfrm>
        </p:grpSpPr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66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7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5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4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62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3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49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60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1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50" name="Group 61"/>
          <p:cNvGrpSpPr>
            <a:grpSpLocks/>
          </p:cNvGrpSpPr>
          <p:nvPr/>
        </p:nvGrpSpPr>
        <p:grpSpPr bwMode="auto">
          <a:xfrm>
            <a:off x="7250691" y="1752822"/>
            <a:ext cx="457200" cy="3619500"/>
            <a:chOff x="4284" y="1035"/>
            <a:chExt cx="288" cy="2280"/>
          </a:xfrm>
        </p:grpSpPr>
        <p:grpSp>
          <p:nvGrpSpPr>
            <p:cNvPr id="51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85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6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52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4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53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81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2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68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79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0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7" name="Freeform 80"/>
          <p:cNvSpPr>
            <a:spLocks/>
          </p:cNvSpPr>
          <p:nvPr/>
        </p:nvSpPr>
        <p:spPr bwMode="auto">
          <a:xfrm>
            <a:off x="4583691" y="5410422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926091" y="1676622"/>
            <a:ext cx="3676650" cy="1104900"/>
            <a:chOff x="624" y="1392"/>
            <a:chExt cx="2316" cy="696"/>
          </a:xfrm>
        </p:grpSpPr>
        <p:sp>
          <p:nvSpPr>
            <p:cNvPr id="89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0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1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3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0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0</a:t>
              </a:r>
            </a:p>
          </p:txBody>
        </p:sp>
        <p:sp>
          <p:nvSpPr>
            <p:cNvPr id="94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0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0</a:t>
              </a:r>
            </a:p>
          </p:txBody>
        </p:sp>
        <p:grpSp>
          <p:nvGrpSpPr>
            <p:cNvPr id="70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97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8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9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00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7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+mj-lt"/>
                  </a:rPr>
                  <a:t>k</a:t>
                </a:r>
              </a:p>
            </p:txBody>
          </p:sp>
        </p:grpSp>
        <p:sp>
          <p:nvSpPr>
            <p:cNvPr id="96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83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Fetch PC</a:t>
              </a:r>
            </a:p>
          </p:txBody>
        </p:sp>
      </p:grpSp>
      <p:sp>
        <p:nvSpPr>
          <p:cNvPr id="101" name="Line 94"/>
          <p:cNvSpPr>
            <a:spLocks noChangeShapeType="1"/>
          </p:cNvSpPr>
          <p:nvPr/>
        </p:nvSpPr>
        <p:spPr bwMode="auto">
          <a:xfrm>
            <a:off x="6183891" y="5867622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" name="Rectangle 95"/>
          <p:cNvSpPr>
            <a:spLocks noChangeArrowheads="1"/>
          </p:cNvSpPr>
          <p:nvPr/>
        </p:nvSpPr>
        <p:spPr bwMode="auto">
          <a:xfrm>
            <a:off x="3178754" y="4572222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" name="Rectangle 96"/>
          <p:cNvSpPr>
            <a:spLocks noChangeArrowheads="1"/>
          </p:cNvSpPr>
          <p:nvPr/>
        </p:nvSpPr>
        <p:spPr bwMode="auto">
          <a:xfrm>
            <a:off x="3669291" y="4572222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4" name="Line 97"/>
          <p:cNvSpPr>
            <a:spLocks noChangeShapeType="1"/>
          </p:cNvSpPr>
          <p:nvPr/>
        </p:nvSpPr>
        <p:spPr bwMode="auto">
          <a:xfrm>
            <a:off x="1940504" y="4730972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5" name="AutoShape 98"/>
          <p:cNvSpPr>
            <a:spLocks/>
          </p:cNvSpPr>
          <p:nvPr/>
        </p:nvSpPr>
        <p:spPr bwMode="auto">
          <a:xfrm rot="5400000">
            <a:off x="3421641" y="4819872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6" name="Freeform 99"/>
          <p:cNvSpPr>
            <a:spLocks/>
          </p:cNvSpPr>
          <p:nvPr/>
        </p:nvSpPr>
        <p:spPr bwMode="auto">
          <a:xfrm>
            <a:off x="3516891" y="5143722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7" name="Text Box 100"/>
          <p:cNvSpPr txBox="1">
            <a:spLocks noChangeArrowheads="1"/>
          </p:cNvSpPr>
          <p:nvPr/>
        </p:nvSpPr>
        <p:spPr bwMode="auto">
          <a:xfrm>
            <a:off x="697491" y="4572222"/>
            <a:ext cx="2835275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Shift in </a:t>
            </a:r>
            <a:endParaRPr lang="en-US" sz="20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+mj-lt"/>
              </a:rPr>
              <a:t>Taken</a:t>
            </a:r>
            <a:r>
              <a:rPr lang="en-US" sz="2000" dirty="0">
                <a:latin typeface="+mj-lt"/>
              </a:rPr>
              <a:t>/¬Taken </a:t>
            </a:r>
            <a:endParaRPr lang="en-US" sz="20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+mj-lt"/>
              </a:rPr>
              <a:t>results </a:t>
            </a:r>
            <a:r>
              <a:rPr lang="en-US" sz="2000" dirty="0">
                <a:latin typeface="+mj-lt"/>
              </a:rPr>
              <a:t>of each branch</a:t>
            </a:r>
          </a:p>
        </p:txBody>
      </p:sp>
      <p:sp>
        <p:nvSpPr>
          <p:cNvPr id="108" name="Text Box 101"/>
          <p:cNvSpPr txBox="1">
            <a:spLocks noChangeArrowheads="1"/>
          </p:cNvSpPr>
          <p:nvPr/>
        </p:nvSpPr>
        <p:spPr bwMode="auto">
          <a:xfrm>
            <a:off x="1078491" y="3505422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2-bit global branch history shift register</a:t>
            </a:r>
          </a:p>
        </p:txBody>
      </p:sp>
      <p:sp>
        <p:nvSpPr>
          <p:cNvPr id="109" name="Rectangle 102"/>
          <p:cNvSpPr>
            <a:spLocks noChangeArrowheads="1"/>
          </p:cNvSpPr>
          <p:nvPr/>
        </p:nvSpPr>
        <p:spPr bwMode="auto">
          <a:xfrm>
            <a:off x="6336291" y="6062885"/>
            <a:ext cx="207620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Taken/¬Taken?</a:t>
            </a:r>
          </a:p>
        </p:txBody>
      </p:sp>
      <p:sp>
        <p:nvSpPr>
          <p:cNvPr id="110" name="Line 103"/>
          <p:cNvSpPr>
            <a:spLocks noChangeShapeType="1"/>
          </p:cNvSpPr>
          <p:nvPr/>
        </p:nvSpPr>
        <p:spPr bwMode="auto">
          <a:xfrm>
            <a:off x="3507366" y="4724622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Target Buffer (BTB)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849985"/>
            <a:ext cx="8147325" cy="1382579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BHT only predicts branch direction (taken, not taken). Cannot redirect instruction flow until after branch target determined.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Store target with branch predictions.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During fetch – if (BP == taken) then </a:t>
            </a:r>
            <a:r>
              <a:rPr lang="en-US" sz="1600" dirty="0" err="1" smtClean="0">
                <a:solidFill>
                  <a:schemeClr val="tx1"/>
                </a:solidFill>
              </a:rPr>
              <a:t>nPC</a:t>
            </a:r>
            <a:r>
              <a:rPr lang="en-US" sz="1600" dirty="0" smtClean="0">
                <a:solidFill>
                  <a:schemeClr val="tx1"/>
                </a:solidFill>
              </a:rPr>
              <a:t>=target, else </a:t>
            </a:r>
            <a:r>
              <a:rPr lang="en-US" sz="1600" dirty="0" err="1" smtClean="0">
                <a:solidFill>
                  <a:schemeClr val="tx1"/>
                </a:solidFill>
              </a:rPr>
              <a:t>nPC</a:t>
            </a:r>
            <a:r>
              <a:rPr lang="en-US" sz="1600" dirty="0" smtClean="0">
                <a:solidFill>
                  <a:schemeClr val="tx1"/>
                </a:solidFill>
              </a:rPr>
              <a:t>=PC+4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Later – update BHT, BTB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3213" y="2347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279650"/>
            <a:ext cx="65087" cy="520700"/>
            <a:chOff x="1177" y="1324"/>
            <a:chExt cx="41" cy="328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603500" y="4470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3657600" y="4076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590800" y="4229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657600" y="4470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300413" y="3694113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PC</a:t>
            </a:r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2286000" y="2476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4114800" y="2489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089775" y="1903413"/>
            <a:ext cx="16335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(2</a:t>
            </a:r>
            <a:r>
              <a:rPr lang="en-US" sz="2000" baseline="30000">
                <a:latin typeface="Verdana" pitchFamily="-16" charset="0"/>
              </a:rPr>
              <a:t>k</a:t>
            </a:r>
            <a:r>
              <a:rPr lang="en-US" sz="2000">
                <a:latin typeface="Verdana" pitchFamily="-16" charset="0"/>
              </a:rPr>
              <a:t> entries)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032250" y="3168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164013" y="3028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371600"/>
            <a:ext cx="687388" cy="3392488"/>
            <a:chOff x="1008" y="696"/>
            <a:chExt cx="433" cy="2305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36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6496050" y="1358900"/>
            <a:ext cx="520700" cy="2260600"/>
            <a:chOff x="4092" y="688"/>
            <a:chExt cx="328" cy="1424"/>
          </a:xfrm>
        </p:grpSpPr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6462713" y="1311275"/>
            <a:ext cx="617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BPb</a:t>
            </a:r>
          </a:p>
        </p:txBody>
      </p:sp>
      <p:grpSp>
        <p:nvGrpSpPr>
          <p:cNvPr id="32" name="Group 49"/>
          <p:cNvGrpSpPr>
            <a:grpSpLocks/>
          </p:cNvGrpSpPr>
          <p:nvPr/>
        </p:nvGrpSpPr>
        <p:grpSpPr bwMode="auto">
          <a:xfrm>
            <a:off x="6681788" y="2343150"/>
            <a:ext cx="65087" cy="520700"/>
            <a:chOff x="4209" y="1308"/>
            <a:chExt cx="41" cy="328"/>
          </a:xfrm>
        </p:grpSpPr>
        <p:sp>
          <p:nvSpPr>
            <p:cNvPr id="56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54"/>
          <p:cNvGrpSpPr>
            <a:grpSpLocks/>
          </p:cNvGrpSpPr>
          <p:nvPr/>
        </p:nvGrpSpPr>
        <p:grpSpPr bwMode="auto">
          <a:xfrm>
            <a:off x="4743450" y="1358900"/>
            <a:ext cx="1663700" cy="2260600"/>
            <a:chOff x="2988" y="688"/>
            <a:chExt cx="1048" cy="1424"/>
          </a:xfrm>
        </p:grpSpPr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ectangle 63"/>
          <p:cNvSpPr>
            <a:spLocks noChangeArrowheads="1"/>
          </p:cNvSpPr>
          <p:nvPr/>
        </p:nvSpPr>
        <p:spPr bwMode="auto">
          <a:xfrm>
            <a:off x="5053013" y="1285875"/>
            <a:ext cx="12493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predicted</a:t>
            </a:r>
          </a:p>
        </p:txBody>
      </p:sp>
      <p:sp>
        <p:nvSpPr>
          <p:cNvPr id="70" name="Freeform 64"/>
          <p:cNvSpPr>
            <a:spLocks/>
          </p:cNvSpPr>
          <p:nvPr/>
        </p:nvSpPr>
        <p:spPr bwMode="auto">
          <a:xfrm>
            <a:off x="5600700" y="3632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Freeform 65"/>
          <p:cNvSpPr>
            <a:spLocks/>
          </p:cNvSpPr>
          <p:nvPr/>
        </p:nvSpPr>
        <p:spPr bwMode="auto">
          <a:xfrm>
            <a:off x="6756400" y="3632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5548313" y="4341813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target</a:t>
            </a:r>
          </a:p>
        </p:txBody>
      </p:sp>
      <p:sp>
        <p:nvSpPr>
          <p:cNvPr id="73" name="Rectangle 67"/>
          <p:cNvSpPr>
            <a:spLocks noChangeArrowheads="1"/>
          </p:cNvSpPr>
          <p:nvPr/>
        </p:nvSpPr>
        <p:spPr bwMode="auto">
          <a:xfrm>
            <a:off x="6704013" y="4341813"/>
            <a:ext cx="508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BP</a:t>
            </a:r>
          </a:p>
        </p:txBody>
      </p:sp>
      <p:grpSp>
        <p:nvGrpSpPr>
          <p:cNvPr id="45" name="Group 68"/>
          <p:cNvGrpSpPr>
            <a:grpSpLocks/>
          </p:cNvGrpSpPr>
          <p:nvPr/>
        </p:nvGrpSpPr>
        <p:grpSpPr bwMode="auto">
          <a:xfrm>
            <a:off x="5513388" y="2368550"/>
            <a:ext cx="65087" cy="520700"/>
            <a:chOff x="3473" y="1324"/>
            <a:chExt cx="41" cy="328"/>
          </a:xfrm>
        </p:grpSpPr>
        <p:sp>
          <p:nvSpPr>
            <p:cNvPr id="75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Rectangle 73"/>
          <p:cNvSpPr>
            <a:spLocks noChangeArrowheads="1"/>
          </p:cNvSpPr>
          <p:nvPr/>
        </p:nvSpPr>
        <p:spPr bwMode="auto">
          <a:xfrm>
            <a:off x="5202238" y="1511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 target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Target Buffer (BTB) – v2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95605" y="5234035"/>
            <a:ext cx="8147325" cy="1075340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Keep both branch PC and target PC in the BTB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If match fails, PC+4 is fetched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Only taken branches and jumps held in BTB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117600"/>
            <a:ext cx="7739063" cy="3956834"/>
            <a:chOff x="239" y="488"/>
            <a:chExt cx="4875" cy="2731"/>
          </a:xfrm>
        </p:grpSpPr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2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74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5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6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7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72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70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1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PC</a:t>
              </a:r>
            </a:p>
          </p:txBody>
        </p:sp>
        <p:sp>
          <p:nvSpPr>
            <p:cNvPr id="8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k</a:t>
              </a: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5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6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57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64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5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6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61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2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3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60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49"/>
              <a:chOff x="2543" y="770"/>
              <a:chExt cx="2571" cy="2449"/>
            </a:xfrm>
          </p:grpSpPr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8" cy="2422"/>
                <a:chOff x="4719" y="874"/>
                <a:chExt cx="428" cy="2422"/>
              </a:xfrm>
            </p:grpSpPr>
            <p:grpSp>
              <p:nvGrpSpPr>
                <p:cNvPr id="16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44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5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51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36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Valid</a:t>
                  </a:r>
                </a:p>
              </p:txBody>
            </p:sp>
            <p:grpSp>
              <p:nvGrpSpPr>
                <p:cNvPr id="17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4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1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2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38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39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1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valid</a:t>
                  </a:r>
                </a:p>
              </p:txBody>
            </p:sp>
          </p:grpSp>
          <p:grpSp>
            <p:nvGrpSpPr>
              <p:cNvPr id="18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38"/>
                <a:chOff x="2543" y="770"/>
                <a:chExt cx="1048" cy="2438"/>
              </a:xfrm>
            </p:grpSpPr>
            <p:grpSp>
              <p:nvGrpSpPr>
                <p:cNvPr id="19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2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0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16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75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Entry PC</a:t>
                  </a:r>
                </a:p>
              </p:txBody>
            </p:sp>
            <p:sp>
              <p:nvSpPr>
                <p:cNvPr id="117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18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19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20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21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=</a:t>
                  </a:r>
                </a:p>
              </p:txBody>
            </p:sp>
            <p:sp>
              <p:nvSpPr>
                <p:cNvPr id="121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1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match</a:t>
                  </a:r>
                </a:p>
              </p:txBody>
            </p:sp>
            <p:grpSp>
              <p:nvGrpSpPr>
                <p:cNvPr id="20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23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4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5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6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</p:grpSp>
          <p:grpSp>
            <p:nvGrpSpPr>
              <p:cNvPr id="21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30"/>
                <a:chOff x="3636" y="858"/>
                <a:chExt cx="1048" cy="2430"/>
              </a:xfrm>
            </p:grpSpPr>
            <p:grpSp>
              <p:nvGrpSpPr>
                <p:cNvPr id="22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0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8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1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2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3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4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98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predicted</a:t>
                  </a:r>
                </a:p>
              </p:txBody>
            </p:sp>
            <p:sp>
              <p:nvSpPr>
                <p:cNvPr id="99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00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07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target</a:t>
                  </a:r>
                </a:p>
              </p:txBody>
            </p:sp>
            <p:grpSp>
              <p:nvGrpSpPr>
                <p:cNvPr id="23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03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4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5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6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93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Recovery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In-order execution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No instruction following branch can commit before branch resolves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Kill all instructions in pipeline behind </a:t>
            </a:r>
            <a:r>
              <a:rPr lang="en-US" sz="2400" b="0" dirty="0" err="1" smtClean="0">
                <a:solidFill>
                  <a:schemeClr val="tx1"/>
                </a:solidFill>
              </a:rPr>
              <a:t>mis</a:t>
            </a:r>
            <a:r>
              <a:rPr lang="en-US" sz="2400" b="0" dirty="0" smtClean="0">
                <a:solidFill>
                  <a:schemeClr val="tx1"/>
                </a:solidFill>
              </a:rPr>
              <a:t>-predicted branch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Out-of-order execution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Multiple instructions following branch can complete before one branch resolves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Commit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427529"/>
            <a:ext cx="8147325" cy="1805035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fetched, decoded in-order (entering the reorder buffer -- ROB)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executed out-of-order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commit in-order (write back to architectural state)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Temporary storage needed in ROB to hold results before commit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55937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Fetch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57400" y="155937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Decode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0" y="277857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Execute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86600" y="148317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Commit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524000" y="186417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276600" y="194037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62400" y="155937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Reorder Buffer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324600" y="194037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295400" y="1086295"/>
            <a:ext cx="10454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In-order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239000" y="1086295"/>
            <a:ext cx="10454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In-order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00600" y="224517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5562600" y="224517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629400" y="194037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 flipV="1">
            <a:off x="5867400" y="232137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3276600" y="224517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1524000" y="232137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43400" y="1086295"/>
            <a:ext cx="149111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Out-of-order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667000" y="26261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3505200" y="23213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943600" y="22451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6096000" y="270237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Exception?</a:t>
            </a: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685800" y="239757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295400" y="3159570"/>
            <a:ext cx="19688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Inject handler PC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Misprediction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501070" y="4888390"/>
            <a:ext cx="8147325" cy="1805035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Can have multiple unresolved branches in reorder buffer -- ROB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Can resolve branches out-of-order by killing all instructions in ROB that follow a </a:t>
            </a: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r>
              <a:rPr lang="en-US" sz="1600" b="0" dirty="0" smtClean="0">
                <a:solidFill>
                  <a:schemeClr val="tx1"/>
                </a:solidFill>
              </a:rPr>
              <a:t> branch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117600" y="296559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Fetch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641600" y="296559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Decode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156200" y="418479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Execute</a:t>
            </a: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670800" y="288939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Commit</a:t>
            </a:r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2108200" y="330849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3860800" y="330849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546600" y="296559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Reorder Buffer</a:t>
            </a: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6908800" y="330849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384800" y="365139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6146800" y="365139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105400" y="236869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H="1">
            <a:off x="3530600" y="224169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H="1" flipV="1">
            <a:off x="3962400" y="203849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4330700" y="16828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4152900" y="26099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5308600" y="25845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5105400" y="132729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Resolution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1981200" y="1047890"/>
            <a:ext cx="19094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Inject correct PC</a:t>
            </a:r>
          </a:p>
        </p:txBody>
      </p:sp>
      <p:sp>
        <p:nvSpPr>
          <p:cNvPr id="51" name="AutoShape 22"/>
          <p:cNvSpPr>
            <a:spLocks noChangeArrowheads="1"/>
          </p:cNvSpPr>
          <p:nvPr/>
        </p:nvSpPr>
        <p:spPr bwMode="auto">
          <a:xfrm>
            <a:off x="2222500" y="136539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Prediction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762000" y="333389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317500" y="299099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PC</a:t>
            </a:r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444500" y="110662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238500" y="238139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" name="Freeform 27"/>
          <p:cNvSpPr>
            <a:spLocks/>
          </p:cNvSpPr>
          <p:nvPr/>
        </p:nvSpPr>
        <p:spPr bwMode="auto">
          <a:xfrm>
            <a:off x="1892300" y="226709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7" name="Freeform 28"/>
          <p:cNvSpPr>
            <a:spLocks/>
          </p:cNvSpPr>
          <p:nvPr/>
        </p:nvSpPr>
        <p:spPr bwMode="auto">
          <a:xfrm>
            <a:off x="850900" y="206389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8" name="Freeform 29"/>
          <p:cNvSpPr>
            <a:spLocks/>
          </p:cNvSpPr>
          <p:nvPr/>
        </p:nvSpPr>
        <p:spPr bwMode="auto">
          <a:xfrm>
            <a:off x="6184900" y="230519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362700" y="3722828"/>
            <a:ext cx="116089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Tomasulo’s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387654"/>
            <a:ext cx="8147325" cy="11905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Decode stage allocates instruction template (i.e., tag t) and stores tag  in register file.</a:t>
            </a:r>
          </a:p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When instruction completes, tag is de-allocated.</a:t>
            </a:r>
          </a:p>
          <a:p>
            <a:pPr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1230765" y="1066800"/>
            <a:ext cx="6642100" cy="4291013"/>
            <a:chOff x="1040705" y="1066800"/>
            <a:chExt cx="6642100" cy="4291013"/>
          </a:xfrm>
        </p:grpSpPr>
        <p:sp>
          <p:nvSpPr>
            <p:cNvPr id="83" name="Rectangle 5"/>
            <p:cNvSpPr>
              <a:spLocks noChangeArrowheads="1"/>
            </p:cNvSpPr>
            <p:nvPr/>
          </p:nvSpPr>
          <p:spPr bwMode="auto">
            <a:xfrm>
              <a:off x="1967805" y="1066800"/>
              <a:ext cx="1206500" cy="1054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"/>
            <p:cNvSpPr>
              <a:spLocks noChangeShapeType="1"/>
            </p:cNvSpPr>
            <p:nvPr/>
          </p:nvSpPr>
          <p:spPr bwMode="auto">
            <a:xfrm>
              <a:off x="1986855" y="1327150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>
              <a:off x="1986855" y="1863725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205930" y="1076325"/>
              <a:ext cx="0" cy="1050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9"/>
            <p:cNvSpPr>
              <a:spLocks noChangeArrowheads="1"/>
            </p:cNvSpPr>
            <p:nvPr/>
          </p:nvSpPr>
          <p:spPr bwMode="auto">
            <a:xfrm>
              <a:off x="32632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44189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11"/>
            <p:cNvSpPr>
              <a:spLocks noChangeArrowheads="1"/>
            </p:cNvSpPr>
            <p:nvPr/>
          </p:nvSpPr>
          <p:spPr bwMode="auto">
            <a:xfrm>
              <a:off x="55746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12"/>
            <p:cNvSpPr>
              <a:spLocks noChangeArrowheads="1"/>
            </p:cNvSpPr>
            <p:nvPr/>
          </p:nvSpPr>
          <p:spPr bwMode="auto">
            <a:xfrm>
              <a:off x="2117030" y="4225925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1040705" y="1452563"/>
              <a:ext cx="6642100" cy="3848100"/>
            </a:xfrm>
            <a:custGeom>
              <a:avLst/>
              <a:gdLst/>
              <a:ahLst/>
              <a:cxnLst>
                <a:cxn ang="0">
                  <a:pos x="0" y="2424"/>
                </a:cxn>
                <a:cxn ang="0">
                  <a:pos x="4184" y="2424"/>
                </a:cxn>
                <a:cxn ang="0">
                  <a:pos x="4184" y="0"/>
                </a:cxn>
                <a:cxn ang="0">
                  <a:pos x="1750" y="4"/>
                </a:cxn>
                <a:cxn ang="0">
                  <a:pos x="1334" y="4"/>
                </a:cxn>
              </a:cxnLst>
              <a:rect l="0" t="0" r="r" b="b"/>
              <a:pathLst>
                <a:path w="4184" h="2424">
                  <a:moveTo>
                    <a:pt x="0" y="2424"/>
                  </a:moveTo>
                  <a:lnTo>
                    <a:pt x="4184" y="2424"/>
                  </a:lnTo>
                  <a:lnTo>
                    <a:pt x="4184" y="0"/>
                  </a:lnTo>
                  <a:lnTo>
                    <a:pt x="1750" y="4"/>
                  </a:lnTo>
                  <a:lnTo>
                    <a:pt x="1334" y="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310705" y="3949700"/>
              <a:ext cx="3441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513905" y="4962525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6"/>
            <p:cNvSpPr>
              <a:spLocks/>
            </p:cNvSpPr>
            <p:nvPr/>
          </p:nvSpPr>
          <p:spPr bwMode="auto">
            <a:xfrm>
              <a:off x="36696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48380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8"/>
            <p:cNvSpPr>
              <a:spLocks noChangeShapeType="1"/>
            </p:cNvSpPr>
            <p:nvPr/>
          </p:nvSpPr>
          <p:spPr bwMode="auto">
            <a:xfrm>
              <a:off x="2666305" y="3797300"/>
              <a:ext cx="3416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9"/>
            <p:cNvSpPr>
              <a:spLocks noChangeShapeType="1"/>
            </p:cNvSpPr>
            <p:nvPr/>
          </p:nvSpPr>
          <p:spPr bwMode="auto">
            <a:xfrm>
              <a:off x="4760218" y="3605213"/>
              <a:ext cx="0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0"/>
            <p:cNvSpPr>
              <a:spLocks noChangeShapeType="1"/>
            </p:cNvSpPr>
            <p:nvPr/>
          </p:nvSpPr>
          <p:spPr bwMode="auto">
            <a:xfrm>
              <a:off x="6106418" y="3597275"/>
              <a:ext cx="0" cy="17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21"/>
            <p:cNvSpPr>
              <a:spLocks noChangeShapeType="1"/>
            </p:cNvSpPr>
            <p:nvPr/>
          </p:nvSpPr>
          <p:spPr bwMode="auto">
            <a:xfrm>
              <a:off x="23107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>
              <a:off x="26536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23"/>
            <p:cNvSpPr>
              <a:spLocks noChangeShapeType="1"/>
            </p:cNvSpPr>
            <p:nvPr/>
          </p:nvSpPr>
          <p:spPr bwMode="auto">
            <a:xfrm>
              <a:off x="34918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24"/>
            <p:cNvSpPr>
              <a:spLocks noChangeShapeType="1"/>
            </p:cNvSpPr>
            <p:nvPr/>
          </p:nvSpPr>
          <p:spPr bwMode="auto">
            <a:xfrm>
              <a:off x="38347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5"/>
            <p:cNvSpPr>
              <a:spLocks noChangeShapeType="1"/>
            </p:cNvSpPr>
            <p:nvPr/>
          </p:nvSpPr>
          <p:spPr bwMode="auto">
            <a:xfrm>
              <a:off x="46475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6"/>
            <p:cNvSpPr>
              <a:spLocks noChangeShapeType="1"/>
            </p:cNvSpPr>
            <p:nvPr/>
          </p:nvSpPr>
          <p:spPr bwMode="auto">
            <a:xfrm>
              <a:off x="49904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7"/>
            <p:cNvSpPr>
              <a:spLocks noChangeShapeType="1"/>
            </p:cNvSpPr>
            <p:nvPr/>
          </p:nvSpPr>
          <p:spPr bwMode="auto">
            <a:xfrm>
              <a:off x="57651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8"/>
            <p:cNvSpPr>
              <a:spLocks noChangeShapeType="1"/>
            </p:cNvSpPr>
            <p:nvPr/>
          </p:nvSpPr>
          <p:spPr bwMode="auto">
            <a:xfrm>
              <a:off x="61080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803080" y="1465263"/>
              <a:ext cx="1303338" cy="760412"/>
              <a:chOff x="3482" y="656"/>
              <a:chExt cx="821" cy="887"/>
            </a:xfrm>
          </p:grpSpPr>
          <p:sp>
            <p:nvSpPr>
              <p:cNvPr id="108" name="Line 30"/>
              <p:cNvSpPr>
                <a:spLocks noChangeShapeType="1"/>
              </p:cNvSpPr>
              <p:nvPr/>
            </p:nvSpPr>
            <p:spPr bwMode="auto">
              <a:xfrm>
                <a:off x="3482" y="656"/>
                <a:ext cx="0" cy="8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31"/>
              <p:cNvSpPr>
                <a:spLocks noChangeShapeType="1"/>
              </p:cNvSpPr>
              <p:nvPr/>
            </p:nvSpPr>
            <p:spPr bwMode="auto">
              <a:xfrm>
                <a:off x="4303" y="657"/>
                <a:ext cx="0" cy="8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2153543" y="4267200"/>
              <a:ext cx="727075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3414018" y="43846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2" name="Rectangle 34"/>
            <p:cNvSpPr>
              <a:spLocks noChangeArrowheads="1"/>
            </p:cNvSpPr>
            <p:nvPr/>
          </p:nvSpPr>
          <p:spPr bwMode="auto">
            <a:xfrm>
              <a:off x="4557018" y="43973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3" name="Rectangle 35"/>
            <p:cNvSpPr>
              <a:spLocks noChangeArrowheads="1"/>
            </p:cNvSpPr>
            <p:nvPr/>
          </p:nvSpPr>
          <p:spPr bwMode="auto">
            <a:xfrm>
              <a:off x="5585718" y="4270375"/>
              <a:ext cx="800100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auto">
            <a:xfrm>
              <a:off x="5763518" y="4964113"/>
              <a:ext cx="1779587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&lt; t, result &gt;</a:t>
              </a:r>
            </a:p>
          </p:txBody>
        </p:sp>
        <p:sp>
          <p:nvSpPr>
            <p:cNvPr id="115" name="Rectangle 37"/>
            <p:cNvSpPr>
              <a:spLocks noChangeArrowheads="1"/>
            </p:cNvSpPr>
            <p:nvPr/>
          </p:nvSpPr>
          <p:spPr bwMode="auto">
            <a:xfrm>
              <a:off x="1912243" y="2187575"/>
              <a:ext cx="465428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Ins#  use  exec   op    p1    src1   p2   src2</a:t>
              </a: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6777930" y="2170113"/>
              <a:ext cx="371898" cy="14747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1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2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err="1">
                  <a:latin typeface="Verdana" pitchFamily="1" charset="0"/>
                </a:rPr>
                <a:t>t</a:t>
              </a:r>
              <a:r>
                <a:rPr lang="en-US" sz="1800" baseline="-25000" dirty="0" err="1">
                  <a:latin typeface="Verdana" pitchFamily="1" charset="0"/>
                </a:rPr>
                <a:t>n</a:t>
              </a:r>
              <a:endParaRPr lang="en-US" sz="1800" baseline="-25000" dirty="0">
                <a:latin typeface="Verdana" pitchFamily="1" charset="0"/>
              </a:endParaRPr>
            </a:p>
          </p:txBody>
        </p:sp>
        <p:sp>
          <p:nvSpPr>
            <p:cNvPr id="117" name="Rectangle 39"/>
            <p:cNvSpPr>
              <a:spLocks noChangeArrowheads="1"/>
            </p:cNvSpPr>
            <p:nvPr/>
          </p:nvSpPr>
          <p:spPr bwMode="auto">
            <a:xfrm>
              <a:off x="1969393" y="2260600"/>
              <a:ext cx="4743450" cy="13160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40"/>
            <p:cNvSpPr>
              <a:spLocks noChangeShapeType="1"/>
            </p:cNvSpPr>
            <p:nvPr/>
          </p:nvSpPr>
          <p:spPr bwMode="auto">
            <a:xfrm>
              <a:off x="1978918" y="25019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41"/>
            <p:cNvSpPr>
              <a:spLocks noChangeShapeType="1"/>
            </p:cNvSpPr>
            <p:nvPr/>
          </p:nvSpPr>
          <p:spPr bwMode="auto">
            <a:xfrm>
              <a:off x="1978918" y="27813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42"/>
            <p:cNvSpPr>
              <a:spLocks noChangeShapeType="1"/>
            </p:cNvSpPr>
            <p:nvPr/>
          </p:nvSpPr>
          <p:spPr bwMode="auto">
            <a:xfrm>
              <a:off x="1967805" y="3048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3"/>
            <p:cNvSpPr>
              <a:spLocks noChangeShapeType="1"/>
            </p:cNvSpPr>
            <p:nvPr/>
          </p:nvSpPr>
          <p:spPr bwMode="auto">
            <a:xfrm>
              <a:off x="1978918" y="3302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4"/>
            <p:cNvSpPr>
              <a:spLocks noChangeShapeType="1"/>
            </p:cNvSpPr>
            <p:nvPr/>
          </p:nvSpPr>
          <p:spPr bwMode="auto">
            <a:xfrm>
              <a:off x="2617093" y="2273300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45"/>
            <p:cNvSpPr>
              <a:spLocks noChangeShapeType="1"/>
            </p:cNvSpPr>
            <p:nvPr/>
          </p:nvSpPr>
          <p:spPr bwMode="auto">
            <a:xfrm>
              <a:off x="3074293" y="226853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46"/>
            <p:cNvSpPr>
              <a:spLocks noChangeShapeType="1"/>
            </p:cNvSpPr>
            <p:nvPr/>
          </p:nvSpPr>
          <p:spPr bwMode="auto">
            <a:xfrm>
              <a:off x="5498405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47"/>
            <p:cNvSpPr>
              <a:spLocks noChangeShapeType="1"/>
            </p:cNvSpPr>
            <p:nvPr/>
          </p:nvSpPr>
          <p:spPr bwMode="auto">
            <a:xfrm>
              <a:off x="4599880" y="2266950"/>
              <a:ext cx="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48"/>
            <p:cNvSpPr>
              <a:spLocks noChangeShapeType="1"/>
            </p:cNvSpPr>
            <p:nvPr/>
          </p:nvSpPr>
          <p:spPr bwMode="auto">
            <a:xfrm>
              <a:off x="5785743" y="2257425"/>
              <a:ext cx="0" cy="1287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49"/>
            <p:cNvSpPr>
              <a:spLocks noChangeShapeType="1"/>
            </p:cNvSpPr>
            <p:nvPr/>
          </p:nvSpPr>
          <p:spPr bwMode="auto">
            <a:xfrm>
              <a:off x="3633093" y="227488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50"/>
            <p:cNvSpPr>
              <a:spLocks noChangeShapeType="1"/>
            </p:cNvSpPr>
            <p:nvPr/>
          </p:nvSpPr>
          <p:spPr bwMode="auto">
            <a:xfrm>
              <a:off x="4283968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" y="1316725"/>
            <a:ext cx="215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Renaming  Table &amp; Register File</a:t>
            </a:r>
            <a:endParaRPr lang="en-US" dirty="0"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0" y="2622495"/>
            <a:ext cx="21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Reorder Buffer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8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Recovery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41275"/>
            <a:ext cx="8147325" cy="691289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Take snapshot of register rename table at each predicted branch, recover earlier snapshot if branch </a:t>
            </a: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99600" y="3160165"/>
            <a:ext cx="6682470" cy="307777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99600" y="2852388"/>
            <a:ext cx="6682470" cy="30777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400">
              <a:latin typeface="+mj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982038"/>
            <a:ext cx="869950" cy="931862"/>
            <a:chOff x="1338" y="714"/>
            <a:chExt cx="624" cy="720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070938"/>
            <a:ext cx="869950" cy="931862"/>
            <a:chOff x="1338" y="714"/>
            <a:chExt cx="624" cy="72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009775" y="1147138"/>
            <a:ext cx="869950" cy="931862"/>
            <a:chOff x="1338" y="714"/>
            <a:chExt cx="624" cy="720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5435600" y="1037600"/>
            <a:ext cx="1125538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Register File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578909" y="3904625"/>
            <a:ext cx="87524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Reorder</a:t>
            </a:r>
            <a:endParaRPr lang="en-US" sz="1400" dirty="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Buffer</a:t>
            </a:r>
            <a:endParaRPr lang="en-US" sz="1400" dirty="0">
              <a:latin typeface="+mj-lt"/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27590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39147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50704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62261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16922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>
            <a:off x="2962275" y="3979238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098675" y="4958725"/>
            <a:ext cx="3392488" cy="361950"/>
            <a:chOff x="1368" y="3261"/>
            <a:chExt cx="2137" cy="228"/>
          </a:xfrm>
        </p:grpSpPr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3317875" y="3826838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>
            <a:off x="4716463" y="3679200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5859463" y="3701425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29622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33051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9" name="Line 52"/>
          <p:cNvSpPr>
            <a:spLocks noChangeShapeType="1"/>
          </p:cNvSpPr>
          <p:nvPr/>
        </p:nvSpPr>
        <p:spPr bwMode="auto">
          <a:xfrm>
            <a:off x="41433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>
            <a:off x="44862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1" name="Line 54"/>
          <p:cNvSpPr>
            <a:spLocks noChangeShapeType="1"/>
          </p:cNvSpPr>
          <p:nvPr/>
        </p:nvSpPr>
        <p:spPr bwMode="auto">
          <a:xfrm>
            <a:off x="52990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2" name="Line 55"/>
          <p:cNvSpPr>
            <a:spLocks noChangeShapeType="1"/>
          </p:cNvSpPr>
          <p:nvPr/>
        </p:nvSpPr>
        <p:spPr bwMode="auto">
          <a:xfrm>
            <a:off x="56419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3" name="Line 56"/>
          <p:cNvSpPr>
            <a:spLocks noChangeShapeType="1"/>
          </p:cNvSpPr>
          <p:nvPr/>
        </p:nvSpPr>
        <p:spPr bwMode="auto">
          <a:xfrm>
            <a:off x="64166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>
            <a:off x="67595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5" name="Freeform 58"/>
          <p:cNvSpPr>
            <a:spLocks/>
          </p:cNvSpPr>
          <p:nvPr/>
        </p:nvSpPr>
        <p:spPr bwMode="auto">
          <a:xfrm>
            <a:off x="1997075" y="3979238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66" name="Freeform 59"/>
          <p:cNvSpPr>
            <a:spLocks/>
          </p:cNvSpPr>
          <p:nvPr/>
        </p:nvSpPr>
        <p:spPr bwMode="auto">
          <a:xfrm>
            <a:off x="2276475" y="3826838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1728788" y="4287213"/>
            <a:ext cx="629982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 Unit</a:t>
            </a:r>
          </a:p>
        </p:txBody>
      </p:sp>
      <p:sp>
        <p:nvSpPr>
          <p:cNvPr id="68" name="Rectangle 61"/>
          <p:cNvSpPr>
            <a:spLocks noChangeArrowheads="1"/>
          </p:cNvSpPr>
          <p:nvPr/>
        </p:nvSpPr>
        <p:spPr bwMode="auto">
          <a:xfrm>
            <a:off x="2922588" y="44142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69" name="Rectangle 62"/>
          <p:cNvSpPr>
            <a:spLocks noChangeArrowheads="1"/>
          </p:cNvSpPr>
          <p:nvPr/>
        </p:nvSpPr>
        <p:spPr bwMode="auto">
          <a:xfrm>
            <a:off x="4065588" y="44142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70" name="Rectangle 63"/>
          <p:cNvSpPr>
            <a:spLocks noChangeArrowheads="1"/>
          </p:cNvSpPr>
          <p:nvPr/>
        </p:nvSpPr>
        <p:spPr bwMode="auto">
          <a:xfrm>
            <a:off x="5208588" y="44269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71" name="Rectangle 64"/>
          <p:cNvSpPr>
            <a:spLocks noChangeArrowheads="1"/>
          </p:cNvSpPr>
          <p:nvPr/>
        </p:nvSpPr>
        <p:spPr bwMode="auto">
          <a:xfrm>
            <a:off x="6237288" y="4299913"/>
            <a:ext cx="621966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 Unit</a:t>
            </a:r>
          </a:p>
        </p:txBody>
      </p:sp>
      <p:sp>
        <p:nvSpPr>
          <p:cNvPr id="72" name="Rectangle 65"/>
          <p:cNvSpPr>
            <a:spLocks noChangeArrowheads="1"/>
          </p:cNvSpPr>
          <p:nvPr/>
        </p:nvSpPr>
        <p:spPr bwMode="auto">
          <a:xfrm>
            <a:off x="6719888" y="4955550"/>
            <a:ext cx="110607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&lt; t, result &gt;</a:t>
            </a:r>
          </a:p>
        </p:txBody>
      </p:sp>
      <p:sp>
        <p:nvSpPr>
          <p:cNvPr id="73" name="Rectangle 66"/>
          <p:cNvSpPr>
            <a:spLocks noChangeArrowheads="1"/>
          </p:cNvSpPr>
          <p:nvPr/>
        </p:nvSpPr>
        <p:spPr bwMode="auto">
          <a:xfrm>
            <a:off x="8226425" y="2215525"/>
            <a:ext cx="328617" cy="1166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1</a:t>
            </a:r>
            <a:endParaRPr lang="en-US" sz="140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2</a:t>
            </a:r>
            <a:endParaRPr lang="en-US" sz="140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n</a:t>
            </a: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2132013" y="2271088"/>
            <a:ext cx="6029325" cy="1436687"/>
            <a:chOff x="1762" y="959"/>
            <a:chExt cx="3798" cy="1726"/>
          </a:xfrm>
        </p:grpSpPr>
        <p:sp>
          <p:nvSpPr>
            <p:cNvPr id="75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7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8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9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0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1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2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3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1447800" y="2215525"/>
            <a:ext cx="664765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Ins#  </a:t>
            </a:r>
            <a:r>
              <a:rPr lang="en-US" sz="1400" dirty="0" smtClean="0">
                <a:latin typeface="+mj-lt"/>
              </a:rPr>
              <a:t>    use   exec      op     p1       </a:t>
            </a:r>
            <a:r>
              <a:rPr lang="en-US" sz="1400" dirty="0">
                <a:latin typeface="+mj-lt"/>
              </a:rPr>
              <a:t>src1   </a:t>
            </a:r>
            <a:r>
              <a:rPr lang="en-US" sz="1400" dirty="0" smtClean="0">
                <a:latin typeface="+mj-lt"/>
              </a:rPr>
              <a:t>    p2     src2        </a:t>
            </a:r>
            <a:r>
              <a:rPr lang="en-US" sz="1400" dirty="0">
                <a:latin typeface="+mj-lt"/>
              </a:rPr>
              <a:t>pd </a:t>
            </a:r>
            <a:r>
              <a:rPr lang="en-US" sz="1400" dirty="0" smtClean="0">
                <a:latin typeface="+mj-lt"/>
              </a:rPr>
              <a:t>   </a:t>
            </a:r>
            <a:r>
              <a:rPr lang="en-US" sz="1400" dirty="0" err="1">
                <a:latin typeface="+mj-lt"/>
              </a:rPr>
              <a:t>dest</a:t>
            </a:r>
            <a:r>
              <a:rPr lang="en-US" sz="1400" dirty="0">
                <a:latin typeface="+mj-lt"/>
              </a:rPr>
              <a:t>   </a:t>
            </a:r>
            <a:r>
              <a:rPr lang="en-US" sz="1400" dirty="0" smtClean="0">
                <a:latin typeface="+mj-lt"/>
              </a:rPr>
              <a:t>      </a:t>
            </a:r>
            <a:r>
              <a:rPr lang="en-US" sz="1400" dirty="0">
                <a:latin typeface="+mj-lt"/>
              </a:rPr>
              <a:t>data</a:t>
            </a:r>
          </a:p>
        </p:txBody>
      </p:sp>
      <p:sp>
        <p:nvSpPr>
          <p:cNvPr id="86" name="Rectangle 79"/>
          <p:cNvSpPr>
            <a:spLocks noChangeArrowheads="1"/>
          </p:cNvSpPr>
          <p:nvPr/>
        </p:nvSpPr>
        <p:spPr bwMode="auto">
          <a:xfrm>
            <a:off x="1495425" y="2282200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7" name="Line 80"/>
          <p:cNvSpPr>
            <a:spLocks noChangeShapeType="1"/>
          </p:cNvSpPr>
          <p:nvPr/>
        </p:nvSpPr>
        <p:spPr bwMode="auto">
          <a:xfrm>
            <a:off x="1479550" y="2523500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8" name="Freeform 81"/>
          <p:cNvSpPr>
            <a:spLocks/>
          </p:cNvSpPr>
          <p:nvPr/>
        </p:nvSpPr>
        <p:spPr bwMode="auto">
          <a:xfrm>
            <a:off x="1679575" y="1939300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89" name="Freeform 82"/>
          <p:cNvSpPr>
            <a:spLocks/>
          </p:cNvSpPr>
          <p:nvPr/>
        </p:nvSpPr>
        <p:spPr bwMode="auto">
          <a:xfrm>
            <a:off x="5711825" y="1932950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90" name="Line 83"/>
          <p:cNvSpPr>
            <a:spLocks noChangeShapeType="1"/>
          </p:cNvSpPr>
          <p:nvPr/>
        </p:nvSpPr>
        <p:spPr bwMode="auto">
          <a:xfrm>
            <a:off x="7623175" y="19393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91" name="Rectangle 84"/>
          <p:cNvSpPr>
            <a:spLocks noChangeArrowheads="1"/>
          </p:cNvSpPr>
          <p:nvPr/>
        </p:nvSpPr>
        <p:spPr bwMode="auto">
          <a:xfrm>
            <a:off x="7318375" y="4072900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latin typeface="+mj-lt"/>
              </a:rPr>
              <a:t>Commit</a:t>
            </a:r>
          </a:p>
        </p:txBody>
      </p:sp>
      <p:sp>
        <p:nvSpPr>
          <p:cNvPr id="92" name="Line 85"/>
          <p:cNvSpPr>
            <a:spLocks noChangeShapeType="1"/>
          </p:cNvSpPr>
          <p:nvPr/>
        </p:nvSpPr>
        <p:spPr bwMode="auto">
          <a:xfrm>
            <a:off x="7699375" y="3715713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6672263" y="986800"/>
            <a:ext cx="1065212" cy="776288"/>
            <a:chOff x="4272" y="674"/>
            <a:chExt cx="692" cy="613"/>
          </a:xfrm>
        </p:grpSpPr>
        <p:sp>
          <p:nvSpPr>
            <p:cNvPr id="94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22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96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7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8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</p:grpSp>
      </p:grpSp>
      <p:sp>
        <p:nvSpPr>
          <p:cNvPr id="99" name="Rectangle 92"/>
          <p:cNvSpPr>
            <a:spLocks noChangeArrowheads="1"/>
          </p:cNvSpPr>
          <p:nvPr/>
        </p:nvSpPr>
        <p:spPr bwMode="auto">
          <a:xfrm>
            <a:off x="547724" y="1120150"/>
            <a:ext cx="981039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Table</a:t>
            </a: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1520825" y="1336050"/>
            <a:ext cx="45561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r</a:t>
            </a:r>
            <a:r>
              <a:rPr lang="en-US" sz="1400" baseline="-25000">
                <a:latin typeface="+mj-lt"/>
              </a:rPr>
              <a:t>1 </a:t>
            </a:r>
          </a:p>
        </p:txBody>
      </p: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1870075" y="1223338"/>
            <a:ext cx="869950" cy="931862"/>
            <a:chOff x="1338" y="714"/>
            <a:chExt cx="624" cy="720"/>
          </a:xfrm>
        </p:grpSpPr>
        <p:sp>
          <p:nvSpPr>
            <p:cNvPr id="102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3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04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5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6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07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8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9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1520825" y="1651963"/>
            <a:ext cx="41275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r</a:t>
            </a:r>
            <a:r>
              <a:rPr lang="en-US" sz="1400" baseline="-25000">
                <a:latin typeface="+mj-lt"/>
              </a:rPr>
              <a:t>2</a:t>
            </a:r>
          </a:p>
        </p:txBody>
      </p:sp>
      <p:sp>
        <p:nvSpPr>
          <p:cNvPr id="111" name="Freeform 104"/>
          <p:cNvSpPr>
            <a:spLocks/>
          </p:cNvSpPr>
          <p:nvPr/>
        </p:nvSpPr>
        <p:spPr bwMode="auto">
          <a:xfrm>
            <a:off x="7721600" y="1339225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2" name="Rectangle 107"/>
          <p:cNvSpPr>
            <a:spLocks noChangeArrowheads="1"/>
          </p:cNvSpPr>
          <p:nvPr/>
        </p:nvSpPr>
        <p:spPr bwMode="auto">
          <a:xfrm>
            <a:off x="3359150" y="1031250"/>
            <a:ext cx="105157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Snapshots</a:t>
            </a:r>
          </a:p>
        </p:txBody>
      </p:sp>
      <p:sp>
        <p:nvSpPr>
          <p:cNvPr id="113" name="Text Box 108"/>
          <p:cNvSpPr txBox="1">
            <a:spLocks noChangeArrowheads="1"/>
          </p:cNvSpPr>
          <p:nvPr/>
        </p:nvSpPr>
        <p:spPr bwMode="auto">
          <a:xfrm>
            <a:off x="0" y="2388563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latin typeface="+mj-lt"/>
              </a:rPr>
              <a:t>Ptr</a:t>
            </a:r>
            <a:r>
              <a:rPr lang="en-US" sz="1200" baseline="-25000" dirty="0">
                <a:latin typeface="+mj-lt"/>
              </a:rPr>
              <a:t>2</a:t>
            </a:r>
            <a:r>
              <a:rPr lang="en-US" sz="1200" dirty="0">
                <a:latin typeface="+mj-lt"/>
              </a:rPr>
              <a:t>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next to commit</a:t>
            </a:r>
          </a:p>
        </p:txBody>
      </p:sp>
      <p:sp>
        <p:nvSpPr>
          <p:cNvPr id="114" name="Line 109"/>
          <p:cNvSpPr>
            <a:spLocks noChangeShapeType="1"/>
          </p:cNvSpPr>
          <p:nvPr/>
        </p:nvSpPr>
        <p:spPr bwMode="auto">
          <a:xfrm>
            <a:off x="1230765" y="2737710"/>
            <a:ext cx="232910" cy="1318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9" name="Line 114"/>
          <p:cNvSpPr>
            <a:spLocks noChangeShapeType="1"/>
          </p:cNvSpPr>
          <p:nvPr/>
        </p:nvSpPr>
        <p:spPr bwMode="auto">
          <a:xfrm>
            <a:off x="6262688" y="2285375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1" name="Text Box 116"/>
          <p:cNvSpPr txBox="1">
            <a:spLocks noChangeArrowheads="1"/>
          </p:cNvSpPr>
          <p:nvPr/>
        </p:nvSpPr>
        <p:spPr bwMode="auto">
          <a:xfrm>
            <a:off x="0" y="3377575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latin typeface="+mj-lt"/>
              </a:rPr>
              <a:t>Ptr</a:t>
            </a:r>
            <a:r>
              <a:rPr lang="en-US" sz="1200" baseline="-25000" dirty="0">
                <a:latin typeface="+mj-lt"/>
              </a:rPr>
              <a:t>1</a:t>
            </a:r>
            <a:r>
              <a:rPr lang="en-US" sz="1200" dirty="0">
                <a:latin typeface="+mj-lt"/>
              </a:rPr>
              <a:t>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next available</a:t>
            </a:r>
          </a:p>
        </p:txBody>
      </p:sp>
      <p:sp>
        <p:nvSpPr>
          <p:cNvPr id="122" name="Line 117"/>
          <p:cNvSpPr>
            <a:spLocks noChangeShapeType="1"/>
          </p:cNvSpPr>
          <p:nvPr/>
        </p:nvSpPr>
        <p:spPr bwMode="auto">
          <a:xfrm flipV="1">
            <a:off x="1115550" y="3468062"/>
            <a:ext cx="367175" cy="1145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3" name="Line 118"/>
          <p:cNvSpPr>
            <a:spLocks noChangeShapeType="1"/>
          </p:cNvSpPr>
          <p:nvPr/>
        </p:nvSpPr>
        <p:spPr bwMode="auto">
          <a:xfrm flipV="1">
            <a:off x="1192360" y="3188662"/>
            <a:ext cx="312590" cy="990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4" name="Text Box 119"/>
          <p:cNvSpPr txBox="1">
            <a:spLocks noChangeArrowheads="1"/>
          </p:cNvSpPr>
          <p:nvPr/>
        </p:nvSpPr>
        <p:spPr bwMode="auto">
          <a:xfrm>
            <a:off x="0" y="2872750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solidFill>
                  <a:srgbClr val="FF0000"/>
                </a:solidFill>
                <a:latin typeface="+mj-lt"/>
              </a:rPr>
              <a:t>rollback </a:t>
            </a:r>
            <a:br>
              <a:rPr lang="en-US" sz="1200" dirty="0">
                <a:solidFill>
                  <a:srgbClr val="FF0000"/>
                </a:solidFill>
                <a:latin typeface="+mj-lt"/>
              </a:rPr>
            </a:br>
            <a:r>
              <a:rPr lang="en-US" sz="1200" dirty="0">
                <a:solidFill>
                  <a:srgbClr val="FF0000"/>
                </a:solidFill>
                <a:latin typeface="+mj-lt"/>
              </a:rPr>
              <a:t>next available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Tomasulo’s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Structures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Reorder Buffer (ROB)	-- buffers in-flight instructions in program order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supports in-order commit, precise exceptions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e.g., instruction#, use, exec, op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Reservation Stations 	-- tracks renamed source operands</a:t>
            </a:r>
            <a:endParaRPr lang="en-US" sz="10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if operands ready, contains value (e.g., v1)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if operands pending, contains tag (e.g., t1)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may be combined with ROB (e.g., our example)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may be distributed across functional units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Renaming Table		-- if write committed, points to register file (e.g., F1)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if write pending, points to ROB entry (e.g., t1)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Rename registers (e.g., F1) with ROB tags (e.g., t1)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Register File		-- contains architected state, committed values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Common Data Bus (CDB)	-- functional units broadcast computed values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-- broadcast includes &lt;tag, result&gt;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	</a:t>
            </a:r>
          </a:p>
          <a:p>
            <a:pPr marL="1714500" lvl="3" indent="-342900">
              <a:buAutoNum type="arabicPeriod" startAt="4"/>
            </a:pPr>
            <a:endParaRPr lang="en-US" sz="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Tomasulo’s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Fetch</a:t>
            </a:r>
          </a:p>
          <a:p>
            <a:pPr marL="342900" indent="-342900" algn="l">
              <a:buAutoNum type="arabicPeriod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Dispatch	-- Decode instruction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Stall if structural hazard in ROB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Allocate ROB entry and rename using ROB tags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Read source operands when they are ready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 startAt="3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Execute	-- Issue instruction when all operands ready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Instructions may issue out-of-order</a:t>
            </a:r>
          </a:p>
          <a:p>
            <a:pPr marL="342900" indent="-342900" algn="l">
              <a:buAutoNum type="arabicPeriod" startAt="3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 startAt="4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Complete	-- Stall if structural hazard on the common data bus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Broadcast tag and completed result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Mark ROB entry as complete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Instructions may complete out-of-order</a:t>
            </a:r>
          </a:p>
          <a:p>
            <a:pPr marL="342900" indent="-342900"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 startAt="5"/>
            </a:pP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Retire		-- Stall if oldest instruction (head of ROB) not complete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Handle any interrupts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Write-back value for oldest instruction to register file or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mem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Free ROB entry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		-- Instructions retire in-order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File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marL="342900" indent="-342900" algn="l"/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Tomasulo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Performance Limitations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Too much data movement on common data bus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Multi-input multiplexors, long buses impact clock frequency</a:t>
            </a:r>
          </a:p>
          <a:p>
            <a:pPr marL="342900" indent="-342900" algn="l">
              <a:buAutoNum type="arabicPeriod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>
              <a:buAutoNum type="arabicPeriod"/>
            </a:pPr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Alternative Approach to Register Renaming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Eliminate architectural register file (e.g., R0-R31, F1-F8)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Add larger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physical register file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which holds all values (e.g., P0-Pn, n&gt;&gt;32)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Modify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rename table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to map architected registers to physical registers</a:t>
            </a: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Add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free list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to manage unallocated physical registers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--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Reorder buffer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tracks ready operands, supports in-order retire, supports free list management (but does not rename)</a:t>
            </a: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Lifetime of Physical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Architected registers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are those defined by the instruction set architecture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Register renaming can be implemented in two ways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Rename with buffer tags -- insert speculatively computed values into ROB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Rename with </a:t>
            </a:r>
            <a:r>
              <a:rPr lang="en-US" sz="1600" u="sng" dirty="0" smtClean="0">
                <a:solidFill>
                  <a:schemeClr val="tx1"/>
                </a:solidFill>
                <a:sym typeface="Wingdings" pitchFamily="2" charset="2"/>
              </a:rPr>
              <a:t>physical registers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– hold both committed and speculative values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1" u="sng" dirty="0" smtClean="0">
                <a:solidFill>
                  <a:schemeClr val="tx1"/>
                </a:solidFill>
                <a:sym typeface="Wingdings" pitchFamily="2" charset="2"/>
              </a:rPr>
              <a:t>With Architected Registers		With Physical Registers</a:t>
            </a:r>
            <a:endParaRPr lang="en-US" sz="16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1. ld 	R1, (R3)			ld 	P1,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2. add 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R3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R1, 4			add 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P2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P1, 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3. sub 	R6, R7, R9		sub	P3,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Py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Pz</a:t>
            </a: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4. add 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R3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R3, R6		add	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P4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, P2, P3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5. ld 	R6, (R1)			ld 	P5, (P1)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6. add 	R6, R6, R3		add	P6, P5, P4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7.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R6, (R1)			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P6, (P1)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8. ld 	R6, (R11)			ld 	P7, (Pw)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Every instruction’s destination register R renamed to physical register P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When do we reuse physical register? When next write of same architected register commits. Example: Reuse </a:t>
            </a:r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P2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when instruction 4 commits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Register Management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741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Rename Table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Maps architected registers (e.g., R*) to physical registers (e.g., P*)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Rename table identifies physical register P* that contains the value of R*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Example: MIPS has 32 architected registers so rename table has 32 entries.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Microarchitecture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might have N &gt;&gt; 32 physical registers.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Physical Registers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Contain N&gt;&gt;32 registers that can hold committed data.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Committed data is present when “p” flag is set.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Free List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List of physical registers available for renaming.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Stall pipeline if there are insufficient physical registers</a:t>
            </a: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sym typeface="Wingdings" pitchFamily="2" charset="2"/>
              </a:rPr>
              <a:t>Reorder Buffer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Issue logic checks  buffer to determine if operand values present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-- Tracks sequence of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renamings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for the same architected register</a:t>
            </a:r>
          </a:p>
        </p:txBody>
      </p:sp>
    </p:spTree>
    <p:extLst>
      <p:ext uri="{BB962C8B-B14F-4D97-AF65-F5344CB8AC3E}">
        <p14:creationId xmlns:p14="http://schemas.microsoft.com/office/powerpoint/2010/main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3994</TotalTime>
  <Words>2797</Words>
  <Application>Microsoft Office PowerPoint</Application>
  <PresentationFormat>On-screen Show (4:3)</PresentationFormat>
  <Paragraphs>1202</Paragraphs>
  <Slides>41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ECE 552 / CPS 550  Advanced Computer Architecture I  Lecture 10 Instruction-Level Parallelism – Part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778</cp:revision>
  <dcterms:created xsi:type="dcterms:W3CDTF">2011-07-23T19:26:49Z</dcterms:created>
  <dcterms:modified xsi:type="dcterms:W3CDTF">2012-09-27T01:35:59Z</dcterms:modified>
</cp:coreProperties>
</file>